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9"/>
  </p:notesMasterIdLst>
  <p:sldIdLst>
    <p:sldId id="256" r:id="rId2"/>
    <p:sldId id="2063" r:id="rId3"/>
    <p:sldId id="399" r:id="rId4"/>
    <p:sldId id="345" r:id="rId5"/>
    <p:sldId id="2064" r:id="rId6"/>
    <p:sldId id="346" r:id="rId7"/>
    <p:sldId id="312" r:id="rId8"/>
    <p:sldId id="313" r:id="rId9"/>
    <p:sldId id="365" r:id="rId10"/>
    <p:sldId id="2081" r:id="rId11"/>
    <p:sldId id="388" r:id="rId12"/>
    <p:sldId id="390" r:id="rId13"/>
    <p:sldId id="391" r:id="rId14"/>
    <p:sldId id="395" r:id="rId15"/>
    <p:sldId id="396" r:id="rId16"/>
    <p:sldId id="397" r:id="rId17"/>
    <p:sldId id="398" r:id="rId18"/>
    <p:sldId id="314" r:id="rId19"/>
    <p:sldId id="400" r:id="rId20"/>
    <p:sldId id="317" r:id="rId21"/>
    <p:sldId id="354" r:id="rId22"/>
    <p:sldId id="402" r:id="rId23"/>
    <p:sldId id="403" r:id="rId24"/>
    <p:sldId id="404" r:id="rId25"/>
    <p:sldId id="405" r:id="rId26"/>
    <p:sldId id="407" r:id="rId27"/>
    <p:sldId id="408" r:id="rId28"/>
    <p:sldId id="409" r:id="rId29"/>
    <p:sldId id="410" r:id="rId30"/>
    <p:sldId id="401" r:id="rId31"/>
    <p:sldId id="411" r:id="rId32"/>
    <p:sldId id="376" r:id="rId33"/>
    <p:sldId id="381" r:id="rId34"/>
    <p:sldId id="382" r:id="rId35"/>
    <p:sldId id="363" r:id="rId36"/>
    <p:sldId id="412" r:id="rId37"/>
    <p:sldId id="2079" r:id="rId38"/>
  </p:sldIdLst>
  <p:sldSz cx="12192000" cy="6858000"/>
  <p:notesSz cx="6858000" cy="9144000"/>
  <p:defaultText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0C0B013-F3FA-4D84-AAC1-CC0721C26C67}" v="43" dt="2024-05-09T14:01:10.520"/>
    <p1510:client id="{E81D35EE-228C-7048-AA8F-BA3B4CD19688}" v="16" dt="2024-05-10T07:05:01.41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542" autoAdjust="0"/>
    <p:restoredTop sz="96331"/>
  </p:normalViewPr>
  <p:slideViewPr>
    <p:cSldViewPr snapToGrid="0" showGuides="1">
      <p:cViewPr varScale="1">
        <p:scale>
          <a:sx n="138" d="100"/>
          <a:sy n="138" d="100"/>
        </p:scale>
        <p:origin x="800" y="19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LID4096"/>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6E196C5-7551-4532-ACA7-E10BB812D075}" type="datetimeFigureOut">
              <a:rPr lang="LID4096" smtClean="0"/>
              <a:t>5/11/24</a:t>
            </a:fld>
            <a:endParaRPr lang="LID4096"/>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LID4096"/>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LID4096"/>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3D29E65-059C-45BA-9DB6-BF6E46738A4F}" type="slidenum">
              <a:rPr lang="LID4096" smtClean="0"/>
              <a:t>‹#›</a:t>
            </a:fld>
            <a:endParaRPr lang="LID4096"/>
          </a:p>
        </p:txBody>
      </p:sp>
    </p:spTree>
    <p:extLst>
      <p:ext uri="{BB962C8B-B14F-4D97-AF65-F5344CB8AC3E}">
        <p14:creationId xmlns:p14="http://schemas.microsoft.com/office/powerpoint/2010/main" val="3443422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4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a:t>
            </a:fld>
            <a:endParaRPr lang="en-US"/>
          </a:p>
        </p:txBody>
      </p:sp>
    </p:spTree>
    <p:extLst>
      <p:ext uri="{BB962C8B-B14F-4D97-AF65-F5344CB8AC3E}">
        <p14:creationId xmlns:p14="http://schemas.microsoft.com/office/powerpoint/2010/main" val="292291132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back the example</a:t>
            </a:r>
          </a:p>
        </p:txBody>
      </p:sp>
      <p:sp>
        <p:nvSpPr>
          <p:cNvPr id="4" name="Slide Number Placeholder 3"/>
          <p:cNvSpPr>
            <a:spLocks noGrp="1"/>
          </p:cNvSpPr>
          <p:nvPr>
            <p:ph type="sldNum" sz="quarter" idx="5"/>
          </p:nvPr>
        </p:nvSpPr>
        <p:spPr/>
        <p:txBody>
          <a:bodyPr/>
          <a:lstStyle/>
          <a:p>
            <a:fld id="{C3D29E65-059C-45BA-9DB6-BF6E46738A4F}" type="slidenum">
              <a:rPr lang="LID4096" smtClean="0"/>
              <a:t>9</a:t>
            </a:fld>
            <a:endParaRPr lang="LID4096"/>
          </a:p>
        </p:txBody>
      </p:sp>
    </p:spTree>
    <p:extLst>
      <p:ext uri="{BB962C8B-B14F-4D97-AF65-F5344CB8AC3E}">
        <p14:creationId xmlns:p14="http://schemas.microsoft.com/office/powerpoint/2010/main" val="353955832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back the example</a:t>
            </a:r>
          </a:p>
        </p:txBody>
      </p:sp>
      <p:sp>
        <p:nvSpPr>
          <p:cNvPr id="4" name="Slide Number Placeholder 3"/>
          <p:cNvSpPr>
            <a:spLocks noGrp="1"/>
          </p:cNvSpPr>
          <p:nvPr>
            <p:ph type="sldNum" sz="quarter" idx="5"/>
          </p:nvPr>
        </p:nvSpPr>
        <p:spPr/>
        <p:txBody>
          <a:bodyPr/>
          <a:lstStyle/>
          <a:p>
            <a:fld id="{C3D29E65-059C-45BA-9DB6-BF6E46738A4F}" type="slidenum">
              <a:rPr lang="LID4096" smtClean="0"/>
              <a:t>10</a:t>
            </a:fld>
            <a:endParaRPr lang="LID4096"/>
          </a:p>
        </p:txBody>
      </p:sp>
    </p:spTree>
    <p:extLst>
      <p:ext uri="{BB962C8B-B14F-4D97-AF65-F5344CB8AC3E}">
        <p14:creationId xmlns:p14="http://schemas.microsoft.com/office/powerpoint/2010/main" val="40867134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 concepts </a:t>
            </a:r>
          </a:p>
        </p:txBody>
      </p:sp>
      <p:sp>
        <p:nvSpPr>
          <p:cNvPr id="4" name="Slide Number Placeholder 3"/>
          <p:cNvSpPr>
            <a:spLocks noGrp="1"/>
          </p:cNvSpPr>
          <p:nvPr>
            <p:ph type="sldNum" sz="quarter" idx="5"/>
          </p:nvPr>
        </p:nvSpPr>
        <p:spPr/>
        <p:txBody>
          <a:bodyPr/>
          <a:lstStyle/>
          <a:p>
            <a:fld id="{C3D29E65-059C-45BA-9DB6-BF6E46738A4F}" type="slidenum">
              <a:rPr lang="LID4096" smtClean="0"/>
              <a:t>12</a:t>
            </a:fld>
            <a:endParaRPr lang="LID4096"/>
          </a:p>
        </p:txBody>
      </p:sp>
    </p:spTree>
    <p:extLst>
      <p:ext uri="{BB962C8B-B14F-4D97-AF65-F5344CB8AC3E}">
        <p14:creationId xmlns:p14="http://schemas.microsoft.com/office/powerpoint/2010/main" val="13781347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133bcaf6178_1_0:notes"/>
          <p:cNvSpPr txBox="1">
            <a:spLocks noGrp="1"/>
          </p:cNvSpPr>
          <p:nvPr>
            <p:ph type="body" idx="1"/>
          </p:nvPr>
        </p:nvSpPr>
        <p:spPr>
          <a:xfrm>
            <a:off x="929640" y="3373756"/>
            <a:ext cx="7437120" cy="2760460"/>
          </a:xfrm>
          <a:prstGeom prst="rect">
            <a:avLst/>
          </a:prstGeom>
        </p:spPr>
        <p:txBody>
          <a:bodyPr spcFirstLastPara="1" wrap="square" lIns="93162" tIns="46568" rIns="93162" bIns="46568" anchor="t" anchorCtr="0">
            <a:noAutofit/>
          </a:bodyPr>
          <a:lstStyle/>
          <a:p>
            <a:endParaRPr lang="en-US" sz="1200" dirty="0"/>
          </a:p>
        </p:txBody>
      </p:sp>
      <p:sp>
        <p:nvSpPr>
          <p:cNvPr id="493" name="Google Shape;493;g133bcaf6178_1_0:notes"/>
          <p:cNvSpPr>
            <a:spLocks noGrp="1" noRot="1" noChangeAspect="1"/>
          </p:cNvSpPr>
          <p:nvPr>
            <p:ph type="sldImg" idx="2"/>
          </p:nvPr>
        </p:nvSpPr>
        <p:spPr>
          <a:xfrm>
            <a:off x="2546350" y="876300"/>
            <a:ext cx="4203700" cy="2365375"/>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56867479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8.jpg"/><Relationship Id="rId1" Type="http://schemas.openxmlformats.org/officeDocument/2006/relationships/slideMaster" Target="../slideMasters/slideMaster1.xml"/><Relationship Id="rId6" Type="http://schemas.openxmlformats.org/officeDocument/2006/relationships/image" Target="../media/image4.png"/><Relationship Id="rId5" Type="http://schemas.openxmlformats.org/officeDocument/2006/relationships/image" Target="../media/image5.png"/><Relationship Id="rId4"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0A372E1-55ED-4671-A6A5-6FB611EE4973}" type="datetime1">
              <a:rPr lang="en-US" smtClean="0"/>
              <a:t>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D54F1-1E69-41BF-8A89-6B497D4E24EC}" type="slidenum">
              <a:rPr lang="en-US" smtClean="0"/>
              <a:t>‹#›</a:t>
            </a:fld>
            <a:endParaRPr lang="en-US"/>
          </a:p>
        </p:txBody>
      </p:sp>
      <p:pic>
        <p:nvPicPr>
          <p:cNvPr id="9" name="Content Placeholder 4" descr="A black and white logo&#10;&#10;Description automatically generated">
            <a:extLst>
              <a:ext uri="{FF2B5EF4-FFF2-40B4-BE49-F238E27FC236}">
                <a16:creationId xmlns:a16="http://schemas.microsoft.com/office/drawing/2014/main" id="{01D9B0A6-A472-C055-5288-206362045621}"/>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124198" y="5682343"/>
            <a:ext cx="4067802" cy="940526"/>
          </a:xfrm>
          <a:prstGeom prst="rect">
            <a:avLst/>
          </a:prstGeom>
        </p:spPr>
      </p:pic>
      <p:pic>
        <p:nvPicPr>
          <p:cNvPr id="10" name="Picture 2" descr="Illinois Fighting Illini Logo and symbol, meaning, history ...">
            <a:extLst>
              <a:ext uri="{FF2B5EF4-FFF2-40B4-BE49-F238E27FC236}">
                <a16:creationId xmlns:a16="http://schemas.microsoft.com/office/drawing/2014/main" id="{D6AE12C7-013B-184F-5E7C-36A34016F050}"/>
              </a:ext>
            </a:extLst>
          </p:cNvPr>
          <p:cNvPicPr>
            <a:picLocks noChangeAspect="1" noChangeArrowheads="1"/>
          </p:cNvPicPr>
          <p:nvPr userDrawn="1"/>
        </p:nvPicPr>
        <p:blipFill rotWithShape="1">
          <a:blip r:embed="rId3" cstate="print">
            <a:extLst>
              <a:ext uri="{28A0092B-C50C-407E-A947-70E740481C1C}">
                <a14:useLocalDpi xmlns:a14="http://schemas.microsoft.com/office/drawing/2010/main" val="0"/>
              </a:ext>
            </a:extLst>
          </a:blip>
          <a:srcRect l="30349" r="29918"/>
          <a:stretch/>
        </p:blipFill>
        <p:spPr bwMode="auto">
          <a:xfrm>
            <a:off x="251132" y="5841542"/>
            <a:ext cx="599758" cy="84908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 of HKUST">
            <a:extLst>
              <a:ext uri="{FF2B5EF4-FFF2-40B4-BE49-F238E27FC236}">
                <a16:creationId xmlns:a16="http://schemas.microsoft.com/office/drawing/2014/main" id="{22DF7204-C482-859F-B67F-AC9BFCD0887C}"/>
              </a:ext>
            </a:extLst>
          </p:cNvPr>
          <p:cNvPicPr>
            <a:picLocks noChangeAspect="1" noChangeArrowheads="1"/>
          </p:cNvPicPr>
          <p:nvPr userDrawn="1"/>
        </p:nvPicPr>
        <p:blipFill>
          <a:blip r:embed="rId4" cstate="print">
            <a:extLst>
              <a:ext uri="{28A0092B-C50C-407E-A947-70E740481C1C}">
                <a14:useLocalDpi xmlns:a14="http://schemas.microsoft.com/office/drawing/2010/main" val="0"/>
              </a:ext>
            </a:extLst>
          </a:blip>
          <a:srcRect/>
          <a:stretch>
            <a:fillRect/>
          </a:stretch>
        </p:blipFill>
        <p:spPr bwMode="auto">
          <a:xfrm>
            <a:off x="7402287" y="5818868"/>
            <a:ext cx="536896" cy="825405"/>
          </a:xfrm>
          <a:prstGeom prst="rect">
            <a:avLst/>
          </a:prstGeom>
        </p:spPr>
      </p:pic>
      <p:pic>
        <p:nvPicPr>
          <p:cNvPr id="13" name="Google Shape;93;g133bcaf6178_1_622" descr="A close up of a sign&#10;&#10;Description automatically generated">
            <a:extLst>
              <a:ext uri="{FF2B5EF4-FFF2-40B4-BE49-F238E27FC236}">
                <a16:creationId xmlns:a16="http://schemas.microsoft.com/office/drawing/2014/main" id="{F8B0A9C6-72CA-84C5-502A-8D46A911DE1D}"/>
              </a:ext>
            </a:extLst>
          </p:cNvPr>
          <p:cNvPicPr preferRelativeResize="0"/>
          <p:nvPr userDrawn="1"/>
        </p:nvPicPr>
        <p:blipFill rotWithShape="1">
          <a:blip r:embed="rId5">
            <a:alphaModFix/>
          </a:blip>
          <a:srcRect/>
          <a:stretch/>
        </p:blipFill>
        <p:spPr>
          <a:xfrm>
            <a:off x="1027899" y="5771738"/>
            <a:ext cx="1602090" cy="1032967"/>
          </a:xfrm>
          <a:prstGeom prst="rect">
            <a:avLst/>
          </a:prstGeom>
          <a:noFill/>
          <a:ln>
            <a:noFill/>
          </a:ln>
        </p:spPr>
      </p:pic>
    </p:spTree>
    <p:extLst>
      <p:ext uri="{BB962C8B-B14F-4D97-AF65-F5344CB8AC3E}">
        <p14:creationId xmlns:p14="http://schemas.microsoft.com/office/powerpoint/2010/main" val="280737538"/>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B9069C7-203F-4860-89F4-097A9917C782}" type="datetime1">
              <a:rPr lang="en-US" smtClean="0"/>
              <a:t>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D54F1-1E69-41BF-8A89-6B497D4E24EC}" type="slidenum">
              <a:rPr lang="en-US" smtClean="0"/>
              <a:t>‹#›</a:t>
            </a:fld>
            <a:endParaRPr lang="en-US"/>
          </a:p>
        </p:txBody>
      </p:sp>
    </p:spTree>
    <p:extLst>
      <p:ext uri="{BB962C8B-B14F-4D97-AF65-F5344CB8AC3E}">
        <p14:creationId xmlns:p14="http://schemas.microsoft.com/office/powerpoint/2010/main" val="20607515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8BBCDCA-2D16-4E84-8AA1-105797DD5C17}" type="datetime1">
              <a:rPr lang="en-US" smtClean="0"/>
              <a:t>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D54F1-1E69-41BF-8A89-6B497D4E24EC}" type="slidenum">
              <a:rPr lang="en-US" smtClean="0"/>
              <a:t>‹#›</a:t>
            </a:fld>
            <a:endParaRPr lang="en-US"/>
          </a:p>
        </p:txBody>
      </p:sp>
    </p:spTree>
    <p:extLst>
      <p:ext uri="{BB962C8B-B14F-4D97-AF65-F5344CB8AC3E}">
        <p14:creationId xmlns:p14="http://schemas.microsoft.com/office/powerpoint/2010/main" val="90066220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08000" y="274638"/>
            <a:ext cx="110744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508000" y="1600203"/>
            <a:ext cx="110744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
        <p:nvSpPr>
          <p:cNvPr id="6" name="Date Placeholder 3">
            <a:extLst>
              <a:ext uri="{FF2B5EF4-FFF2-40B4-BE49-F238E27FC236}">
                <a16:creationId xmlns:a16="http://schemas.microsoft.com/office/drawing/2014/main" id="{DC09BF1E-A7C5-4644-9DEF-65CEBF0074EF}"/>
              </a:ext>
            </a:extLst>
          </p:cNvPr>
          <p:cNvSpPr>
            <a:spLocks noGrp="1"/>
          </p:cNvSpPr>
          <p:nvPr>
            <p:ph type="dt" sz="half" idx="10"/>
          </p:nvPr>
        </p:nvSpPr>
        <p:spPr>
          <a:xfrm>
            <a:off x="838200" y="6356352"/>
            <a:ext cx="2743200" cy="365125"/>
          </a:xfrm>
        </p:spPr>
        <p:txBody>
          <a:bodyPr/>
          <a:lstStyle/>
          <a:p>
            <a:endParaRPr lang="en-US"/>
          </a:p>
        </p:txBody>
      </p:sp>
      <p:sp>
        <p:nvSpPr>
          <p:cNvPr id="7" name="Footer Placeholder 4">
            <a:extLst>
              <a:ext uri="{FF2B5EF4-FFF2-40B4-BE49-F238E27FC236}">
                <a16:creationId xmlns:a16="http://schemas.microsoft.com/office/drawing/2014/main" id="{50ECC946-8B58-4E4E-BE85-FD76DF8755A7}"/>
              </a:ext>
            </a:extLst>
          </p:cNvPr>
          <p:cNvSpPr>
            <a:spLocks noGrp="1"/>
          </p:cNvSpPr>
          <p:nvPr>
            <p:ph type="ftr" sz="quarter" idx="11"/>
          </p:nvPr>
        </p:nvSpPr>
        <p:spPr>
          <a:xfrm>
            <a:off x="4038600" y="6356352"/>
            <a:ext cx="4114800" cy="365125"/>
          </a:xfrm>
        </p:spPr>
        <p:txBody>
          <a:bodyPr/>
          <a:lstStyle/>
          <a:p>
            <a:endParaRPr lang="en-US"/>
          </a:p>
        </p:txBody>
      </p:sp>
      <p:sp>
        <p:nvSpPr>
          <p:cNvPr id="8" name="Slide Number Placeholder 5">
            <a:extLst>
              <a:ext uri="{FF2B5EF4-FFF2-40B4-BE49-F238E27FC236}">
                <a16:creationId xmlns:a16="http://schemas.microsoft.com/office/drawing/2014/main" id="{CC732A3B-D82F-4BA9-9FCA-022D88002593}"/>
              </a:ext>
            </a:extLst>
          </p:cNvPr>
          <p:cNvSpPr>
            <a:spLocks noGrp="1"/>
          </p:cNvSpPr>
          <p:nvPr>
            <p:ph type="sldNum" sz="quarter" idx="12"/>
          </p:nvPr>
        </p:nvSpPr>
        <p:spPr>
          <a:xfrm>
            <a:off x="8610600" y="6356352"/>
            <a:ext cx="2743200" cy="365125"/>
          </a:xfrm>
        </p:spPr>
        <p:txBody>
          <a:bodyPr/>
          <a:lstStyle>
            <a:lvl1pPr>
              <a:defRPr>
                <a:solidFill>
                  <a:schemeClr val="bg1"/>
                </a:solidFill>
              </a:defRPr>
            </a:lvl1pPr>
          </a:lstStyle>
          <a:p>
            <a:fld id="{2376B8A7-413E-D940-9482-08C1992F1508}" type="slidenum">
              <a:rPr lang="en-US" smtClean="0"/>
              <a:pPr/>
              <a:t>‹#›</a:t>
            </a:fld>
            <a:endParaRPr lang="en-US" dirty="0"/>
          </a:p>
        </p:txBody>
      </p:sp>
      <p:pic>
        <p:nvPicPr>
          <p:cNvPr id="2" name="Picture 6" descr="Logo of HKUST">
            <a:extLst>
              <a:ext uri="{FF2B5EF4-FFF2-40B4-BE49-F238E27FC236}">
                <a16:creationId xmlns:a16="http://schemas.microsoft.com/office/drawing/2014/main" id="{2D1B4068-5E82-CB19-62DD-F5987161917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81832" y="6207701"/>
            <a:ext cx="260712" cy="40081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pic>
        <p:nvPicPr>
          <p:cNvPr id="3" name="Picture 2" descr="A logo with circles and lines&#10;&#10;Description automatically generated">
            <a:extLst>
              <a:ext uri="{FF2B5EF4-FFF2-40B4-BE49-F238E27FC236}">
                <a16:creationId xmlns:a16="http://schemas.microsoft.com/office/drawing/2014/main" id="{98A835CC-A788-A290-07C0-14DE29A65DE5}"/>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10" name="Google Shape;93;g133bcaf6178_1_622" descr="A close up of a sign&#10;&#10;Description automatically generated">
            <a:extLst>
              <a:ext uri="{FF2B5EF4-FFF2-40B4-BE49-F238E27FC236}">
                <a16:creationId xmlns:a16="http://schemas.microsoft.com/office/drawing/2014/main" id="{F5053BF6-43D9-38A9-870D-514AD1290CCA}"/>
              </a:ext>
            </a:extLst>
          </p:cNvPr>
          <p:cNvPicPr preferRelativeResize="0"/>
          <p:nvPr userDrawn="1"/>
        </p:nvPicPr>
        <p:blipFill rotWithShape="1">
          <a:blip r:embed="rId5">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3797083799"/>
      </p:ext>
    </p:extLst>
  </p:cSld>
  <p:clrMapOvr>
    <a:masterClrMapping/>
  </p:clrMapOvr>
  <p:extLst>
    <p:ext uri="{DCECCB84-F9BA-43D5-87BE-67443E8EF086}">
      <p15:sldGuideLst xmlns:p15="http://schemas.microsoft.com/office/powerpoint/2012/main">
        <p15:guide id="1" orient="horz" pos="4042">
          <p15:clr>
            <a:srgbClr val="FBAE40"/>
          </p15:clr>
        </p15:guide>
        <p15:guide id="2" pos="3840">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Title">
  <p:cSld name="1_Title">
    <p:bg>
      <p:bgPr>
        <a:blipFill>
          <a:blip r:embed="rId2">
            <a:alphaModFix/>
          </a:blip>
          <a:stretch>
            <a:fillRect/>
          </a:stretch>
        </a:blipFill>
        <a:effectLst/>
      </p:bgPr>
    </p:bg>
    <p:spTree>
      <p:nvGrpSpPr>
        <p:cNvPr id="1" name="Shape 84"/>
        <p:cNvGrpSpPr/>
        <p:nvPr/>
      </p:nvGrpSpPr>
      <p:grpSpPr>
        <a:xfrm>
          <a:off x="0" y="0"/>
          <a:ext cx="0" cy="0"/>
          <a:chOff x="0" y="0"/>
          <a:chExt cx="0" cy="0"/>
        </a:xfrm>
      </p:grpSpPr>
      <p:sp>
        <p:nvSpPr>
          <p:cNvPr id="85" name="Google Shape;85;g133bcaf6178_1_619"/>
          <p:cNvSpPr txBox="1">
            <a:spLocks noGrp="1"/>
          </p:cNvSpPr>
          <p:nvPr>
            <p:ph type="title"/>
          </p:nvPr>
        </p:nvSpPr>
        <p:spPr>
          <a:xfrm>
            <a:off x="304801" y="652765"/>
            <a:ext cx="11492800" cy="1730000"/>
          </a:xfrm>
          <a:prstGeom prst="rect">
            <a:avLst/>
          </a:prstGeom>
          <a:noFill/>
          <a:ln>
            <a:noFill/>
          </a:ln>
        </p:spPr>
        <p:txBody>
          <a:bodyPr spcFirstLastPara="1" wrap="square" lIns="91425" tIns="45700" rIns="91425" bIns="45700" anchor="ctr" anchorCtr="0">
            <a:normAutofit/>
          </a:bodyPr>
          <a:lstStyle>
            <a:lvl1pPr lvl="0" algn="ctr" rtl="0">
              <a:lnSpc>
                <a:spcPct val="90000"/>
              </a:lnSpc>
              <a:spcBef>
                <a:spcPts val="0"/>
              </a:spcBef>
              <a:spcAft>
                <a:spcPts val="0"/>
              </a:spcAft>
              <a:buClr>
                <a:srgbClr val="FA6300"/>
              </a:buClr>
              <a:buSzPts val="3300"/>
              <a:buFont typeface="Calibri"/>
              <a:buNone/>
              <a:defRPr>
                <a:solidFill>
                  <a:srgbClr val="FA6300"/>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dirty="0"/>
          </a:p>
        </p:txBody>
      </p:sp>
      <p:sp>
        <p:nvSpPr>
          <p:cNvPr id="86" name="Google Shape;86;g133bcaf6178_1_619"/>
          <p:cNvSpPr txBox="1">
            <a:spLocks noGrp="1"/>
          </p:cNvSpPr>
          <p:nvPr>
            <p:ph type="body" idx="1"/>
          </p:nvPr>
        </p:nvSpPr>
        <p:spPr>
          <a:xfrm>
            <a:off x="304801" y="2382843"/>
            <a:ext cx="11492800" cy="942800"/>
          </a:xfrm>
          <a:prstGeom prst="rect">
            <a:avLst/>
          </a:prstGeom>
          <a:noFill/>
          <a:ln>
            <a:noFill/>
          </a:ln>
        </p:spPr>
        <p:txBody>
          <a:bodyPr spcFirstLastPara="1" wrap="square" lIns="91425" tIns="45700" rIns="91425" bIns="45700" anchor="t" anchorCtr="0">
            <a:normAutofit/>
          </a:bodyPr>
          <a:lstStyle>
            <a:lvl1pPr marL="609585" lvl="0" indent="-304792" algn="ctr" rtl="0">
              <a:lnSpc>
                <a:spcPct val="120000"/>
              </a:lnSpc>
              <a:spcBef>
                <a:spcPts val="0"/>
              </a:spcBef>
              <a:spcAft>
                <a:spcPts val="0"/>
              </a:spcAft>
              <a:buClr>
                <a:schemeClr val="dk1"/>
              </a:buClr>
              <a:buSzPts val="1200"/>
              <a:buNone/>
              <a:defRPr sz="1600"/>
            </a:lvl1pPr>
            <a:lvl2pPr marL="1219170" lvl="1" indent="-304792" algn="l" rtl="0">
              <a:lnSpc>
                <a:spcPct val="90000"/>
              </a:lnSpc>
              <a:spcBef>
                <a:spcPts val="500"/>
              </a:spcBef>
              <a:spcAft>
                <a:spcPts val="0"/>
              </a:spcAft>
              <a:buClr>
                <a:schemeClr val="dk1"/>
              </a:buClr>
              <a:buSzPts val="1800"/>
              <a:buNone/>
              <a:defRPr/>
            </a:lvl2pPr>
            <a:lvl3pPr marL="1828754" lvl="2" indent="-304792" algn="l" rtl="0">
              <a:lnSpc>
                <a:spcPct val="90000"/>
              </a:lnSpc>
              <a:spcBef>
                <a:spcPts val="500"/>
              </a:spcBef>
              <a:spcAft>
                <a:spcPts val="0"/>
              </a:spcAft>
              <a:buClr>
                <a:schemeClr val="dk1"/>
              </a:buClr>
              <a:buSzPts val="1500"/>
              <a:buNone/>
              <a:defRPr/>
            </a:lvl3pPr>
            <a:lvl4pPr marL="2438339" lvl="3" indent="-304792" algn="l" rtl="0">
              <a:lnSpc>
                <a:spcPct val="90000"/>
              </a:lnSpc>
              <a:spcBef>
                <a:spcPts val="500"/>
              </a:spcBef>
              <a:spcAft>
                <a:spcPts val="0"/>
              </a:spcAft>
              <a:buClr>
                <a:schemeClr val="dk1"/>
              </a:buClr>
              <a:buSzPts val="1350"/>
              <a:buNone/>
              <a:defRPr/>
            </a:lvl4pPr>
            <a:lvl5pPr marL="3047924" lvl="4" indent="-304792" algn="l" rtl="0">
              <a:lnSpc>
                <a:spcPct val="90000"/>
              </a:lnSpc>
              <a:spcBef>
                <a:spcPts val="500"/>
              </a:spcBef>
              <a:spcAft>
                <a:spcPts val="0"/>
              </a:spcAft>
              <a:buClr>
                <a:schemeClr val="dk1"/>
              </a:buClr>
              <a:buSzPts val="1350"/>
              <a:buNone/>
              <a:defRPr/>
            </a:lvl5pPr>
            <a:lvl6pPr marL="3657509" lvl="5" indent="-457189" algn="l" rtl="0">
              <a:lnSpc>
                <a:spcPct val="90000"/>
              </a:lnSpc>
              <a:spcBef>
                <a:spcPts val="500"/>
              </a:spcBef>
              <a:spcAft>
                <a:spcPts val="0"/>
              </a:spcAft>
              <a:buClr>
                <a:schemeClr val="dk1"/>
              </a:buClr>
              <a:buSzPts val="1800"/>
              <a:buChar char="•"/>
              <a:defRPr/>
            </a:lvl6pPr>
            <a:lvl7pPr marL="4267093" lvl="6" indent="-457189" algn="l" rtl="0">
              <a:lnSpc>
                <a:spcPct val="90000"/>
              </a:lnSpc>
              <a:spcBef>
                <a:spcPts val="500"/>
              </a:spcBef>
              <a:spcAft>
                <a:spcPts val="0"/>
              </a:spcAft>
              <a:buClr>
                <a:schemeClr val="dk1"/>
              </a:buClr>
              <a:buSzPts val="1800"/>
              <a:buChar char="•"/>
              <a:defRPr/>
            </a:lvl7pPr>
            <a:lvl8pPr marL="4876678" lvl="7" indent="-457189" algn="l" rtl="0">
              <a:lnSpc>
                <a:spcPct val="90000"/>
              </a:lnSpc>
              <a:spcBef>
                <a:spcPts val="500"/>
              </a:spcBef>
              <a:spcAft>
                <a:spcPts val="0"/>
              </a:spcAft>
              <a:buClr>
                <a:schemeClr val="dk1"/>
              </a:buClr>
              <a:buSzPts val="1800"/>
              <a:buChar char="•"/>
              <a:defRPr/>
            </a:lvl8pPr>
            <a:lvl9pPr marL="5486263" lvl="8" indent="-457189" algn="l" rtl="0">
              <a:lnSpc>
                <a:spcPct val="90000"/>
              </a:lnSpc>
              <a:spcBef>
                <a:spcPts val="500"/>
              </a:spcBef>
              <a:spcAft>
                <a:spcPts val="0"/>
              </a:spcAft>
              <a:buClr>
                <a:schemeClr val="dk1"/>
              </a:buClr>
              <a:buSzPts val="1800"/>
              <a:buChar char="•"/>
              <a:defRPr/>
            </a:lvl9pPr>
          </a:lstStyle>
          <a:p>
            <a:endParaRPr/>
          </a:p>
        </p:txBody>
      </p:sp>
      <p:pic>
        <p:nvPicPr>
          <p:cNvPr id="3" name="Picture 6" descr="Logo of HKUST">
            <a:extLst>
              <a:ext uri="{FF2B5EF4-FFF2-40B4-BE49-F238E27FC236}">
                <a16:creationId xmlns:a16="http://schemas.microsoft.com/office/drawing/2014/main" id="{401F464B-3CFB-05AE-E791-9D18502B171F}"/>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068253" y="6923"/>
            <a:ext cx="464424" cy="713990"/>
          </a:xfrm>
          <a:prstGeom prst="rect">
            <a:avLst/>
          </a:prstGeom>
        </p:spPr>
      </p:pic>
      <p:pic>
        <p:nvPicPr>
          <p:cNvPr id="1028" name="Picture 4">
            <a:extLst>
              <a:ext uri="{FF2B5EF4-FFF2-40B4-BE49-F238E27FC236}">
                <a16:creationId xmlns:a16="http://schemas.microsoft.com/office/drawing/2014/main" id="{55493DD2-9D1C-1F73-143A-393D935F73B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35402" y="4497"/>
            <a:ext cx="464425" cy="67168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logo with circles and lines&#10;&#10;Description automatically generated">
            <a:extLst>
              <a:ext uri="{FF2B5EF4-FFF2-40B4-BE49-F238E27FC236}">
                <a16:creationId xmlns:a16="http://schemas.microsoft.com/office/drawing/2014/main" id="{5D6C70B8-776A-78B7-782D-EBFED69C8662}"/>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5" name="Google Shape;93;g133bcaf6178_1_622" descr="A close up of a sign&#10;&#10;Description automatically generated">
            <a:extLst>
              <a:ext uri="{FF2B5EF4-FFF2-40B4-BE49-F238E27FC236}">
                <a16:creationId xmlns:a16="http://schemas.microsoft.com/office/drawing/2014/main" id="{38F68D26-A6C7-18E8-92C0-7377D1302E3B}"/>
              </a:ext>
            </a:extLst>
          </p:cNvPr>
          <p:cNvPicPr preferRelativeResize="0"/>
          <p:nvPr userDrawn="1"/>
        </p:nvPicPr>
        <p:blipFill rotWithShape="1">
          <a:blip r:embed="rId6">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1966513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B0E7717-9AD9-4338-803E-7AA7C915B43D}" type="datetime1">
              <a:rPr lang="en-US" smtClean="0"/>
              <a:t>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D54F1-1E69-41BF-8A89-6B497D4E24EC}" type="slidenum">
              <a:rPr lang="en-US" smtClean="0"/>
              <a:t>‹#›</a:t>
            </a:fld>
            <a:endParaRPr lang="en-US"/>
          </a:p>
        </p:txBody>
      </p:sp>
      <p:pic>
        <p:nvPicPr>
          <p:cNvPr id="8" name="Picture 7" descr="A logo with circles and lines&#10;&#10;Description automatically generated">
            <a:extLst>
              <a:ext uri="{FF2B5EF4-FFF2-40B4-BE49-F238E27FC236}">
                <a16:creationId xmlns:a16="http://schemas.microsoft.com/office/drawing/2014/main" id="{0406ABA3-8364-90D1-B271-5BBB41999310}"/>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9" name="Google Shape;93;g133bcaf6178_1_622" descr="A close up of a sign&#10;&#10;Description automatically generated">
            <a:extLst>
              <a:ext uri="{FF2B5EF4-FFF2-40B4-BE49-F238E27FC236}">
                <a16:creationId xmlns:a16="http://schemas.microsoft.com/office/drawing/2014/main" id="{B2D4B011-91AE-2D7A-B23D-6F5E298F0059}"/>
              </a:ext>
            </a:extLst>
          </p:cNvPr>
          <p:cNvPicPr preferRelativeResize="0"/>
          <p:nvPr userDrawn="1"/>
        </p:nvPicPr>
        <p:blipFill rotWithShape="1">
          <a:blip r:embed="rId3">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39198420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75570DF-1A9A-4D69-B7FE-89A862E70BE1}" type="datetime1">
              <a:rPr lang="en-US" smtClean="0"/>
              <a:t>5/11/24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60D54F1-1E69-41BF-8A89-6B497D4E24EC}" type="slidenum">
              <a:rPr lang="en-US" smtClean="0"/>
              <a:t>‹#›</a:t>
            </a:fld>
            <a:endParaRPr lang="en-US"/>
          </a:p>
        </p:txBody>
      </p:sp>
      <p:pic>
        <p:nvPicPr>
          <p:cNvPr id="10" name="Picture 9" descr="A logo with circles and lines&#10;&#10;Description automatically generated">
            <a:extLst>
              <a:ext uri="{FF2B5EF4-FFF2-40B4-BE49-F238E27FC236}">
                <a16:creationId xmlns:a16="http://schemas.microsoft.com/office/drawing/2014/main" id="{9074EC3F-A720-A387-C460-BA63FB67D9B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11" name="Google Shape;93;g133bcaf6178_1_622" descr="A close up of a sign&#10;&#10;Description automatically generated">
            <a:extLst>
              <a:ext uri="{FF2B5EF4-FFF2-40B4-BE49-F238E27FC236}">
                <a16:creationId xmlns:a16="http://schemas.microsoft.com/office/drawing/2014/main" id="{83E4866E-7CC9-EE65-8D63-CCE3ECC7883A}"/>
              </a:ext>
            </a:extLst>
          </p:cNvPr>
          <p:cNvPicPr preferRelativeResize="0"/>
          <p:nvPr userDrawn="1"/>
        </p:nvPicPr>
        <p:blipFill rotWithShape="1">
          <a:blip r:embed="rId3">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5994544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607D7D0-486C-48DE-BBA7-140F858C1AB7}" type="datetime1">
              <a:rPr lang="en-US" smtClean="0"/>
              <a:t>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D54F1-1E69-41BF-8A89-6B497D4E24EC}" type="slidenum">
              <a:rPr lang="en-US" smtClean="0"/>
              <a:t>‹#›</a:t>
            </a:fld>
            <a:endParaRPr lang="en-US"/>
          </a:p>
        </p:txBody>
      </p:sp>
      <p:pic>
        <p:nvPicPr>
          <p:cNvPr id="11" name="Picture 10" descr="A logo with circles and lines&#10;&#10;Description automatically generated">
            <a:extLst>
              <a:ext uri="{FF2B5EF4-FFF2-40B4-BE49-F238E27FC236}">
                <a16:creationId xmlns:a16="http://schemas.microsoft.com/office/drawing/2014/main" id="{32F3BC20-D1A4-2C49-A641-ED625B82265B}"/>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12" name="Google Shape;93;g133bcaf6178_1_622" descr="A close up of a sign&#10;&#10;Description automatically generated">
            <a:extLst>
              <a:ext uri="{FF2B5EF4-FFF2-40B4-BE49-F238E27FC236}">
                <a16:creationId xmlns:a16="http://schemas.microsoft.com/office/drawing/2014/main" id="{CCFD8E21-D072-A06B-BA64-45893E2781FE}"/>
              </a:ext>
            </a:extLst>
          </p:cNvPr>
          <p:cNvPicPr preferRelativeResize="0"/>
          <p:nvPr userDrawn="1"/>
        </p:nvPicPr>
        <p:blipFill rotWithShape="1">
          <a:blip r:embed="rId3">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33737213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F3EFA144-4F77-4AE7-8712-0D07BDFC61F2}" type="datetime1">
              <a:rPr lang="en-US" smtClean="0"/>
              <a:t>5/11/24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60D54F1-1E69-41BF-8A89-6B497D4E24EC}" type="slidenum">
              <a:rPr lang="en-US" smtClean="0"/>
              <a:t>‹#›</a:t>
            </a:fld>
            <a:endParaRPr lang="en-US"/>
          </a:p>
        </p:txBody>
      </p:sp>
      <p:pic>
        <p:nvPicPr>
          <p:cNvPr id="13" name="Picture 12" descr="A logo with circles and lines&#10;&#10;Description automatically generated">
            <a:extLst>
              <a:ext uri="{FF2B5EF4-FFF2-40B4-BE49-F238E27FC236}">
                <a16:creationId xmlns:a16="http://schemas.microsoft.com/office/drawing/2014/main" id="{1FE03256-AFEF-9D8A-A87D-F1896E69667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14" name="Google Shape;93;g133bcaf6178_1_622" descr="A close up of a sign&#10;&#10;Description automatically generated">
            <a:extLst>
              <a:ext uri="{FF2B5EF4-FFF2-40B4-BE49-F238E27FC236}">
                <a16:creationId xmlns:a16="http://schemas.microsoft.com/office/drawing/2014/main" id="{D00D3BDA-551D-C9FF-949B-22CD88ACB62D}"/>
              </a:ext>
            </a:extLst>
          </p:cNvPr>
          <p:cNvPicPr preferRelativeResize="0"/>
          <p:nvPr userDrawn="1"/>
        </p:nvPicPr>
        <p:blipFill rotWithShape="1">
          <a:blip r:embed="rId3">
            <a:alphaModFix/>
          </a:blip>
          <a:srcRect/>
          <a:stretch/>
        </p:blipFill>
        <p:spPr>
          <a:xfrm>
            <a:off x="0" y="-635"/>
            <a:ext cx="775588" cy="488631"/>
          </a:xfrm>
          <a:prstGeom prst="rect">
            <a:avLst/>
          </a:prstGeom>
          <a:noFill/>
          <a:ln>
            <a:noFill/>
          </a:ln>
        </p:spPr>
      </p:pic>
    </p:spTree>
    <p:extLst>
      <p:ext uri="{BB962C8B-B14F-4D97-AF65-F5344CB8AC3E}">
        <p14:creationId xmlns:p14="http://schemas.microsoft.com/office/powerpoint/2010/main" val="2786399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F4FCE89-BB21-4E17-B9AB-068F4B96600D}" type="datetime1">
              <a:rPr lang="en-US" smtClean="0"/>
              <a:t>5/11/24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60D54F1-1E69-41BF-8A89-6B497D4E24EC}" type="slidenum">
              <a:rPr lang="en-US" smtClean="0"/>
              <a:t>‹#›</a:t>
            </a:fld>
            <a:endParaRPr lang="en-US"/>
          </a:p>
        </p:txBody>
      </p:sp>
      <p:pic>
        <p:nvPicPr>
          <p:cNvPr id="9" name="Picture 8" descr="A logo with circles and lines&#10;&#10;Description automatically generated">
            <a:extLst>
              <a:ext uri="{FF2B5EF4-FFF2-40B4-BE49-F238E27FC236}">
                <a16:creationId xmlns:a16="http://schemas.microsoft.com/office/drawing/2014/main" id="{A9243877-0388-6705-BF39-123186B2679D}"/>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10" name="Google Shape;93;g133bcaf6178_1_622" descr="A close up of a sign&#10;&#10;Description automatically generated">
            <a:extLst>
              <a:ext uri="{FF2B5EF4-FFF2-40B4-BE49-F238E27FC236}">
                <a16:creationId xmlns:a16="http://schemas.microsoft.com/office/drawing/2014/main" id="{702198F2-D07B-E58E-F1B2-F50BE39BEBB4}"/>
              </a:ext>
            </a:extLst>
          </p:cNvPr>
          <p:cNvPicPr preferRelativeResize="0"/>
          <p:nvPr userDrawn="1"/>
        </p:nvPicPr>
        <p:blipFill rotWithShape="1">
          <a:blip r:embed="rId3">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3976221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2897BB4-0A89-41BD-8BA9-BD40DA9A1A77}" type="datetime1">
              <a:rPr lang="en-US" smtClean="0"/>
              <a:t>5/11/24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360D54F1-1E69-41BF-8A89-6B497D4E24EC}" type="slidenum">
              <a:rPr lang="en-US" smtClean="0"/>
              <a:t>‹#›</a:t>
            </a:fld>
            <a:endParaRPr lang="en-US"/>
          </a:p>
        </p:txBody>
      </p:sp>
      <p:pic>
        <p:nvPicPr>
          <p:cNvPr id="6" name="Picture 5" descr="A logo with circles and lines&#10;&#10;Description automatically generated">
            <a:extLst>
              <a:ext uri="{FF2B5EF4-FFF2-40B4-BE49-F238E27FC236}">
                <a16:creationId xmlns:a16="http://schemas.microsoft.com/office/drawing/2014/main" id="{171CBD9D-C54A-77C8-5EE0-3E3C056854F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569336" y="0"/>
            <a:ext cx="622663" cy="567205"/>
          </a:xfrm>
          <a:prstGeom prst="rect">
            <a:avLst/>
          </a:prstGeom>
        </p:spPr>
      </p:pic>
      <p:pic>
        <p:nvPicPr>
          <p:cNvPr id="7" name="Google Shape;93;g133bcaf6178_1_622" descr="A close up of a sign&#10;&#10;Description automatically generated">
            <a:extLst>
              <a:ext uri="{FF2B5EF4-FFF2-40B4-BE49-F238E27FC236}">
                <a16:creationId xmlns:a16="http://schemas.microsoft.com/office/drawing/2014/main" id="{DEDCE585-93CC-980E-DE96-475D97E38E67}"/>
              </a:ext>
            </a:extLst>
          </p:cNvPr>
          <p:cNvPicPr preferRelativeResize="0"/>
          <p:nvPr userDrawn="1"/>
        </p:nvPicPr>
        <p:blipFill rotWithShape="1">
          <a:blip r:embed="rId3">
            <a:alphaModFix/>
          </a:blip>
          <a:srcRect/>
          <a:stretch/>
        </p:blipFill>
        <p:spPr>
          <a:xfrm>
            <a:off x="0" y="0"/>
            <a:ext cx="775588" cy="488631"/>
          </a:xfrm>
          <a:prstGeom prst="rect">
            <a:avLst/>
          </a:prstGeom>
          <a:noFill/>
          <a:ln>
            <a:noFill/>
          </a:ln>
        </p:spPr>
      </p:pic>
    </p:spTree>
    <p:extLst>
      <p:ext uri="{BB962C8B-B14F-4D97-AF65-F5344CB8AC3E}">
        <p14:creationId xmlns:p14="http://schemas.microsoft.com/office/powerpoint/2010/main" val="29691213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182B499-4437-4E3C-B5C2-86E93A0D60CC}" type="datetime1">
              <a:rPr lang="en-US" smtClean="0"/>
              <a:t>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D54F1-1E69-41BF-8A89-6B497D4E24EC}" type="slidenum">
              <a:rPr lang="en-US" smtClean="0"/>
              <a:t>‹#›</a:t>
            </a:fld>
            <a:endParaRPr lang="en-US"/>
          </a:p>
        </p:txBody>
      </p:sp>
    </p:spTree>
    <p:extLst>
      <p:ext uri="{BB962C8B-B14F-4D97-AF65-F5344CB8AC3E}">
        <p14:creationId xmlns:p14="http://schemas.microsoft.com/office/powerpoint/2010/main" val="26304884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225687ED-603D-4123-A756-8CDC9395D446}" type="datetime1">
              <a:rPr lang="en-US" smtClean="0"/>
              <a:t>5/11/24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60D54F1-1E69-41BF-8A89-6B497D4E24EC}" type="slidenum">
              <a:rPr lang="en-US" smtClean="0"/>
              <a:t>‹#›</a:t>
            </a:fld>
            <a:endParaRPr lang="en-US"/>
          </a:p>
        </p:txBody>
      </p:sp>
    </p:spTree>
    <p:extLst>
      <p:ext uri="{BB962C8B-B14F-4D97-AF65-F5344CB8AC3E}">
        <p14:creationId xmlns:p14="http://schemas.microsoft.com/office/powerpoint/2010/main" val="11601686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0F96AC2-356D-4DF8-99D2-C4733D52D07E}" type="datetime1">
              <a:rPr lang="en-US" smtClean="0"/>
              <a:t>5/11/24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0D54F1-1E69-41BF-8A89-6B497D4E24EC}" type="slidenum">
              <a:rPr lang="en-US" smtClean="0"/>
              <a:t>‹#›</a:t>
            </a:fld>
            <a:endParaRPr lang="en-US"/>
          </a:p>
        </p:txBody>
      </p:sp>
    </p:spTree>
    <p:extLst>
      <p:ext uri="{BB962C8B-B14F-4D97-AF65-F5344CB8AC3E}">
        <p14:creationId xmlns:p14="http://schemas.microsoft.com/office/powerpoint/2010/main" val="913538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hyperlink" Target="https://scholar.google.com/citations?view_op=view_citation&amp;hl=en&amp;user=JuZrOtoAAAAJ&amp;cstart=20&amp;pagesize=80&amp;sortby=pubdate&amp;citation_for_view=JuZrOtoAAAAJ:ns9cj8rnVeAC" TargetMode="External"/><Relationship Id="rId4" Type="http://schemas.openxmlformats.org/officeDocument/2006/relationships/hyperlink" Target="https://scholar.google.com/citations?view_op=view_citation&amp;hl=en&amp;user=E6cma10AAAAJ&amp;citation_for_view=E6cma10AAAAJ:KlAtU1dfN6UC"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media/image34.png"/><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s>
</file>

<file path=ppt/slides/_rels/slide1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42.png"/></Relationships>
</file>

<file path=ppt/slides/_rels/slide17.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12" Type="http://schemas.openxmlformats.org/officeDocument/2006/relationships/image" Target="NULL"/><Relationship Id="rId2" Type="http://schemas.openxmlformats.org/officeDocument/2006/relationships/image" Target="../media/image43.png"/><Relationship Id="rId16"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NULL"/><Relationship Id="rId11" Type="http://schemas.openxmlformats.org/officeDocument/2006/relationships/image" Target="NULL"/><Relationship Id="rId5" Type="http://schemas.openxmlformats.org/officeDocument/2006/relationships/image" Target="NULL"/><Relationship Id="rId15" Type="http://schemas.openxmlformats.org/officeDocument/2006/relationships/image" Target="NULL"/><Relationship Id="rId10" Type="http://schemas.openxmlformats.org/officeDocument/2006/relationships/image" Target="NULL"/><Relationship Id="rId4" Type="http://schemas.openxmlformats.org/officeDocument/2006/relationships/image" Target="NULL"/><Relationship Id="rId9" Type="http://schemas.openxmlformats.org/officeDocument/2006/relationships/image" Target="NULL"/><Relationship Id="rId14" Type="http://schemas.openxmlformats.org/officeDocument/2006/relationships/image" Target="NULL"/></Relationships>
</file>

<file path=ppt/slides/_rels/slide18.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411.png"/><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6.png"/><Relationship Id="rId7" Type="http://schemas.openxmlformats.org/officeDocument/2006/relationships/image" Target="../media/image54.png"/><Relationship Id="rId2" Type="http://schemas.openxmlformats.org/officeDocument/2006/relationships/image" Target="../media/image45.png"/><Relationship Id="rId1" Type="http://schemas.openxmlformats.org/officeDocument/2006/relationships/slideLayout" Target="../slideLayouts/slideLayout2.xml"/><Relationship Id="rId6" Type="http://schemas.openxmlformats.org/officeDocument/2006/relationships/image" Target="../media/image51.png"/><Relationship Id="rId4" Type="http://schemas.openxmlformats.org/officeDocument/2006/relationships/image" Target="../media/image47.png"/><Relationship Id="rId9"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49.png"/><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3.png"/></Relationships>
</file>

<file path=ppt/slides/_rels/slide21.xml.rels><?xml version="1.0" encoding="UTF-8" standalone="yes"?>
<Relationships xmlns="http://schemas.openxmlformats.org/package/2006/relationships"><Relationship Id="rId8" Type="http://schemas.openxmlformats.org/officeDocument/2006/relationships/image" Target="../media/image170.png"/><Relationship Id="rId13" Type="http://schemas.openxmlformats.org/officeDocument/2006/relationships/image" Target="../media/image102.png"/><Relationship Id="rId18" Type="http://schemas.openxmlformats.org/officeDocument/2006/relationships/image" Target="../media/image77.png"/><Relationship Id="rId26" Type="http://schemas.openxmlformats.org/officeDocument/2006/relationships/image" Target="../media/image110.png"/><Relationship Id="rId3" Type="http://schemas.openxmlformats.org/officeDocument/2006/relationships/image" Target="../media/image98.png"/><Relationship Id="rId21" Type="http://schemas.openxmlformats.org/officeDocument/2006/relationships/image" Target="../media/image105.png"/><Relationship Id="rId7" Type="http://schemas.openxmlformats.org/officeDocument/2006/relationships/image" Target="../media/image82.png"/><Relationship Id="rId12" Type="http://schemas.openxmlformats.org/officeDocument/2006/relationships/image" Target="../media/image200.png"/><Relationship Id="rId17" Type="http://schemas.openxmlformats.org/officeDocument/2006/relationships/image" Target="../media/image104.png"/><Relationship Id="rId25" Type="http://schemas.openxmlformats.org/officeDocument/2006/relationships/image" Target="../media/image109.png"/><Relationship Id="rId2" Type="http://schemas.openxmlformats.org/officeDocument/2006/relationships/image" Target="../media/image330.png"/><Relationship Id="rId16" Type="http://schemas.openxmlformats.org/officeDocument/2006/relationships/image" Target="../media/image61.png"/><Relationship Id="rId20" Type="http://schemas.openxmlformats.org/officeDocument/2006/relationships/image" Target="../media/image55.png"/><Relationship Id="rId29" Type="http://schemas.openxmlformats.org/officeDocument/2006/relationships/image" Target="../media/image113.png"/><Relationship Id="rId1" Type="http://schemas.openxmlformats.org/officeDocument/2006/relationships/slideLayout" Target="../slideLayouts/slideLayout4.xml"/><Relationship Id="rId6" Type="http://schemas.openxmlformats.org/officeDocument/2006/relationships/image" Target="../media/image100.png"/><Relationship Id="rId11" Type="http://schemas.openxmlformats.org/officeDocument/2006/relationships/image" Target="../media/image280.png"/><Relationship Id="rId24" Type="http://schemas.openxmlformats.org/officeDocument/2006/relationships/image" Target="../media/image108.png"/><Relationship Id="rId5" Type="http://schemas.openxmlformats.org/officeDocument/2006/relationships/image" Target="../media/image50.png"/><Relationship Id="rId15" Type="http://schemas.openxmlformats.org/officeDocument/2006/relationships/image" Target="../media/image270.png"/><Relationship Id="rId23" Type="http://schemas.openxmlformats.org/officeDocument/2006/relationships/image" Target="../media/image107.png"/><Relationship Id="rId28" Type="http://schemas.openxmlformats.org/officeDocument/2006/relationships/image" Target="../media/image112.png"/><Relationship Id="rId10" Type="http://schemas.openxmlformats.org/officeDocument/2006/relationships/image" Target="../media/image95.png"/><Relationship Id="rId19" Type="http://schemas.openxmlformats.org/officeDocument/2006/relationships/image" Target="../media/image130.png"/><Relationship Id="rId4" Type="http://schemas.openxmlformats.org/officeDocument/2006/relationships/image" Target="../media/image99.png"/><Relationship Id="rId9" Type="http://schemas.openxmlformats.org/officeDocument/2006/relationships/image" Target="../media/image101.png"/><Relationship Id="rId14" Type="http://schemas.openxmlformats.org/officeDocument/2006/relationships/image" Target="../media/image103.png"/><Relationship Id="rId22" Type="http://schemas.openxmlformats.org/officeDocument/2006/relationships/image" Target="../media/image106.png"/><Relationship Id="rId27" Type="http://schemas.openxmlformats.org/officeDocument/2006/relationships/image" Target="../media/image111.png"/><Relationship Id="rId30" Type="http://schemas.openxmlformats.org/officeDocument/2006/relationships/image" Target="../media/image114.png"/></Relationships>
</file>

<file path=ppt/slides/_rels/slide2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230.png"/><Relationship Id="rId1" Type="http://schemas.openxmlformats.org/officeDocument/2006/relationships/slideLayout" Target="../slideLayouts/slideLayout4.xml"/><Relationship Id="rId4" Type="http://schemas.openxmlformats.org/officeDocument/2006/relationships/image" Target="../media/image57.png"/></Relationships>
</file>

<file path=ppt/slides/_rels/slide2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60.png"/><Relationship Id="rId1" Type="http://schemas.openxmlformats.org/officeDocument/2006/relationships/slideLayout" Target="../slideLayouts/slideLayout6.xml"/><Relationship Id="rId4" Type="http://schemas.openxmlformats.org/officeDocument/2006/relationships/image" Target="../media/image300.png"/></Relationships>
</file>

<file path=ppt/slides/_rels/slide24.xml.rels><?xml version="1.0" encoding="UTF-8" standalone="yes"?>
<Relationships xmlns="http://schemas.openxmlformats.org/package/2006/relationships"><Relationship Id="rId3" Type="http://schemas.openxmlformats.org/officeDocument/2006/relationships/image" Target="../media/image320.png"/><Relationship Id="rId2" Type="http://schemas.openxmlformats.org/officeDocument/2006/relationships/image" Target="../media/image310.png"/><Relationship Id="rId1" Type="http://schemas.openxmlformats.org/officeDocument/2006/relationships/slideLayout" Target="../slideLayouts/slideLayout6.xml"/><Relationship Id="rId6" Type="http://schemas.openxmlformats.org/officeDocument/2006/relationships/image" Target="../media/image360.png"/><Relationship Id="rId5" Type="http://schemas.openxmlformats.org/officeDocument/2006/relationships/image" Target="../media/image350.png"/><Relationship Id="rId4" Type="http://schemas.openxmlformats.org/officeDocument/2006/relationships/image" Target="../media/image340.png"/></Relationships>
</file>

<file path=ppt/slides/_rels/slide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70.png"/><Relationship Id="rId1" Type="http://schemas.openxmlformats.org/officeDocument/2006/relationships/slideLayout" Target="../slideLayouts/slideLayout6.xml"/><Relationship Id="rId4" Type="http://schemas.openxmlformats.org/officeDocument/2006/relationships/image" Target="../media/image390.png"/></Relationships>
</file>

<file path=ppt/slides/_rels/slide26.xml.rels><?xml version="1.0" encoding="UTF-8" standalone="yes"?>
<Relationships xmlns="http://schemas.openxmlformats.org/package/2006/relationships"><Relationship Id="rId2" Type="http://schemas.openxmlformats.org/officeDocument/2006/relationships/image" Target="../media/image4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scholar.google.com/citations?view_op=view_citation&amp;hl=en&amp;user=T28rR00AAAAJ&amp;citation_for_view=T28rR00AAAAJ:_FxGoFyzp5QC" TargetMode="External"/><Relationship Id="rId2" Type="http://schemas.openxmlformats.org/officeDocument/2006/relationships/image" Target="../media/image64.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5.png"/><Relationship Id="rId1" Type="http://schemas.openxmlformats.org/officeDocument/2006/relationships/slideLayout" Target="../slideLayouts/slideLayout4.xml"/><Relationship Id="rId5" Type="http://schemas.openxmlformats.org/officeDocument/2006/relationships/image" Target="NULL"/><Relationship Id="rId4" Type="http://schemas.openxmlformats.org/officeDocument/2006/relationships/image" Target="NULL"/></Relationships>
</file>

<file path=ppt/slides/_rels/slide34.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66.png"/><Relationship Id="rId1" Type="http://schemas.openxmlformats.org/officeDocument/2006/relationships/slideLayout" Target="../slideLayouts/slideLayout5.xml"/><Relationship Id="rId4" Type="http://schemas.openxmlformats.org/officeDocument/2006/relationships/image" Target="../media/image195.png"/></Relationships>
</file>

<file path=ppt/slides/_rels/slide35.xml.rels><?xml version="1.0" encoding="UTF-8" standalone="yes"?>
<Relationships xmlns="http://schemas.openxmlformats.org/package/2006/relationships"><Relationship Id="rId8" Type="http://schemas.openxmlformats.org/officeDocument/2006/relationships/image" Target="NULL"/><Relationship Id="rId3" Type="http://schemas.openxmlformats.org/officeDocument/2006/relationships/image" Target="NULL"/><Relationship Id="rId7" Type="http://schemas.openxmlformats.org/officeDocument/2006/relationships/image" Target="NULL"/><Relationship Id="rId2" Type="http://schemas.openxmlformats.org/officeDocument/2006/relationships/image" Target="NULL"/><Relationship Id="rId1" Type="http://schemas.openxmlformats.org/officeDocument/2006/relationships/slideLayout" Target="../slideLayouts/slideLayout5.xml"/><Relationship Id="rId6" Type="http://schemas.openxmlformats.org/officeDocument/2006/relationships/image" Target="NULL"/><Relationship Id="rId5" Type="http://schemas.openxmlformats.org/officeDocument/2006/relationships/image" Target="NULL"/><Relationship Id="rId10" Type="http://schemas.openxmlformats.org/officeDocument/2006/relationships/image" Target="../media/image67.png"/><Relationship Id="rId4" Type="http://schemas.openxmlformats.org/officeDocument/2006/relationships/image" Target="NULL"/><Relationship Id="rId9" Type="http://schemas.openxmlformats.org/officeDocument/2006/relationships/image" Target="NUL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68.png"/><Relationship Id="rId7" Type="http://schemas.openxmlformats.org/officeDocument/2006/relationships/image" Target="../media/image72.pn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jpg"/></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DC5B3-15FF-28DC-E94F-4FB19E7F860B}"/>
              </a:ext>
            </a:extLst>
          </p:cNvPr>
          <p:cNvSpPr>
            <a:spLocks noGrp="1"/>
          </p:cNvSpPr>
          <p:nvPr>
            <p:ph type="ctrTitle"/>
          </p:nvPr>
        </p:nvSpPr>
        <p:spPr>
          <a:xfrm>
            <a:off x="0" y="1122363"/>
            <a:ext cx="12192000" cy="2387600"/>
          </a:xfrm>
        </p:spPr>
        <p:txBody>
          <a:bodyPr anchor="ctr">
            <a:normAutofit/>
          </a:bodyPr>
          <a:lstStyle/>
          <a:p>
            <a:r>
              <a:rPr lang="en-US" sz="4800" dirty="0"/>
              <a:t>New Frontiers of Knowledge Graph Reasoning: Recent Advances and Future Trends</a:t>
            </a:r>
            <a:endParaRPr lang="LID4096" sz="4800" dirty="0"/>
          </a:p>
        </p:txBody>
      </p:sp>
      <p:sp>
        <p:nvSpPr>
          <p:cNvPr id="5" name="Subtitle 4">
            <a:extLst>
              <a:ext uri="{FF2B5EF4-FFF2-40B4-BE49-F238E27FC236}">
                <a16:creationId xmlns:a16="http://schemas.microsoft.com/office/drawing/2014/main" id="{4FDA26A1-8172-DCB7-41C5-348279CBF0F4}"/>
              </a:ext>
            </a:extLst>
          </p:cNvPr>
          <p:cNvSpPr>
            <a:spLocks noGrp="1"/>
          </p:cNvSpPr>
          <p:nvPr>
            <p:ph type="subTitle" idx="1"/>
          </p:nvPr>
        </p:nvSpPr>
        <p:spPr/>
        <p:txBody>
          <a:bodyPr/>
          <a:lstStyle/>
          <a:p>
            <a:r>
              <a:rPr lang="en-US" dirty="0"/>
              <a:t>Part III, Neural Reasoning for Logical Queries</a:t>
            </a:r>
          </a:p>
          <a:p>
            <a:r>
              <a:rPr lang="en-US" dirty="0"/>
              <a:t>Zihao Wang</a:t>
            </a:r>
          </a:p>
          <a:p>
            <a:r>
              <a:rPr lang="en-US" dirty="0">
                <a:solidFill>
                  <a:schemeClr val="bg1">
                    <a:lumMod val="50000"/>
                  </a:schemeClr>
                </a:solidFill>
              </a:rPr>
              <a:t>Department of CSE, HKUST</a:t>
            </a:r>
            <a:endParaRPr lang="LID4096">
              <a:solidFill>
                <a:schemeClr val="bg1">
                  <a:lumMod val="50000"/>
                </a:schemeClr>
              </a:solidFill>
            </a:endParaRPr>
          </a:p>
        </p:txBody>
      </p:sp>
    </p:spTree>
    <p:extLst>
      <p:ext uri="{BB962C8B-B14F-4D97-AF65-F5344CB8AC3E}">
        <p14:creationId xmlns:p14="http://schemas.microsoft.com/office/powerpoint/2010/main" val="20669220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852083-3750-7BAB-97D4-3D00495FC715}"/>
              </a:ext>
            </a:extLst>
          </p:cNvPr>
          <p:cNvSpPr>
            <a:spLocks noGrp="1"/>
          </p:cNvSpPr>
          <p:nvPr>
            <p:ph type="title"/>
          </p:nvPr>
        </p:nvSpPr>
        <p:spPr/>
        <p:txBody>
          <a:bodyPr/>
          <a:lstStyle/>
          <a:p>
            <a:r>
              <a:rPr lang="en-US" dirty="0"/>
              <a:t>Fuzzy Inference with Truth values</a:t>
            </a:r>
            <a:endParaRPr lang="LID4096"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E29867E2-052B-3660-DD47-51498F467DC5}"/>
                  </a:ext>
                </a:extLst>
              </p:cNvPr>
              <p:cNvSpPr>
                <a:spLocks noGrp="1"/>
              </p:cNvSpPr>
              <p:nvPr>
                <p:ph idx="1"/>
              </p:nvPr>
            </p:nvSpPr>
            <p:spPr/>
            <p:txBody>
              <a:bodyPr>
                <a:normAutofit/>
              </a:bodyPr>
              <a:lstStyle/>
              <a:p>
                <a:pPr marL="0" indent="0">
                  <a:buNone/>
                </a:pPr>
                <a:r>
                  <a:rPr lang="en-US" dirty="0"/>
                  <a:t>Then, the evaluation problem goes </a:t>
                </a:r>
              </a:p>
              <a:p>
                <a:pPr marL="0" indent="0">
                  <a:buNone/>
                </a:pPr>
                <a14:m>
                  <m:oMathPara xmlns:m="http://schemas.openxmlformats.org/officeDocument/2006/math">
                    <m:oMathParaPr>
                      <m:jc m:val="left"/>
                    </m:oMathParaPr>
                    <m:oMath xmlns:m="http://schemas.openxmlformats.org/officeDocument/2006/math">
                      <m:r>
                        <a:rPr lang="en-US" sz="2800" b="0" i="1" smtClean="0">
                          <a:solidFill>
                            <a:srgbClr val="FF0000"/>
                          </a:solidFill>
                          <a:latin typeface="Cambria Math" panose="02040503050406030204" pitchFamily="18" charset="0"/>
                          <a:ea typeface="Cambria Math" panose="02040503050406030204" pitchFamily="18" charset="0"/>
                        </a:rPr>
                        <m:t>𝑇𝑉</m:t>
                      </m:r>
                      <m:d>
                        <m:dPr>
                          <m:begChr m:val="["/>
                          <m:endChr m:val="]"/>
                          <m:ctrlPr>
                            <a:rPr lang="en-US" sz="2800" b="0" i="1" smtClean="0">
                              <a:latin typeface="Cambria Math" panose="02040503050406030204" pitchFamily="18" charset="0"/>
                              <a:ea typeface="Cambria Math" panose="02040503050406030204" pitchFamily="18" charset="0"/>
                            </a:rPr>
                          </m:ctrlPr>
                        </m:dPr>
                        <m:e>
                          <m:r>
                            <a:rPr lang="en-US" i="1">
                              <a:latin typeface="Cambria Math" panose="02040503050406030204" pitchFamily="18" charset="0"/>
                            </a:rPr>
                            <m:t>𝑄</m:t>
                          </m:r>
                          <m:d>
                            <m:dPr>
                              <m:ctrlPr>
                                <a:rPr lang="en-US" i="1">
                                  <a:latin typeface="Cambria Math" panose="02040503050406030204" pitchFamily="18" charset="0"/>
                                </a:rPr>
                              </m:ctrlPr>
                            </m:dPr>
                            <m:e>
                              <m:r>
                                <a:rPr lang="en-US" i="1" smtClean="0">
                                  <a:solidFill>
                                    <a:schemeClr val="accent5"/>
                                  </a:solidFill>
                                  <a:latin typeface="Cambria Math" panose="02040503050406030204" pitchFamily="18" charset="0"/>
                                </a:rPr>
                                <m:t>𝑦</m:t>
                              </m:r>
                              <m:r>
                                <a:rPr lang="en-US" i="1" smtClean="0">
                                  <a:solidFill>
                                    <a:schemeClr val="accent5"/>
                                  </a:solidFill>
                                  <a:latin typeface="Cambria Math" panose="02040503050406030204" pitchFamily="18" charset="0"/>
                                </a:rPr>
                                <m:t>=</m:t>
                              </m:r>
                              <m:r>
                                <a:rPr lang="en-US" i="1" smtClean="0">
                                  <a:solidFill>
                                    <a:schemeClr val="accent5"/>
                                  </a:solidFill>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e>
                      </m:d>
                    </m:oMath>
                  </m:oMathPara>
                </a14:m>
                <a:endParaRPr lang="en-US" b="0" i="1" dirty="0">
                  <a:latin typeface="Cambria Math" panose="02040503050406030204" pitchFamily="18" charset="0"/>
                </a:endParaRP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m:t>
                      </m:r>
                      <m:r>
                        <a:rPr lang="en-US" b="0" i="1" smtClean="0">
                          <a:solidFill>
                            <a:srgbClr val="FF0000"/>
                          </a:solidFill>
                          <a:latin typeface="Cambria Math" panose="02040503050406030204" pitchFamily="18" charset="0"/>
                        </a:rPr>
                        <m:t>𝑇𝑉</m:t>
                      </m:r>
                      <m:d>
                        <m:dPr>
                          <m:begChr m:val="["/>
                          <m:endChr m:val="]"/>
                          <m:ctrlPr>
                            <a:rPr lang="en-US" b="0" i="1" smtClean="0">
                              <a:latin typeface="Cambria Math" panose="02040503050406030204" pitchFamily="18" charset="0"/>
                            </a:rPr>
                          </m:ctrlPr>
                        </m:dPr>
                        <m:e>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𝑗</m:t>
                              </m:r>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𝑁</m:t>
                              </m:r>
                            </m:sub>
                            <m:sup/>
                            <m:e>
                              <m:r>
                                <a:rPr lang="en-US" i="1">
                                  <a:latin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1</m:t>
                                  </m:r>
                                </m:sub>
                              </m:sSub>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𝑥</m:t>
                                  </m:r>
                                </m:e>
                                <m:sub>
                                  <m:r>
                                    <a:rPr lang="en-US" i="1">
                                      <a:latin typeface="Cambria Math" panose="02040503050406030204" pitchFamily="18" charset="0"/>
                                      <a:ea typeface="Cambria Math" panose="02040503050406030204" pitchFamily="18" charset="0"/>
                                    </a:rPr>
                                    <m:t>𝑛</m:t>
                                  </m:r>
                                </m:sub>
                              </m:sSub>
                              <m:r>
                                <a:rPr lang="en-US" i="1">
                                  <a:latin typeface="Cambria Math" panose="02040503050406030204" pitchFamily="18" charset="0"/>
                                  <a:ea typeface="Cambria Math" panose="02040503050406030204" pitchFamily="18" charset="0"/>
                                </a:rPr>
                                <m:t>.</m:t>
                              </m:r>
                              <m:nary>
                                <m:naryPr>
                                  <m:chr m:val="⋀"/>
                                  <m:limLoc m:val="subSup"/>
                                  <m:supHide m:val="on"/>
                                  <m:ctrlPr>
                                    <a:rPr lang="en-US" i="1">
                                      <a:latin typeface="Cambria Math" panose="02040503050406030204" pitchFamily="18" charset="0"/>
                                      <a:ea typeface="Cambria Math" panose="02040503050406030204" pitchFamily="18" charset="0"/>
                                    </a:rPr>
                                  </m:ctrlPr>
                                </m:naryPr>
                                <m:sub>
                                  <m:r>
                                    <m:rPr>
                                      <m:brk m:alnAt="9"/>
                                    </m:rPr>
                                    <a:rPr lang="en-US" i="1">
                                      <a:latin typeface="Cambria Math" panose="02040503050406030204" pitchFamily="18" charset="0"/>
                                      <a:ea typeface="Cambria Math" panose="02040503050406030204" pitchFamily="18" charset="0"/>
                                    </a:rPr>
                                    <m:t>𝑘</m:t>
                                  </m:r>
                                  <m:r>
                                    <a:rPr lang="en-US" i="1">
                                      <a:latin typeface="Cambria Math" panose="02040503050406030204" pitchFamily="18" charset="0"/>
                                      <a:ea typeface="Cambria Math" panose="02040503050406030204" pitchFamily="18" charset="0"/>
                                    </a:rPr>
                                    <m:t>=1, …,</m:t>
                                  </m:r>
                                  <m:sSub>
                                    <m:sSubPr>
                                      <m:ctrlPr>
                                        <a:rPr lang="en-US" i="1">
                                          <a:latin typeface="Cambria Math" panose="02040503050406030204" pitchFamily="18" charset="0"/>
                                          <a:ea typeface="Cambria Math" panose="02040503050406030204" pitchFamily="18" charset="0"/>
                                        </a:rPr>
                                      </m:ctrlPr>
                                    </m:sSubPr>
                                    <m:e>
                                      <m:r>
                                        <m:rPr>
                                          <m:brk m:alnAt="9"/>
                                        </m:rPr>
                                        <a:rPr lang="en-US" i="1">
                                          <a:latin typeface="Cambria Math" panose="02040503050406030204" pitchFamily="18" charset="0"/>
                                          <a:ea typeface="Cambria Math" panose="02040503050406030204" pitchFamily="18" charset="0"/>
                                        </a:rPr>
                                        <m:t>𝑀</m:t>
                                      </m:r>
                                    </m:e>
                                    <m:sub>
                                      <m:r>
                                        <a:rPr lang="en-US" i="1">
                                          <a:latin typeface="Cambria Math" panose="02040503050406030204" pitchFamily="18" charset="0"/>
                                          <a:ea typeface="Cambria Math" panose="02040503050406030204" pitchFamily="18" charset="0"/>
                                        </a:rPr>
                                        <m:t>𝑗</m:t>
                                      </m:r>
                                    </m:sub>
                                  </m:sSub>
                                </m:sub>
                                <m:sup/>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smtClean="0">
                                          <a:solidFill>
                                            <a:schemeClr val="accent5"/>
                                          </a:solidFill>
                                          <a:latin typeface="Cambria Math" panose="02040503050406030204" pitchFamily="18" charset="0"/>
                                          <a:ea typeface="Cambria Math" panose="02040503050406030204" pitchFamily="18" charset="0"/>
                                        </a:rPr>
                                        <m:t>𝑦</m:t>
                                      </m:r>
                                      <m:r>
                                        <a:rPr lang="en-US" i="1" smtClean="0">
                                          <a:solidFill>
                                            <a:schemeClr val="accent5"/>
                                          </a:solidFill>
                                          <a:latin typeface="Cambria Math" panose="02040503050406030204" pitchFamily="18" charset="0"/>
                                          <a:ea typeface="Cambria Math" panose="02040503050406030204" pitchFamily="18" charset="0"/>
                                        </a:rPr>
                                        <m:t>=</m:t>
                                      </m:r>
                                      <m:r>
                                        <a:rPr lang="en-US" i="1" smtClean="0">
                                          <a:solidFill>
                                            <a:schemeClr val="accent5"/>
                                          </a:solidFill>
                                          <a:latin typeface="Cambria Math" panose="02040503050406030204" pitchFamily="18" charset="0"/>
                                          <a:ea typeface="Cambria Math" panose="02040503050406030204" pitchFamily="18" charset="0"/>
                                        </a:rPr>
                                        <m:t>𝑎</m:t>
                                      </m:r>
                                    </m:sub>
                                  </m:sSub>
                                </m:e>
                              </m:nary>
                            </m:e>
                          </m:nary>
                        </m:e>
                      </m:d>
                      <m:r>
                        <a:rPr lang="en-US" sz="2800" b="0" i="1" smtClean="0">
                          <a:latin typeface="Cambria Math" panose="02040503050406030204" pitchFamily="18" charset="0"/>
                          <a:ea typeface="Cambria Math" panose="02040503050406030204" pitchFamily="18" charset="0"/>
                        </a:rPr>
                        <m:t>=</m:t>
                      </m:r>
                      <m:sSub>
                        <m:sSubPr>
                          <m:ctrlPr>
                            <a:rPr lang="en-US" sz="2800" b="0" i="1" smtClean="0">
                              <a:latin typeface="Cambria Math" panose="02040503050406030204" pitchFamily="18" charset="0"/>
                              <a:ea typeface="Cambria Math" panose="02040503050406030204" pitchFamily="18" charset="0"/>
                            </a:rPr>
                          </m:ctrlPr>
                        </m:sSubPr>
                        <m:e>
                          <m:r>
                            <a:rPr lang="en-US" sz="2800" b="0" i="1" smtClean="0">
                              <a:latin typeface="Cambria Math" panose="02040503050406030204" pitchFamily="18" charset="0"/>
                              <a:ea typeface="Cambria Math" panose="02040503050406030204" pitchFamily="18" charset="0"/>
                            </a:rPr>
                            <m:t>⊥</m:t>
                          </m:r>
                        </m:e>
                        <m:sub>
                          <m:r>
                            <a:rPr lang="en-US" sz="2800" b="0" i="1" smtClean="0">
                              <a:latin typeface="Cambria Math" panose="02040503050406030204" pitchFamily="18" charset="0"/>
                              <a:ea typeface="Cambria Math" panose="02040503050406030204" pitchFamily="18" charset="0"/>
                            </a:rPr>
                            <m:t>𝑗</m:t>
                          </m:r>
                          <m:r>
                            <a:rPr lang="en-US" sz="2800" b="0" i="1" smtClean="0">
                              <a:latin typeface="Cambria Math" panose="02040503050406030204" pitchFamily="18" charset="0"/>
                              <a:ea typeface="Cambria Math" panose="02040503050406030204" pitchFamily="18" charset="0"/>
                            </a:rPr>
                            <m:t>=1,…,</m:t>
                          </m:r>
                          <m:r>
                            <a:rPr lang="en-US" sz="2800" b="0" i="1" smtClean="0">
                              <a:latin typeface="Cambria Math" panose="02040503050406030204" pitchFamily="18" charset="0"/>
                              <a:ea typeface="Cambria Math" panose="02040503050406030204" pitchFamily="18" charset="0"/>
                            </a:rPr>
                            <m:t>𝑁</m:t>
                          </m:r>
                        </m:sub>
                      </m:sSub>
                      <m:d>
                        <m:dPr>
                          <m:ctrlPr>
                            <a:rPr lang="en-US" sz="2800" b="0" i="1" smtClean="0">
                              <a:latin typeface="Cambria Math" panose="02040503050406030204" pitchFamily="18" charset="0"/>
                              <a:ea typeface="Cambria Math" panose="02040503050406030204" pitchFamily="18" charset="0"/>
                            </a:rPr>
                          </m:ctrlPr>
                        </m:dPr>
                        <m:e>
                          <m:sSubSup>
                            <m:sSubSupPr>
                              <m:ctrlPr>
                                <a:rPr lang="en-US" i="1">
                                  <a:latin typeface="Cambria Math" panose="02040503050406030204" pitchFamily="18" charset="0"/>
                                </a:rPr>
                              </m:ctrlPr>
                            </m:sSubSup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1</m:t>
                                  </m:r>
                                </m:sub>
                              </m:sSub>
                              <m:r>
                                <a:rPr lang="en-US" i="1">
                                  <a:latin typeface="Cambria Math" panose="02040503050406030204" pitchFamily="18" charset="0"/>
                                </a:rPr>
                                <m:t>∈</m:t>
                              </m:r>
                              <m:r>
                                <a:rPr lang="en-US">
                                  <a:latin typeface="Cambria Math" panose="02040503050406030204" pitchFamily="18" charset="0"/>
                                </a:rPr>
                                <m:t>ℰ</m:t>
                              </m:r>
                            </m:sub>
                            <m:sup>
                              <m:r>
                                <a:rPr lang="en-US" i="1">
                                  <a:latin typeface="Cambria Math" panose="02040503050406030204" pitchFamily="18" charset="0"/>
                                </a:rPr>
                                <m:t>∗</m:t>
                              </m:r>
                            </m:sup>
                          </m:sSubSup>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𝑒</m:t>
                                  </m:r>
                                </m:e>
                                <m:sub>
                                  <m:r>
                                    <a:rPr lang="en-US" i="1">
                                      <a:latin typeface="Cambria Math" panose="02040503050406030204" pitchFamily="18" charset="0"/>
                                    </a:rPr>
                                    <m:t>𝑛</m:t>
                                  </m:r>
                                </m:sub>
                              </m:sSub>
                              <m:r>
                                <a:rPr lang="en-US" i="1">
                                  <a:latin typeface="Cambria Math" panose="02040503050406030204" pitchFamily="18" charset="0"/>
                                </a:rPr>
                                <m:t>∈</m:t>
                              </m:r>
                              <m:r>
                                <a:rPr lang="en-US">
                                  <a:latin typeface="Cambria Math" panose="02040503050406030204" pitchFamily="18" charset="0"/>
                                </a:rPr>
                                <m:t>ℰ</m:t>
                              </m:r>
                            </m:sub>
                            <m:sup>
                              <m:r>
                                <a:rPr lang="en-US" i="1">
                                  <a:latin typeface="Cambria Math" panose="02040503050406030204" pitchFamily="18" charset="0"/>
                                </a:rPr>
                                <m:t>∗</m:t>
                              </m:r>
                            </m:sup>
                          </m:sSubSup>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𝑁</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smtClean="0">
                              <a:solidFill>
                                <a:srgbClr val="FF0000"/>
                              </a:solidFill>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smtClean="0">
                                      <a:solidFill>
                                        <a:schemeClr val="accent5"/>
                                      </a:solidFill>
                                      <a:latin typeface="Cambria Math" panose="02040503050406030204" pitchFamily="18" charset="0"/>
                                      <a:ea typeface="Cambria Math" panose="02040503050406030204" pitchFamily="18" charset="0"/>
                                    </a:rPr>
                                    <m:t>𝑦</m:t>
                                  </m:r>
                                  <m:r>
                                    <a:rPr lang="en-US" i="1" smtClean="0">
                                      <a:solidFill>
                                        <a:schemeClr val="accent5"/>
                                      </a:solidFill>
                                      <a:latin typeface="Cambria Math" panose="02040503050406030204" pitchFamily="18" charset="0"/>
                                      <a:ea typeface="Cambria Math" panose="02040503050406030204" pitchFamily="18" charset="0"/>
                                    </a:rPr>
                                    <m:t>=</m:t>
                                  </m:r>
                                  <m:r>
                                    <a:rPr lang="en-US" i="1" smtClean="0">
                                      <a:solidFill>
                                        <a:schemeClr val="accent5"/>
                                      </a:solidFill>
                                      <a:latin typeface="Cambria Math" panose="02040503050406030204" pitchFamily="18" charset="0"/>
                                      <a:ea typeface="Cambria Math" panose="02040503050406030204" pitchFamily="18" charset="0"/>
                                    </a:rPr>
                                    <m:t>𝑎</m:t>
                                  </m:r>
                                </m:sub>
                              </m:sSub>
                            </m:e>
                          </m:d>
                        </m:e>
                      </m:d>
                    </m:oMath>
                  </m:oMathPara>
                </a14:m>
                <a:endParaRPr lang="en-US" dirty="0"/>
              </a:p>
            </p:txBody>
          </p:sp>
        </mc:Choice>
        <mc:Fallback>
          <p:sp>
            <p:nvSpPr>
              <p:cNvPr id="7" name="Content Placeholder 6">
                <a:extLst>
                  <a:ext uri="{FF2B5EF4-FFF2-40B4-BE49-F238E27FC236}">
                    <a16:creationId xmlns:a16="http://schemas.microsoft.com/office/drawing/2014/main" id="{E29867E2-052B-3660-DD47-51498F467DC5}"/>
                  </a:ext>
                </a:extLst>
              </p:cNvPr>
              <p:cNvSpPr>
                <a:spLocks noGrp="1" noRot="1" noChangeAspect="1" noMove="1" noResize="1" noEditPoints="1" noAdjustHandles="1" noChangeArrowheads="1" noChangeShapeType="1" noTextEdit="1"/>
              </p:cNvSpPr>
              <p:nvPr>
                <p:ph idx="1"/>
              </p:nvPr>
            </p:nvSpPr>
            <p:spPr>
              <a:blipFill>
                <a:blip r:embed="rId3"/>
                <a:stretch>
                  <a:fillRect l="-2413" t="-17733" b="-872"/>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FB65E5B-531B-5FBD-535C-8DDE771D7FB9}"/>
              </a:ext>
            </a:extLst>
          </p:cNvPr>
          <p:cNvSpPr>
            <a:spLocks noGrp="1"/>
          </p:cNvSpPr>
          <p:nvPr>
            <p:ph type="ftr" sz="quarter" idx="11"/>
          </p:nvPr>
        </p:nvSpPr>
        <p:spPr/>
        <p:txBody>
          <a:bodyPr/>
          <a:lstStyle/>
          <a:p>
            <a:r>
              <a:rPr lang="en-US"/>
              <a:t>Zihao Wang, CSE, HKUST, zihao-wang.github.io</a:t>
            </a:r>
            <a:endParaRPr lang="LID4096"/>
          </a:p>
        </p:txBody>
      </p:sp>
      <p:sp>
        <p:nvSpPr>
          <p:cNvPr id="2" name="Slide Number Placeholder 1">
            <a:extLst>
              <a:ext uri="{FF2B5EF4-FFF2-40B4-BE49-F238E27FC236}">
                <a16:creationId xmlns:a16="http://schemas.microsoft.com/office/drawing/2014/main" id="{8FC1AF46-E6DD-33F1-03AA-8FCA83145D97}"/>
              </a:ext>
            </a:extLst>
          </p:cNvPr>
          <p:cNvSpPr>
            <a:spLocks noGrp="1"/>
          </p:cNvSpPr>
          <p:nvPr>
            <p:ph type="sldNum" sz="quarter" idx="12"/>
          </p:nvPr>
        </p:nvSpPr>
        <p:spPr/>
        <p:txBody>
          <a:bodyPr/>
          <a:lstStyle/>
          <a:p>
            <a:fld id="{AB4510BC-A1D5-4B44-925C-78FB2FCED2D1}" type="slidenum">
              <a:rPr lang="en-US" smtClean="0"/>
              <a:t>10</a:t>
            </a:fld>
            <a:endParaRPr lang="en-US"/>
          </a:p>
        </p:txBody>
      </p:sp>
    </p:spTree>
    <p:extLst>
      <p:ext uri="{BB962C8B-B14F-4D97-AF65-F5344CB8AC3E}">
        <p14:creationId xmlns:p14="http://schemas.microsoft.com/office/powerpoint/2010/main" val="1110384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306769-448F-590E-55A8-E6AEA1F4803E}"/>
              </a:ext>
            </a:extLst>
          </p:cNvPr>
          <p:cNvSpPr>
            <a:spLocks noGrp="1"/>
          </p:cNvSpPr>
          <p:nvPr>
            <p:ph type="title"/>
          </p:nvPr>
        </p:nvSpPr>
        <p:spPr/>
        <p:txBody>
          <a:bodyPr>
            <a:normAutofit/>
          </a:bodyPr>
          <a:lstStyle/>
          <a:p>
            <a:r>
              <a:rPr lang="en-US" dirty="0"/>
              <a:t>Fuzzy Inference with Truth values</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B241AE0-7175-7585-7CEC-2FAEF8D58DC8}"/>
                  </a:ext>
                </a:extLst>
              </p:cNvPr>
              <p:cNvSpPr>
                <a:spLocks noGrp="1"/>
              </p:cNvSpPr>
              <p:nvPr>
                <p:ph idx="1"/>
              </p:nvPr>
            </p:nvSpPr>
            <p:spPr/>
            <p:txBody>
              <a:bodyPr/>
              <a:lstStyle/>
              <a:p>
                <a:r>
                  <a:rPr lang="en-US" dirty="0"/>
                  <a:t>When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m:t>
                        </m:r>
                      </m:sup>
                    </m:sSup>
                  </m:oMath>
                </a14:m>
                <a:r>
                  <a:rPr lang="en-US" dirty="0"/>
                  <a:t> is a </a:t>
                </a:r>
                <a:r>
                  <a:rPr lang="en-US" dirty="0" err="1"/>
                  <a:t>Godel</a:t>
                </a:r>
                <a:r>
                  <a:rPr lang="en-US" dirty="0"/>
                  <a:t> </a:t>
                </a:r>
                <a14:m>
                  <m:oMath xmlns:m="http://schemas.openxmlformats.org/officeDocument/2006/math">
                    <m:r>
                      <a:rPr lang="en-US" b="0" i="1" smtClean="0">
                        <a:latin typeface="Cambria Math" panose="02040503050406030204" pitchFamily="18" charset="0"/>
                      </a:rPr>
                      <m:t>𝑡</m:t>
                    </m:r>
                  </m:oMath>
                </a14:m>
                <a:r>
                  <a:rPr lang="en-US" dirty="0"/>
                  <a:t>-</a:t>
                </a:r>
                <a:r>
                  <a:rPr lang="en-US" dirty="0" err="1"/>
                  <a:t>conorm</a:t>
                </a:r>
                <a:r>
                  <a:rPr lang="en-US" dirty="0"/>
                  <a:t>, the original inference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d>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e>
                        <m: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1</m:t>
                              </m:r>
                            </m:sub>
                          </m:sSub>
                          <m:r>
                            <a:rPr lang="en-US" i="1">
                              <a:latin typeface="Cambria Math" panose="02040503050406030204" pitchFamily="18" charset="0"/>
                            </a:rPr>
                            <m:t>∈</m:t>
                          </m:r>
                          <m:r>
                            <a:rPr lang="en-US">
                              <a:latin typeface="Cambria Math" panose="02040503050406030204" pitchFamily="18" charset="0"/>
                            </a:rPr>
                            <m:t>ℰ</m:t>
                          </m:r>
                        </m:sub>
                        <m:sup>
                          <m:r>
                            <a:rPr lang="en-US" i="1">
                              <a:latin typeface="Cambria Math" panose="02040503050406030204" pitchFamily="18" charset="0"/>
                            </a:rPr>
                            <m:t>∗</m:t>
                          </m:r>
                        </m:sup>
                      </m:sSubSup>
                      <m:r>
                        <a:rPr lang="en-US" b="0" i="1" smtClean="0">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m:t>
                          </m:r>
                        </m:e>
                        <m:sub>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𝑛</m:t>
                              </m:r>
                            </m:sub>
                          </m:sSub>
                          <m:r>
                            <a:rPr lang="en-US" i="1">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𝑒</m:t>
                              </m:r>
                            </m:e>
                            <m:sub>
                              <m:r>
                                <a:rPr lang="en-US" b="0" i="1" smtClean="0">
                                  <a:latin typeface="Cambria Math" panose="02040503050406030204" pitchFamily="18" charset="0"/>
                                </a:rPr>
                                <m:t>𝑛</m:t>
                              </m:r>
                            </m:sub>
                          </m:sSub>
                          <m:r>
                            <a:rPr lang="en-US" i="1">
                              <a:latin typeface="Cambria Math" panose="02040503050406030204" pitchFamily="18" charset="0"/>
                            </a:rPr>
                            <m:t>∈</m:t>
                          </m:r>
                          <m:r>
                            <a:rPr lang="en-US">
                              <a:latin typeface="Cambria Math" panose="02040503050406030204" pitchFamily="18" charset="0"/>
                            </a:rPr>
                            <m:t>ℰ</m:t>
                          </m:r>
                        </m:sub>
                        <m:sup>
                          <m:r>
                            <a:rPr lang="en-US" i="1">
                              <a:latin typeface="Cambria Math" panose="02040503050406030204" pitchFamily="18" charset="0"/>
                            </a:rPr>
                            <m:t>∗</m:t>
                          </m:r>
                        </m:sup>
                      </m:sSub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𝑗</m:t>
                          </m:r>
                          <m:r>
                            <a:rPr lang="en-US" b="0" i="1" smtClean="0">
                              <a:latin typeface="Cambria Math" panose="02040503050406030204" pitchFamily="18" charset="0"/>
                            </a:rPr>
                            <m:t>=1,…,</m:t>
                          </m:r>
                          <m:r>
                            <a:rPr lang="en-US" b="0" i="1" smtClean="0">
                              <a:latin typeface="Cambria Math" panose="02040503050406030204" pitchFamily="18" charset="0"/>
                            </a:rPr>
                            <m:t>𝑁</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e>
                        <m:sub>
                          <m:r>
                            <a:rPr lang="en-US" b="0" i="1" smtClean="0">
                              <a:latin typeface="Cambria Math" panose="02040503050406030204" pitchFamily="18" charset="0"/>
                            </a:rPr>
                            <m:t>𝑘</m:t>
                          </m:r>
                          <m:r>
                            <a:rPr lang="en-US" b="0" i="1" smtClean="0">
                              <a:latin typeface="Cambria Math" panose="02040503050406030204" pitchFamily="18" charset="0"/>
                            </a:rPr>
                            <m:t>=1,…,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𝑗</m:t>
                              </m:r>
                            </m:sub>
                          </m:sSub>
                        </m:sub>
                      </m:sSub>
                      <m:r>
                        <a:rPr lang="en-US" b="0" i="1" smtClean="0">
                          <a:latin typeface="Cambria Math" panose="02040503050406030204" pitchFamily="18" charset="0"/>
                        </a:rPr>
                        <m:t>𝑇𝑉</m:t>
                      </m:r>
                      <m:d>
                        <m:dPr>
                          <m:begChr m:val="["/>
                          <m:endChr m:val="]"/>
                          <m:ctrlPr>
                            <a:rPr lang="en-US" b="0" i="1" smtClean="0">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Sub>
                        </m:e>
                      </m:d>
                    </m:oMath>
                  </m:oMathPara>
                </a14:m>
                <a:endParaRPr lang="LID4096" dirty="0"/>
              </a:p>
              <a:p>
                <a:pPr marL="0" indent="0">
                  <a:buNone/>
                </a:pPr>
                <a:r>
                  <a:rPr lang="en-US" dirty="0"/>
                  <a:t>becomes a search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solidFill>
                                    <a:schemeClr val="accent5"/>
                                  </a:solidFill>
                                  <a:latin typeface="Cambria Math" panose="02040503050406030204" pitchFamily="18" charset="0"/>
                                </a:rPr>
                              </m:ctrlPr>
                            </m:limLowPr>
                            <m:e>
                              <m:r>
                                <m:rPr>
                                  <m:sty m:val="p"/>
                                </m:rPr>
                                <a:rPr lang="en-US" b="0" i="0" smtClean="0">
                                  <a:solidFill>
                                    <a:schemeClr val="accent5"/>
                                  </a:solidFill>
                                  <a:latin typeface="Cambria Math" panose="02040503050406030204" pitchFamily="18" charset="0"/>
                                </a:rPr>
                                <m:t>max</m:t>
                              </m:r>
                            </m:e>
                            <m:lim>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1</m:t>
                                  </m:r>
                                </m:sub>
                              </m:sSub>
                              <m:r>
                                <a:rPr lang="en-US" b="0" i="1" smtClean="0">
                                  <a:solidFill>
                                    <a:schemeClr val="accent5"/>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𝑛</m:t>
                                  </m:r>
                                </m:sub>
                              </m:sSub>
                              <m:r>
                                <a:rPr lang="en-US" b="0" i="1" smtClean="0">
                                  <a:solidFill>
                                    <a:schemeClr val="accent5"/>
                                  </a:solidFill>
                                  <a:latin typeface="Cambria Math" panose="02040503050406030204" pitchFamily="18" charset="0"/>
                                </a:rPr>
                                <m:t>∈</m:t>
                              </m:r>
                              <m:r>
                                <a:rPr lang="en-US">
                                  <a:solidFill>
                                    <a:schemeClr val="accent5"/>
                                  </a:solidFill>
                                  <a:latin typeface="Cambria Math" panose="02040503050406030204" pitchFamily="18" charset="0"/>
                                </a:rPr>
                                <m:t>ℰ</m:t>
                              </m:r>
                            </m:lim>
                          </m:limLow>
                        </m:fName>
                        <m:e>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𝑁</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Sub>
                            </m:e>
                          </m:d>
                        </m:e>
                      </m:func>
                    </m:oMath>
                  </m:oMathPara>
                </a14:m>
                <a:endParaRPr lang="en-US" dirty="0">
                  <a:ea typeface="Cambria Math" panose="02040503050406030204" pitchFamily="18" charset="0"/>
                </a:endParaRPr>
              </a:p>
              <a:p>
                <a:r>
                  <a:rPr lang="en-US" dirty="0"/>
                  <a:t>The complexity of this problem </a:t>
                </a:r>
                <a:r>
                  <a:rPr lang="en-US" u="sng" dirty="0"/>
                  <a:t>in general grows exponentially</a:t>
                </a:r>
                <a:r>
                  <a:rPr lang="en-US" dirty="0"/>
                  <a:t> with respect to the number of variables </a:t>
                </a:r>
              </a:p>
              <a:p>
                <a:pPr lvl="1"/>
                <a:r>
                  <a:rPr lang="en-US" dirty="0"/>
                  <a:t>More discussion can be found in Yin et al, ICLR’24</a:t>
                </a:r>
                <a:endParaRPr lang="LID4096" dirty="0"/>
              </a:p>
            </p:txBody>
          </p:sp>
        </mc:Choice>
        <mc:Fallback>
          <p:sp>
            <p:nvSpPr>
              <p:cNvPr id="3" name="Content Placeholder 2">
                <a:extLst>
                  <a:ext uri="{FF2B5EF4-FFF2-40B4-BE49-F238E27FC236}">
                    <a16:creationId xmlns:a16="http://schemas.microsoft.com/office/drawing/2014/main" id="{EB241AE0-7175-7585-7CEC-2FAEF8D58DC8}"/>
                  </a:ext>
                </a:extLst>
              </p:cNvPr>
              <p:cNvSpPr>
                <a:spLocks noGrp="1" noRot="1" noChangeAspect="1" noMove="1" noResize="1" noEditPoints="1" noAdjustHandles="1" noChangeArrowheads="1" noChangeShapeType="1" noTextEdit="1"/>
              </p:cNvSpPr>
              <p:nvPr>
                <p:ph idx="1"/>
              </p:nvPr>
            </p:nvSpPr>
            <p:spPr>
              <a:blipFill>
                <a:blip r:embed="rId2"/>
                <a:stretch>
                  <a:fillRect l="-1206" t="-22384" r="-217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AB6EC025-9AF7-A56E-0765-93FE2D7A4162}"/>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EE0FAD27-2D67-C34C-BABD-6109F0600883}"/>
              </a:ext>
            </a:extLst>
          </p:cNvPr>
          <p:cNvSpPr>
            <a:spLocks noGrp="1"/>
          </p:cNvSpPr>
          <p:nvPr>
            <p:ph type="sldNum" sz="quarter" idx="12"/>
          </p:nvPr>
        </p:nvSpPr>
        <p:spPr/>
        <p:txBody>
          <a:bodyPr/>
          <a:lstStyle/>
          <a:p>
            <a:fld id="{AB4510BC-A1D5-4B44-925C-78FB2FCED2D1}" type="slidenum">
              <a:rPr lang="en-US" smtClean="0"/>
              <a:t>11</a:t>
            </a:fld>
            <a:endParaRPr lang="en-US" dirty="0"/>
          </a:p>
        </p:txBody>
      </p:sp>
      <p:sp>
        <p:nvSpPr>
          <p:cNvPr id="7" name="TextBox 6">
            <a:extLst>
              <a:ext uri="{FF2B5EF4-FFF2-40B4-BE49-F238E27FC236}">
                <a16:creationId xmlns:a16="http://schemas.microsoft.com/office/drawing/2014/main" id="{14A03023-3426-2D09-7169-01BBC7BE034F}"/>
              </a:ext>
            </a:extLst>
          </p:cNvPr>
          <p:cNvSpPr txBox="1"/>
          <p:nvPr/>
        </p:nvSpPr>
        <p:spPr>
          <a:xfrm>
            <a:off x="838200" y="6140906"/>
            <a:ext cx="10515600" cy="215444"/>
          </a:xfrm>
          <a:prstGeom prst="rect">
            <a:avLst/>
          </a:prstGeom>
          <a:noFill/>
        </p:spPr>
        <p:txBody>
          <a:bodyPr wrap="square">
            <a:spAutoFit/>
          </a:bodyPr>
          <a:lstStyle/>
          <a:p>
            <a:pPr algn="l"/>
            <a:r>
              <a:rPr lang="en-US" sz="800" b="0" i="0" dirty="0">
                <a:solidFill>
                  <a:srgbClr val="222222"/>
                </a:solidFill>
                <a:effectLst/>
                <a:highlight>
                  <a:srgbClr val="FFFFFF"/>
                </a:highlight>
                <a:latin typeface="Arial" panose="020B0604020202020204" pitchFamily="34" charset="0"/>
              </a:rPr>
              <a:t>Yin, H., Wang, Z., &amp; Song, Y. (</a:t>
            </a:r>
            <a:r>
              <a:rPr lang="en-US" altLang="zh-CN" sz="800" b="0" i="0" dirty="0">
                <a:solidFill>
                  <a:srgbClr val="222222"/>
                </a:solidFill>
                <a:effectLst/>
                <a:highlight>
                  <a:srgbClr val="FFFFFF"/>
                </a:highlight>
                <a:latin typeface="Arial" panose="020B0604020202020204" pitchFamily="34" charset="0"/>
              </a:rPr>
              <a:t>2024</a:t>
            </a:r>
            <a:r>
              <a:rPr lang="en-US" sz="800" b="0" i="0" dirty="0">
                <a:solidFill>
                  <a:srgbClr val="222222"/>
                </a:solidFill>
                <a:effectLst/>
                <a:highlight>
                  <a:srgbClr val="FFFFFF"/>
                </a:highlight>
                <a:latin typeface="Arial" panose="020B0604020202020204" pitchFamily="34" charset="0"/>
              </a:rPr>
              <a:t>). Rethinking Complex Queries on Knowledge Graphs with Neural Link Predictors. In </a:t>
            </a:r>
            <a:r>
              <a:rPr lang="en-US" sz="800" b="0" i="1" dirty="0">
                <a:solidFill>
                  <a:srgbClr val="222222"/>
                </a:solidFill>
                <a:effectLst/>
                <a:highlight>
                  <a:srgbClr val="FFFFFF"/>
                </a:highlight>
                <a:latin typeface="Arial" panose="020B0604020202020204" pitchFamily="34" charset="0"/>
              </a:rPr>
              <a:t>The Twelfth International Conference on Learning Representations</a:t>
            </a:r>
            <a:r>
              <a:rPr lang="en-US" sz="800" b="0" i="0" dirty="0">
                <a:solidFill>
                  <a:srgbClr val="222222"/>
                </a:solidFill>
                <a:effectLst/>
                <a:highlight>
                  <a:srgbClr val="FFFFFF"/>
                </a:highlight>
                <a:latin typeface="Arial" panose="020B0604020202020204" pitchFamily="34" charset="0"/>
              </a:rPr>
              <a:t>.</a:t>
            </a:r>
            <a:endParaRPr lang="en-US" sz="800" b="0" i="0" dirty="0">
              <a:solidFill>
                <a:srgbClr val="777777"/>
              </a:solidFill>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4205503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B9F293-FFA7-952E-F060-1D7F415A9CAF}"/>
              </a:ext>
            </a:extLst>
          </p:cNvPr>
          <p:cNvSpPr>
            <a:spLocks noGrp="1"/>
          </p:cNvSpPr>
          <p:nvPr>
            <p:ph type="title"/>
          </p:nvPr>
        </p:nvSpPr>
        <p:spPr/>
        <p:txBody>
          <a:bodyPr/>
          <a:lstStyle/>
          <a:p>
            <a:r>
              <a:rPr lang="en-US" dirty="0"/>
              <a:t>A simpler case of the inference problem</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DF93B69D-EDF9-B87C-8BEA-00F6D2F96380}"/>
                  </a:ext>
                </a:extLst>
              </p:cNvPr>
              <p:cNvSpPr>
                <a:spLocks noGrp="1"/>
              </p:cNvSpPr>
              <p:nvPr>
                <p:ph idx="1"/>
              </p:nvPr>
            </p:nvSpPr>
            <p:spPr/>
            <p:txBody>
              <a:bodyPr/>
              <a:lstStyle/>
              <a:p>
                <a:pPr marL="0" indent="0">
                  <a:buNone/>
                </a:pPr>
                <a:r>
                  <a:rPr lang="en-US" dirty="0"/>
                  <a:t>Remarks</a:t>
                </a:r>
              </a:p>
              <a:p>
                <a:pPr lvl="1"/>
                <a:r>
                  <a:rPr lang="en-US" dirty="0"/>
                  <a:t>The search problem can be </a:t>
                </a:r>
                <a:r>
                  <a:rPr lang="en-US" u="sng" dirty="0"/>
                  <a:t>drastically simplified </a:t>
                </a:r>
                <a:r>
                  <a:rPr lang="en-US" dirty="0"/>
                  <a:t>when the query graph (nodes are variables, and edges are atomics) </a:t>
                </a:r>
                <a:r>
                  <a:rPr lang="en-US" u="sng" dirty="0"/>
                  <a:t>is a tree</a:t>
                </a:r>
                <a:r>
                  <a:rPr lang="en-US" dirty="0"/>
                  <a:t>.</a:t>
                </a:r>
              </a:p>
              <a:p>
                <a:pPr lvl="1"/>
                <a:r>
                  <a:rPr lang="en-US" dirty="0"/>
                  <a:t>each existential variable is removed by </a:t>
                </a:r>
                <a14:m>
                  <m:oMath xmlns:m="http://schemas.openxmlformats.org/officeDocument/2006/math">
                    <m:r>
                      <a:rPr lang="en-US" b="0" i="1" smtClean="0">
                        <a:latin typeface="Cambria Math" panose="02040503050406030204" pitchFamily="18" charset="0"/>
                      </a:rPr>
                      <m:t>𝑂</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a:latin typeface="Cambria Math" panose="02040503050406030204" pitchFamily="18" charset="0"/>
                                  </a:rPr>
                                  <m:t>ℰ</m:t>
                                </m:r>
                              </m:e>
                            </m:d>
                          </m:e>
                          <m:sup>
                            <m:r>
                              <a:rPr lang="en-US" b="0" i="1" smtClean="0">
                                <a:latin typeface="Cambria Math" panose="02040503050406030204" pitchFamily="18" charset="0"/>
                              </a:rPr>
                              <m:t>2</m:t>
                            </m:r>
                          </m:sup>
                        </m:sSup>
                      </m:e>
                    </m:d>
                  </m:oMath>
                </a14:m>
                <a:r>
                  <a:rPr lang="en-US" dirty="0"/>
                  <a:t>. </a:t>
                </a:r>
              </a:p>
              <a:p>
                <a:pPr lvl="1"/>
                <a:r>
                  <a:rPr lang="en-US" dirty="0"/>
                  <a:t>The overall complexity is linear to the number of variables.</a:t>
                </a:r>
              </a:p>
              <a:p>
                <a:pPr lvl="1"/>
                <a:r>
                  <a:rPr lang="en-US" dirty="0"/>
                  <a:t>Search on DAGs is by Bai et al., ICML’23</a:t>
                </a:r>
              </a:p>
              <a:p>
                <a:pPr lvl="1"/>
                <a:r>
                  <a:rPr lang="en-US" dirty="0"/>
                  <a:t>The beam search version on DAGs is by Arakelyan et al., ICLR’21</a:t>
                </a:r>
              </a:p>
            </p:txBody>
          </p:sp>
        </mc:Choice>
        <mc:Fallback>
          <p:sp>
            <p:nvSpPr>
              <p:cNvPr id="3" name="Content Placeholder 2">
                <a:extLst>
                  <a:ext uri="{FF2B5EF4-FFF2-40B4-BE49-F238E27FC236}">
                    <a16:creationId xmlns:a16="http://schemas.microsoft.com/office/drawing/2014/main" id="{DF93B69D-EDF9-B87C-8BEA-00F6D2F96380}"/>
                  </a:ext>
                </a:extLst>
              </p:cNvPr>
              <p:cNvSpPr>
                <a:spLocks noGrp="1" noRot="1" noChangeAspect="1" noMove="1" noResize="1" noEditPoints="1" noAdjustHandles="1" noChangeArrowheads="1" noChangeShapeType="1" noTextEdit="1"/>
              </p:cNvSpPr>
              <p:nvPr>
                <p:ph idx="1"/>
              </p:nvPr>
            </p:nvSpPr>
            <p:spPr>
              <a:blipFill>
                <a:blip r:embed="rId3"/>
                <a:stretch>
                  <a:fillRect l="-1206" t="-2326" r="-1448"/>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9C80F1D1-99F1-ECF5-AD39-B60FE8164FCF}"/>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9EDEB75D-1980-9744-F76D-30F7C4360AD6}"/>
              </a:ext>
            </a:extLst>
          </p:cNvPr>
          <p:cNvSpPr>
            <a:spLocks noGrp="1"/>
          </p:cNvSpPr>
          <p:nvPr>
            <p:ph type="sldNum" sz="quarter" idx="12"/>
          </p:nvPr>
        </p:nvSpPr>
        <p:spPr/>
        <p:txBody>
          <a:bodyPr/>
          <a:lstStyle/>
          <a:p>
            <a:fld id="{AB4510BC-A1D5-4B44-925C-78FB2FCED2D1}" type="slidenum">
              <a:rPr lang="en-US" smtClean="0"/>
              <a:t>12</a:t>
            </a:fld>
            <a:endParaRPr lang="en-US"/>
          </a:p>
        </p:txBody>
      </p:sp>
      <p:sp>
        <p:nvSpPr>
          <p:cNvPr id="7" name="TextBox 6">
            <a:extLst>
              <a:ext uri="{FF2B5EF4-FFF2-40B4-BE49-F238E27FC236}">
                <a16:creationId xmlns:a16="http://schemas.microsoft.com/office/drawing/2014/main" id="{7F4D77E4-0700-4A83-0455-0F35B09E32B1}"/>
              </a:ext>
            </a:extLst>
          </p:cNvPr>
          <p:cNvSpPr txBox="1"/>
          <p:nvPr/>
        </p:nvSpPr>
        <p:spPr>
          <a:xfrm>
            <a:off x="914400" y="6053852"/>
            <a:ext cx="10439400" cy="400110"/>
          </a:xfrm>
          <a:prstGeom prst="rect">
            <a:avLst/>
          </a:prstGeom>
          <a:noFill/>
        </p:spPr>
        <p:txBody>
          <a:bodyPr wrap="square">
            <a:spAutoFit/>
          </a:bodyPr>
          <a:lstStyle/>
          <a:p>
            <a:pPr algn="l"/>
            <a:r>
              <a:rPr lang="en-US" sz="1000" b="0" i="0" u="none" strike="noStrike" dirty="0">
                <a:solidFill>
                  <a:srgbClr val="1A0DAB"/>
                </a:solidFill>
                <a:effectLst/>
                <a:highlight>
                  <a:srgbClr val="FFFFFF"/>
                </a:highlight>
                <a:latin typeface="Arial" panose="020B0604020202020204" pitchFamily="34" charset="0"/>
                <a:hlinkClick r:id="rId4"/>
              </a:rPr>
              <a:t>Answering Complex Logical Queries on Knowledge Graphs via Query Computation Tree </a:t>
            </a:r>
            <a:r>
              <a:rPr lang="en-US" sz="1000" b="0" i="0" u="none" strike="noStrike" dirty="0" err="1">
                <a:solidFill>
                  <a:srgbClr val="1A0DAB"/>
                </a:solidFill>
                <a:effectLst/>
                <a:highlight>
                  <a:srgbClr val="FFFFFF"/>
                </a:highlight>
                <a:latin typeface="Arial" panose="020B0604020202020204" pitchFamily="34" charset="0"/>
                <a:hlinkClick r:id="rId4"/>
              </a:rPr>
              <a:t>Optimization</a:t>
            </a:r>
            <a:r>
              <a:rPr lang="en-US" sz="1000" b="0" i="0" dirty="0" err="1">
                <a:solidFill>
                  <a:srgbClr val="777777"/>
                </a:solidFill>
                <a:effectLst/>
                <a:highlight>
                  <a:srgbClr val="FFFFFF"/>
                </a:highlight>
                <a:latin typeface="Arial" panose="020B0604020202020204" pitchFamily="34" charset="0"/>
              </a:rPr>
              <a:t>Y</a:t>
            </a:r>
            <a:r>
              <a:rPr lang="en-US" sz="1000" b="0" i="0" dirty="0">
                <a:solidFill>
                  <a:srgbClr val="777777"/>
                </a:solidFill>
                <a:effectLst/>
                <a:highlight>
                  <a:srgbClr val="FFFFFF"/>
                </a:highlight>
                <a:latin typeface="Arial" panose="020B0604020202020204" pitchFamily="34" charset="0"/>
              </a:rPr>
              <a:t> Bai, X </a:t>
            </a:r>
            <a:r>
              <a:rPr lang="en-US" sz="1000" b="0" i="0" dirty="0" err="1">
                <a:solidFill>
                  <a:srgbClr val="777777"/>
                </a:solidFill>
                <a:effectLst/>
                <a:highlight>
                  <a:srgbClr val="FFFFFF"/>
                </a:highlight>
                <a:latin typeface="Arial" panose="020B0604020202020204" pitchFamily="34" charset="0"/>
              </a:rPr>
              <a:t>Lv</a:t>
            </a:r>
            <a:r>
              <a:rPr lang="en-US" sz="1000" b="0" i="0" dirty="0">
                <a:solidFill>
                  <a:srgbClr val="777777"/>
                </a:solidFill>
                <a:effectLst/>
                <a:highlight>
                  <a:srgbClr val="FFFFFF"/>
                </a:highlight>
                <a:latin typeface="Arial" panose="020B0604020202020204" pitchFamily="34" charset="0"/>
              </a:rPr>
              <a:t>, J Li, L Hou ICML 2023</a:t>
            </a:r>
          </a:p>
          <a:p>
            <a:r>
              <a:rPr lang="en-US" sz="1000" b="0" i="0" u="none" strike="noStrike" dirty="0">
                <a:solidFill>
                  <a:srgbClr val="1A0DAB"/>
                </a:solidFill>
                <a:effectLst/>
                <a:highlight>
                  <a:srgbClr val="FFFFFF"/>
                </a:highlight>
                <a:latin typeface="Arial" panose="020B0604020202020204" pitchFamily="34" charset="0"/>
                <a:hlinkClick r:id="rId5"/>
              </a:rPr>
              <a:t>Complex Query Answering with Neural Link Predictors</a:t>
            </a:r>
            <a:r>
              <a:rPr lang="en-US" sz="1000" b="0" i="0" u="none" strike="noStrike" dirty="0">
                <a:solidFill>
                  <a:srgbClr val="1A0DAB"/>
                </a:solidFill>
                <a:effectLst/>
                <a:highlight>
                  <a:srgbClr val="FFFFFF"/>
                </a:highlight>
                <a:latin typeface="Arial" panose="020B0604020202020204" pitchFamily="34" charset="0"/>
              </a:rPr>
              <a:t> </a:t>
            </a:r>
            <a:r>
              <a:rPr lang="en-US" sz="1000" b="0" i="0" dirty="0">
                <a:solidFill>
                  <a:srgbClr val="777777"/>
                </a:solidFill>
                <a:effectLst/>
                <a:highlight>
                  <a:srgbClr val="FFFFFF"/>
                </a:highlight>
                <a:latin typeface="Arial" panose="020B0604020202020204" pitchFamily="34" charset="0"/>
              </a:rPr>
              <a:t>E Arakelyan, D </a:t>
            </a:r>
            <a:r>
              <a:rPr lang="en-US" sz="1000" b="0" i="0" dirty="0" err="1">
                <a:solidFill>
                  <a:srgbClr val="777777"/>
                </a:solidFill>
                <a:effectLst/>
                <a:highlight>
                  <a:srgbClr val="FFFFFF"/>
                </a:highlight>
                <a:latin typeface="Arial" panose="020B0604020202020204" pitchFamily="34" charset="0"/>
              </a:rPr>
              <a:t>Daza</a:t>
            </a:r>
            <a:r>
              <a:rPr lang="en-US" sz="1000" b="0" i="0" dirty="0">
                <a:solidFill>
                  <a:srgbClr val="777777"/>
                </a:solidFill>
                <a:effectLst/>
                <a:highlight>
                  <a:srgbClr val="FFFFFF"/>
                </a:highlight>
                <a:latin typeface="Arial" panose="020B0604020202020204" pitchFamily="34" charset="0"/>
              </a:rPr>
              <a:t>, P </a:t>
            </a:r>
            <a:r>
              <a:rPr lang="en-US" sz="1000" b="0" i="0" dirty="0" err="1">
                <a:solidFill>
                  <a:srgbClr val="777777"/>
                </a:solidFill>
                <a:effectLst/>
                <a:highlight>
                  <a:srgbClr val="FFFFFF"/>
                </a:highlight>
                <a:latin typeface="Arial" panose="020B0604020202020204" pitchFamily="34" charset="0"/>
              </a:rPr>
              <a:t>Minervini</a:t>
            </a:r>
            <a:r>
              <a:rPr lang="en-US" sz="1000" b="0" i="0" dirty="0">
                <a:solidFill>
                  <a:srgbClr val="777777"/>
                </a:solidFill>
                <a:effectLst/>
                <a:highlight>
                  <a:srgbClr val="FFFFFF"/>
                </a:highlight>
                <a:latin typeface="Arial" panose="020B0604020202020204" pitchFamily="34" charset="0"/>
              </a:rPr>
              <a:t>, M </a:t>
            </a:r>
            <a:r>
              <a:rPr lang="en-US" sz="1000" b="0" i="0" dirty="0" err="1">
                <a:solidFill>
                  <a:srgbClr val="777777"/>
                </a:solidFill>
                <a:effectLst/>
                <a:highlight>
                  <a:srgbClr val="FFFFFF"/>
                </a:highlight>
                <a:latin typeface="Arial" panose="020B0604020202020204" pitchFamily="34" charset="0"/>
              </a:rPr>
              <a:t>Cochez</a:t>
            </a:r>
            <a:r>
              <a:rPr lang="en-US" sz="1000" dirty="0">
                <a:solidFill>
                  <a:srgbClr val="777777"/>
                </a:solidFill>
                <a:highlight>
                  <a:srgbClr val="FFFFFF"/>
                </a:highlight>
                <a:latin typeface="Arial" panose="020B0604020202020204" pitchFamily="34" charset="0"/>
              </a:rPr>
              <a:t> </a:t>
            </a:r>
            <a:r>
              <a:rPr lang="en-US" sz="1000" b="0" i="0" dirty="0">
                <a:solidFill>
                  <a:srgbClr val="777777"/>
                </a:solidFill>
                <a:effectLst/>
                <a:highlight>
                  <a:srgbClr val="FFFFFF"/>
                </a:highlight>
                <a:latin typeface="Arial" panose="020B0604020202020204" pitchFamily="34" charset="0"/>
              </a:rPr>
              <a:t>International Conference on Learning Representations (ICLR) 2021</a:t>
            </a:r>
          </a:p>
        </p:txBody>
      </p:sp>
    </p:spTree>
    <p:extLst>
      <p:ext uri="{BB962C8B-B14F-4D97-AF65-F5344CB8AC3E}">
        <p14:creationId xmlns:p14="http://schemas.microsoft.com/office/powerpoint/2010/main" val="41737088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F19FD6-6157-2F12-BF1B-82DA534481BF}"/>
              </a:ext>
            </a:extLst>
          </p:cNvPr>
          <p:cNvSpPr>
            <a:spLocks noGrp="1"/>
          </p:cNvSpPr>
          <p:nvPr>
            <p:ph type="title"/>
          </p:nvPr>
        </p:nvSpPr>
        <p:spPr/>
        <p:txBody>
          <a:bodyPr/>
          <a:lstStyle/>
          <a:p>
            <a:r>
              <a:rPr lang="en-US" dirty="0"/>
              <a:t>Search in the continuous space</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94A6AE80-437E-84AE-D2F5-2B92D8EFD844}"/>
                  </a:ext>
                </a:extLst>
              </p:cNvPr>
              <p:cNvSpPr>
                <a:spLocks noGrp="1"/>
              </p:cNvSpPr>
              <p:nvPr>
                <p:ph idx="1"/>
              </p:nvPr>
            </p:nvSpPr>
            <p:spPr/>
            <p:txBody>
              <a:bodyPr>
                <a:normAutofit fontScale="77500" lnSpcReduction="20000"/>
              </a:bodyPr>
              <a:lstStyle/>
              <a:p>
                <a:pPr marL="0" indent="0">
                  <a:buNone/>
                </a:pPr>
                <a:r>
                  <a:rPr lang="en-US" dirty="0"/>
                  <a:t>The search problem</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a:latin typeface="Cambria Math" panose="02040503050406030204" pitchFamily="18" charset="0"/>
                                </a:rPr>
                                <m:t>ℰ</m:t>
                              </m:r>
                            </m:lim>
                          </m:limLow>
                        </m:fName>
                        <m:e>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𝑁</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Sub>
                            </m:e>
                          </m:d>
                        </m:e>
                      </m:func>
                    </m:oMath>
                  </m:oMathPara>
                </a14:m>
                <a:endParaRPr lang="en-US" dirty="0"/>
              </a:p>
              <a:p>
                <a:pPr marL="0" indent="0">
                  <a:buNone/>
                </a:pPr>
                <a:r>
                  <a:rPr lang="en-US" dirty="0"/>
                  <a:t>is defined over the discrete set </a:t>
                </a:r>
                <a14:m>
                  <m:oMath xmlns:m="http://schemas.openxmlformats.org/officeDocument/2006/math">
                    <m:r>
                      <a:rPr lang="en-US">
                        <a:latin typeface="Cambria Math" panose="02040503050406030204" pitchFamily="18" charset="0"/>
                      </a:rPr>
                      <m:t>ℰ</m:t>
                    </m:r>
                  </m:oMath>
                </a14:m>
                <a:r>
                  <a:rPr lang="en-US" dirty="0"/>
                  <a:t>.</a:t>
                </a:r>
              </a:p>
              <a:p>
                <a:pPr marL="0" indent="0">
                  <a:buNone/>
                </a:pPr>
                <a:r>
                  <a:rPr lang="en-US" dirty="0"/>
                  <a:t>A continuous relaxation put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oMath>
                </a14:m>
                <a:r>
                  <a:rPr lang="en-US" dirty="0"/>
                  <a:t> in the embedding space </a:t>
                </a:r>
                <a14:m>
                  <m:oMath xmlns:m="http://schemas.openxmlformats.org/officeDocument/2006/math">
                    <m:r>
                      <a:rPr lang="en-US" i="1" smtClean="0">
                        <a:latin typeface="Cambria Math" panose="02040503050406030204" pitchFamily="18" charset="0"/>
                        <a:ea typeface="Cambria Math" panose="02040503050406030204" pitchFamily="18" charset="0"/>
                      </a:rPr>
                      <m:t>𝒳</m:t>
                    </m:r>
                  </m:oMath>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𝑇𝑉</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𝒳</m:t>
                              </m:r>
                            </m:lim>
                          </m:limLow>
                        </m:fName>
                        <m:e>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𝑁</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Sub>
                            </m:e>
                          </m:d>
                        </m:e>
                      </m:func>
                    </m:oMath>
                  </m:oMathPara>
                </a14:m>
                <a:endParaRPr lang="en-US" dirty="0">
                  <a:ea typeface="Cambria Math" panose="02040503050406030204" pitchFamily="18" charset="0"/>
                </a:endParaRPr>
              </a:p>
              <a:p>
                <a:r>
                  <a:rPr lang="en-US" dirty="0"/>
                  <a:t>The optimization objective is differentiable because</a:t>
                </a:r>
              </a:p>
              <a:p>
                <a:pPr lvl="1"/>
                <a14:m>
                  <m:oMath xmlns:m="http://schemas.openxmlformats.org/officeDocument/2006/math">
                    <m:r>
                      <a:rPr lang="en-US" b="0" i="1" smtClean="0">
                        <a:latin typeface="Cambria Math" panose="02040503050406030204" pitchFamily="18" charset="0"/>
                      </a:rPr>
                      <m:t>⊤</m:t>
                    </m:r>
                  </m:oMath>
                </a14:m>
                <a:r>
                  <a:rPr lang="en-US" dirty="0"/>
                  <a:t>, </a:t>
                </a:r>
                <a14:m>
                  <m:oMath xmlns:m="http://schemas.openxmlformats.org/officeDocument/2006/math">
                    <m:r>
                      <a:rPr lang="en-US" b="0" i="1" smtClean="0">
                        <a:latin typeface="Cambria Math" panose="02040503050406030204" pitchFamily="18" charset="0"/>
                      </a:rPr>
                      <m:t>⊥</m:t>
                    </m:r>
                  </m:oMath>
                </a14:m>
                <a:r>
                  <a:rPr lang="en-US" dirty="0"/>
                  <a:t>, and </a:t>
                </a:r>
                <a14:m>
                  <m:oMath xmlns:m="http://schemas.openxmlformats.org/officeDocument/2006/math">
                    <m:r>
                      <a:rPr lang="en-US" i="1" smtClean="0">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d>
                              <m:dPr>
                                <m:begChr m:val=""/>
                                <m:endChr m:val="|"/>
                                <m:ctrlPr>
                                  <a:rPr lang="en-US" i="1">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𝑎</m:t>
                                    </m:r>
                                  </m:e>
                                  <m:sub>
                                    <m:r>
                                      <a:rPr lang="en-US" i="1">
                                        <a:latin typeface="Cambria Math" panose="02040503050406030204" pitchFamily="18" charset="0"/>
                                        <a:ea typeface="Cambria Math" panose="02040503050406030204" pitchFamily="18" charset="0"/>
                                      </a:rPr>
                                      <m:t>𝑗𝑘</m:t>
                                    </m:r>
                                  </m:sub>
                                </m:sSub>
                              </m:e>
                            </m:d>
                          </m:e>
                          <m:sub>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𝑎</m:t>
                            </m:r>
                          </m:sub>
                        </m:sSub>
                      </m:e>
                    </m:d>
                  </m:oMath>
                </a14:m>
                <a:r>
                  <a:rPr lang="en-US" dirty="0"/>
                  <a:t> are differentiable.</a:t>
                </a:r>
              </a:p>
              <a:p>
                <a:r>
                  <a:rPr lang="en-US" dirty="0"/>
                  <a:t>This problem can be solved via </a:t>
                </a:r>
                <a:r>
                  <a:rPr lang="en-US" dirty="0">
                    <a:solidFill>
                      <a:srgbClr val="FF0000"/>
                    </a:solidFill>
                  </a:rPr>
                  <a:t>gradient ascend</a:t>
                </a:r>
              </a:p>
              <a:p>
                <a:r>
                  <a:rPr lang="en-US" dirty="0">
                    <a:solidFill>
                      <a:schemeClr val="accent5"/>
                    </a:solidFill>
                  </a:rPr>
                  <a:t>A quick version to get optimal </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1</m:t>
                        </m:r>
                      </m:sub>
                    </m:sSub>
                    <m:r>
                      <a:rPr lang="en-US" b="0" i="1" smtClean="0">
                        <a:solidFill>
                          <a:schemeClr val="accent5"/>
                        </a:solidFill>
                        <a:latin typeface="Cambria Math" panose="02040503050406030204" pitchFamily="18" charset="0"/>
                      </a:rPr>
                      <m:t>,…,</m:t>
                    </m:r>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𝑥</m:t>
                        </m:r>
                      </m:e>
                      <m:sub>
                        <m:r>
                          <a:rPr lang="en-US" b="0" i="1" smtClean="0">
                            <a:solidFill>
                              <a:schemeClr val="accent5"/>
                            </a:solidFill>
                            <a:latin typeface="Cambria Math" panose="02040503050406030204" pitchFamily="18" charset="0"/>
                          </a:rPr>
                          <m:t>𝑛</m:t>
                        </m:r>
                      </m:sub>
                    </m:sSub>
                  </m:oMath>
                </a14:m>
                <a:endParaRPr lang="en-US" dirty="0">
                  <a:solidFill>
                    <a:schemeClr val="accent5"/>
                  </a:solidFill>
                </a:endParaRPr>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solidFill>
                                    <a:srgbClr val="FF0000"/>
                                  </a:solidFill>
                                  <a:latin typeface="Cambria Math" panose="02040503050406030204" pitchFamily="18" charset="0"/>
                                </a:rPr>
                              </m:ctrlPr>
                            </m:limLowPr>
                            <m:e>
                              <m:r>
                                <m:rPr>
                                  <m:sty m:val="p"/>
                                </m:rPr>
                                <a:rPr lang="en-US" b="0" i="0" smtClean="0">
                                  <a:solidFill>
                                    <a:srgbClr val="FF0000"/>
                                  </a:solidFill>
                                  <a:latin typeface="Cambria Math" panose="02040503050406030204" pitchFamily="18" charset="0"/>
                                </a:rPr>
                                <m:t>max</m:t>
                              </m:r>
                            </m:e>
                            <m:lim>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b="0" i="1" smtClean="0">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𝑛</m:t>
                                  </m:r>
                                </m:sub>
                              </m:sSub>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𝒳</m:t>
                              </m:r>
                              <m:r>
                                <a:rPr lang="en-US" b="0" i="1" smtClean="0">
                                  <a:solidFill>
                                    <a:srgbClr val="FF0000"/>
                                  </a:solidFill>
                                  <a:latin typeface="Cambria Math" panose="02040503050406030204" pitchFamily="18" charset="0"/>
                                  <a:ea typeface="Cambria Math" panose="02040503050406030204" pitchFamily="18" charset="0"/>
                                </a:rPr>
                                <m:t>,</m:t>
                              </m:r>
                              <m:r>
                                <a:rPr lang="en-US" b="0" i="1" smtClean="0">
                                  <a:solidFill>
                                    <a:schemeClr val="accent5"/>
                                  </a:solidFill>
                                  <a:latin typeface="Cambria Math" panose="02040503050406030204" pitchFamily="18" charset="0"/>
                                  <a:ea typeface="Cambria Math" panose="02040503050406030204" pitchFamily="18" charset="0"/>
                                </a:rPr>
                                <m:t>𝑦</m:t>
                              </m:r>
                              <m:r>
                                <a:rPr lang="en-US" b="0" i="1" smtClean="0">
                                  <a:solidFill>
                                    <a:schemeClr val="accent5"/>
                                  </a:solidFill>
                                  <a:latin typeface="Cambria Math" panose="02040503050406030204" pitchFamily="18" charset="0"/>
                                  <a:ea typeface="Cambria Math" panose="02040503050406030204" pitchFamily="18" charset="0"/>
                                </a:rPr>
                                <m:t>∈</m:t>
                              </m:r>
                              <m:r>
                                <a:rPr lang="en-US" i="1">
                                  <a:solidFill>
                                    <a:schemeClr val="accent5"/>
                                  </a:solidFill>
                                  <a:latin typeface="Cambria Math" panose="02040503050406030204" pitchFamily="18" charset="0"/>
                                  <a:ea typeface="Cambria Math" panose="02040503050406030204" pitchFamily="18" charset="0"/>
                                </a:rPr>
                                <m:t>𝒳</m:t>
                              </m:r>
                            </m:lim>
                          </m:limLow>
                        </m:fName>
                        <m:e>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𝑁</m:t>
                              </m:r>
                            </m:sub>
                          </m:sSub>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a:latin typeface="Cambria Math" panose="02040503050406030204" pitchFamily="18" charset="0"/>
                            </a:rPr>
                            <m:t>𝑇𝑉</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𝑗𝑘</m:t>
                              </m:r>
                            </m:sub>
                          </m:sSub>
                          <m:r>
                            <a:rPr lang="en-US" b="0" i="1" smtClean="0">
                              <a:latin typeface="Cambria Math" panose="02040503050406030204" pitchFamily="18" charset="0"/>
                            </a:rPr>
                            <m:t>]</m:t>
                          </m:r>
                        </m:e>
                      </m:func>
                    </m:oMath>
                  </m:oMathPara>
                </a14:m>
                <a:endParaRPr lang="en-US" dirty="0"/>
              </a:p>
            </p:txBody>
          </p:sp>
        </mc:Choice>
        <mc:Fallback>
          <p:sp>
            <p:nvSpPr>
              <p:cNvPr id="3" name="Content Placeholder 2">
                <a:extLst>
                  <a:ext uri="{FF2B5EF4-FFF2-40B4-BE49-F238E27FC236}">
                    <a16:creationId xmlns:a16="http://schemas.microsoft.com/office/drawing/2014/main" id="{94A6AE80-437E-84AE-D2F5-2B92D8EFD844}"/>
                  </a:ext>
                </a:extLst>
              </p:cNvPr>
              <p:cNvSpPr>
                <a:spLocks noGrp="1" noRot="1" noChangeAspect="1" noMove="1" noResize="1" noEditPoints="1" noAdjustHandles="1" noChangeArrowheads="1" noChangeShapeType="1" noTextEdit="1"/>
              </p:cNvSpPr>
              <p:nvPr>
                <p:ph idx="1"/>
              </p:nvPr>
            </p:nvSpPr>
            <p:spPr>
              <a:blipFill>
                <a:blip r:embed="rId2"/>
                <a:stretch>
                  <a:fillRect l="-724" t="-18605"/>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2F9C3301-19B3-C5C9-8E38-8B111093F07D}"/>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3A666118-DF41-CD58-123A-6CF4FF0A71FA}"/>
              </a:ext>
            </a:extLst>
          </p:cNvPr>
          <p:cNvSpPr>
            <a:spLocks noGrp="1"/>
          </p:cNvSpPr>
          <p:nvPr>
            <p:ph type="sldNum" sz="quarter" idx="12"/>
          </p:nvPr>
        </p:nvSpPr>
        <p:spPr/>
        <p:txBody>
          <a:bodyPr/>
          <a:lstStyle/>
          <a:p>
            <a:fld id="{AB4510BC-A1D5-4B44-925C-78FB2FCED2D1}" type="slidenum">
              <a:rPr lang="en-US" smtClean="0"/>
              <a:t>13</a:t>
            </a:fld>
            <a:endParaRPr lang="en-US"/>
          </a:p>
        </p:txBody>
      </p:sp>
      <p:sp>
        <p:nvSpPr>
          <p:cNvPr id="7" name="TextBox 6">
            <a:extLst>
              <a:ext uri="{FF2B5EF4-FFF2-40B4-BE49-F238E27FC236}">
                <a16:creationId xmlns:a16="http://schemas.microsoft.com/office/drawing/2014/main" id="{3D07150F-D891-1D7E-FEBB-564E2E071250}"/>
              </a:ext>
            </a:extLst>
          </p:cNvPr>
          <p:cNvSpPr txBox="1"/>
          <p:nvPr/>
        </p:nvSpPr>
        <p:spPr>
          <a:xfrm>
            <a:off x="914400" y="6204178"/>
            <a:ext cx="10363200" cy="215444"/>
          </a:xfrm>
          <a:prstGeom prst="rect">
            <a:avLst/>
          </a:prstGeom>
          <a:noFill/>
        </p:spPr>
        <p:txBody>
          <a:bodyPr wrap="square">
            <a:spAutoFit/>
          </a:bodyPr>
          <a:lstStyle/>
          <a:p>
            <a:pPr algn="l"/>
            <a:r>
              <a:rPr lang="en-US" sz="800" b="0" i="0" dirty="0">
                <a:solidFill>
                  <a:srgbClr val="222222"/>
                </a:solidFill>
                <a:effectLst/>
                <a:highlight>
                  <a:srgbClr val="FFFFFF"/>
                </a:highlight>
                <a:latin typeface="Arial" panose="020B0604020202020204" pitchFamily="34" charset="0"/>
              </a:rPr>
              <a:t>Arakelyan, E., </a:t>
            </a:r>
            <a:r>
              <a:rPr lang="en-US" sz="800" b="0" i="0" dirty="0" err="1">
                <a:solidFill>
                  <a:srgbClr val="222222"/>
                </a:solidFill>
                <a:effectLst/>
                <a:highlight>
                  <a:srgbClr val="FFFFFF"/>
                </a:highlight>
                <a:latin typeface="Arial" panose="020B0604020202020204" pitchFamily="34" charset="0"/>
              </a:rPr>
              <a:t>Daza</a:t>
            </a:r>
            <a:r>
              <a:rPr lang="en-US" sz="800" b="0" i="0" dirty="0">
                <a:solidFill>
                  <a:srgbClr val="222222"/>
                </a:solidFill>
                <a:effectLst/>
                <a:highlight>
                  <a:srgbClr val="FFFFFF"/>
                </a:highlight>
                <a:latin typeface="Arial" panose="020B0604020202020204" pitchFamily="34" charset="0"/>
              </a:rPr>
              <a:t>, D., </a:t>
            </a:r>
            <a:r>
              <a:rPr lang="en-US" sz="800" b="0" i="0" dirty="0" err="1">
                <a:solidFill>
                  <a:srgbClr val="222222"/>
                </a:solidFill>
                <a:effectLst/>
                <a:highlight>
                  <a:srgbClr val="FFFFFF"/>
                </a:highlight>
                <a:latin typeface="Arial" panose="020B0604020202020204" pitchFamily="34" charset="0"/>
              </a:rPr>
              <a:t>Minervini</a:t>
            </a:r>
            <a:r>
              <a:rPr lang="en-US" sz="800" b="0" i="0" dirty="0">
                <a:solidFill>
                  <a:srgbClr val="222222"/>
                </a:solidFill>
                <a:effectLst/>
                <a:highlight>
                  <a:srgbClr val="FFFFFF"/>
                </a:highlight>
                <a:latin typeface="Arial" panose="020B0604020202020204" pitchFamily="34" charset="0"/>
              </a:rPr>
              <a:t>, P., &amp; </a:t>
            </a:r>
            <a:r>
              <a:rPr lang="en-US" sz="800" b="0" i="0" dirty="0" err="1">
                <a:solidFill>
                  <a:srgbClr val="222222"/>
                </a:solidFill>
                <a:effectLst/>
                <a:highlight>
                  <a:srgbClr val="FFFFFF"/>
                </a:highlight>
                <a:latin typeface="Arial" panose="020B0604020202020204" pitchFamily="34" charset="0"/>
              </a:rPr>
              <a:t>Cochez</a:t>
            </a:r>
            <a:r>
              <a:rPr lang="en-US" sz="800" b="0" i="0" dirty="0">
                <a:solidFill>
                  <a:srgbClr val="222222"/>
                </a:solidFill>
                <a:effectLst/>
                <a:highlight>
                  <a:srgbClr val="FFFFFF"/>
                </a:highlight>
                <a:latin typeface="Arial" panose="020B0604020202020204" pitchFamily="34" charset="0"/>
              </a:rPr>
              <a:t>, M. (202</a:t>
            </a:r>
            <a:r>
              <a:rPr lang="en-US" altLang="zh-CN" sz="800" b="0" i="0" dirty="0">
                <a:solidFill>
                  <a:srgbClr val="222222"/>
                </a:solidFill>
                <a:effectLst/>
                <a:highlight>
                  <a:srgbClr val="FFFFFF"/>
                </a:highlight>
                <a:latin typeface="Arial" panose="020B0604020202020204" pitchFamily="34" charset="0"/>
              </a:rPr>
              <a:t>1</a:t>
            </a:r>
            <a:r>
              <a:rPr lang="en-US" sz="800" b="0" i="0" dirty="0">
                <a:solidFill>
                  <a:srgbClr val="222222"/>
                </a:solidFill>
                <a:effectLst/>
                <a:highlight>
                  <a:srgbClr val="FFFFFF"/>
                </a:highlight>
                <a:latin typeface="Arial" panose="020B0604020202020204" pitchFamily="34" charset="0"/>
              </a:rPr>
              <a:t>). Complex Query Answering with Neural Link Predictors. In </a:t>
            </a:r>
            <a:r>
              <a:rPr lang="en-US" sz="800" b="0" i="1" dirty="0">
                <a:solidFill>
                  <a:srgbClr val="222222"/>
                </a:solidFill>
                <a:effectLst/>
                <a:highlight>
                  <a:srgbClr val="FFFFFF"/>
                </a:highlight>
                <a:latin typeface="Arial" panose="020B0604020202020204" pitchFamily="34" charset="0"/>
              </a:rPr>
              <a:t>International Conference on Learning Representations</a:t>
            </a:r>
            <a:r>
              <a:rPr lang="en-US" sz="800" b="0" i="0" dirty="0">
                <a:solidFill>
                  <a:srgbClr val="222222"/>
                </a:solidFill>
                <a:effectLst/>
                <a:highlight>
                  <a:srgbClr val="FFFFFF"/>
                </a:highlight>
                <a:latin typeface="Arial" panose="020B0604020202020204" pitchFamily="34" charset="0"/>
              </a:rPr>
              <a:t>.</a:t>
            </a:r>
            <a:endParaRPr lang="en-US" sz="800" b="0" i="0" dirty="0">
              <a:solidFill>
                <a:srgbClr val="777777"/>
              </a:solidFill>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30481536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2DC5-B321-3517-21B2-4BCA58B5B239}"/>
              </a:ext>
            </a:extLst>
          </p:cNvPr>
          <p:cNvSpPr>
            <a:spLocks noGrp="1"/>
          </p:cNvSpPr>
          <p:nvPr>
            <p:ph type="title"/>
          </p:nvPr>
        </p:nvSpPr>
        <p:spPr/>
        <p:txBody>
          <a:bodyPr>
            <a:normAutofit/>
          </a:bodyPr>
          <a:lstStyle/>
          <a:p>
            <a:r>
              <a:rPr lang="en-US" dirty="0"/>
              <a:t>Learning to optimize in the continuous space</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4D4967C-4739-CA53-5B85-FE8B6BAF3DC5}"/>
                  </a:ext>
                </a:extLst>
              </p:cNvPr>
              <p:cNvSpPr>
                <a:spLocks noGrp="1"/>
              </p:cNvSpPr>
              <p:nvPr>
                <p:ph idx="1"/>
              </p:nvPr>
            </p:nvSpPr>
            <p:spPr/>
            <p:txBody>
              <a:bodyPr/>
              <a:lstStyle/>
              <a:p>
                <a:pPr marL="0" indent="0">
                  <a:buNone/>
                </a:pPr>
                <a:r>
                  <a:rPr lang="en-US" dirty="0"/>
                  <a:t>Can we skip the gradient ascend?</a:t>
                </a:r>
              </a:p>
              <a:p>
                <a:r>
                  <a:rPr lang="en-US" dirty="0"/>
                  <a:t>Consider</a:t>
                </a:r>
                <a:r>
                  <a:rPr lang="zh-CN" altLang="en-US" dirty="0"/>
                  <a:t> </a:t>
                </a:r>
                <a:r>
                  <a:rPr lang="en-US" dirty="0"/>
                  <a:t>the </a:t>
                </a:r>
                <a:r>
                  <a:rPr lang="en-US" dirty="0">
                    <a:solidFill>
                      <a:srgbClr val="FF0000"/>
                    </a:solidFill>
                  </a:rPr>
                  <a:t>conjunctive queries</a:t>
                </a:r>
                <a:endParaRPr lang="en-US" dirty="0"/>
              </a:p>
              <a:p>
                <a:pPr marL="0" indent="0">
                  <a:buNone/>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𝒳</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𝒳</m:t>
                              </m:r>
                            </m:lim>
                          </m:limLow>
                        </m:fName>
                        <m:e>
                          <m:sSub>
                            <m:sSubPr>
                              <m:ctrlPr>
                                <a:rPr lang="en-US" i="1">
                                  <a:latin typeface="Cambria Math" panose="02040503050406030204" pitchFamily="18" charset="0"/>
                                </a:rPr>
                              </m:ctrlPr>
                            </m:sSubPr>
                            <m:e>
                              <m:r>
                                <a:rPr lang="en-US" i="1">
                                  <a:latin typeface="Cambria Math" panose="02040503050406030204" pitchFamily="18" charset="0"/>
                                </a:rPr>
                                <m:t>⊤</m:t>
                              </m:r>
                            </m:e>
                            <m:sub>
                              <m:r>
                                <a:rPr lang="en-US" i="1">
                                  <a:latin typeface="Cambria Math" panose="02040503050406030204" pitchFamily="18" charset="0"/>
                                </a:rPr>
                                <m:t>𝑘</m:t>
                              </m:r>
                              <m:r>
                                <a:rPr lang="en-US" i="1">
                                  <a:latin typeface="Cambria Math" panose="02040503050406030204" pitchFamily="18" charset="0"/>
                                </a:rPr>
                                <m:t>=1,…,</m:t>
                              </m:r>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𝑗</m:t>
                                  </m:r>
                                </m:sub>
                              </m:sSub>
                            </m:sub>
                          </m:sSub>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𝑎</m:t>
                                  </m:r>
                                </m:e>
                                <m:sub>
                                  <m:r>
                                    <a:rPr lang="en-US" b="0" i="1" smtClean="0">
                                      <a:latin typeface="Cambria Math" panose="02040503050406030204" pitchFamily="18" charset="0"/>
                                      <a:ea typeface="Cambria Math" panose="02040503050406030204" pitchFamily="18" charset="0"/>
                                    </a:rPr>
                                    <m:t>𝑗𝑘</m:t>
                                  </m:r>
                                </m:sub>
                              </m:sSub>
                            </m:e>
                          </m:d>
                        </m:e>
                      </m:func>
                    </m:oMath>
                  </m:oMathPara>
                </a14:m>
                <a:endParaRPr lang="en-US" b="0" i="1" dirty="0">
                  <a:latin typeface="Cambria Math" panose="02040503050406030204" pitchFamily="18" charset="0"/>
                  <a:ea typeface="Cambria Math" panose="02040503050406030204" pitchFamily="18" charset="0"/>
                </a:endParaRPr>
              </a:p>
              <a:p>
                <a:r>
                  <a:rPr lang="en-US" dirty="0"/>
                  <a:t>This conjunctive queries can be considered as a query graph</a:t>
                </a:r>
              </a:p>
              <a:p>
                <a:pPr lvl="1"/>
                <a:r>
                  <a:rPr lang="en-US" b="0" dirty="0"/>
                  <a:t>Logical form: </a:t>
                </a:r>
                <a14:m>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𝑟</m:t>
                        </m:r>
                      </m:e>
                      <m:sub>
                        <m:r>
                          <a:rPr lang="en-US" b="0" i="1" smtClean="0">
                            <a:latin typeface="Cambria Math" panose="02040503050406030204" pitchFamily="18" charset="0"/>
                          </a:rPr>
                          <m:t>2</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a:p>
                <a:pPr lvl="1"/>
                <a:r>
                  <a:rPr lang="en-US" b="0" dirty="0"/>
                  <a:t>Optimization form: </a:t>
                </a:r>
                <a14:m>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lim>
                    </m:limLow>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𝑦</m:t>
                        </m:r>
                      </m:e>
                    </m:d>
                  </m:oMath>
                </a14:m>
                <a:endParaRPr lang="en-US" dirty="0"/>
              </a:p>
              <a:p>
                <a:pPr lvl="1"/>
                <a:r>
                  <a:rPr lang="en-US" dirty="0"/>
                  <a:t>Or the graph in the right.</a:t>
                </a:r>
              </a:p>
            </p:txBody>
          </p:sp>
        </mc:Choice>
        <mc:Fallback>
          <p:sp>
            <p:nvSpPr>
              <p:cNvPr id="3" name="Content Placeholder 2">
                <a:extLst>
                  <a:ext uri="{FF2B5EF4-FFF2-40B4-BE49-F238E27FC236}">
                    <a16:creationId xmlns:a16="http://schemas.microsoft.com/office/drawing/2014/main" id="{24D4967C-4739-CA53-5B85-FE8B6BAF3DC5}"/>
                  </a:ext>
                </a:extLst>
              </p:cNvPr>
              <p:cNvSpPr>
                <a:spLocks noGrp="1" noRot="1" noChangeAspect="1" noMove="1" noResize="1" noEditPoints="1" noAdjustHandles="1" noChangeArrowheads="1" noChangeShapeType="1" noTextEdit="1"/>
              </p:cNvSpPr>
              <p:nvPr>
                <p:ph idx="1"/>
              </p:nvPr>
            </p:nvSpPr>
            <p:spPr>
              <a:blipFill>
                <a:blip r:embed="rId2"/>
                <a:stretch>
                  <a:fillRect l="-1206" t="-2326"/>
                </a:stretch>
              </a:blipFill>
            </p:spPr>
            <p:txBody>
              <a:bodyPr/>
              <a:lstStyle/>
              <a:p>
                <a:r>
                  <a:rPr lang="en-US">
                    <a:noFill/>
                  </a:rPr>
                  <a:t> </a:t>
                </a:r>
              </a:p>
            </p:txBody>
          </p:sp>
        </mc:Fallback>
      </mc:AlternateContent>
      <p:sp>
        <p:nvSpPr>
          <p:cNvPr id="9" name="Footer Placeholder 8">
            <a:extLst>
              <a:ext uri="{FF2B5EF4-FFF2-40B4-BE49-F238E27FC236}">
                <a16:creationId xmlns:a16="http://schemas.microsoft.com/office/drawing/2014/main" id="{1CA3F262-0CF0-4259-2600-F8D70D2705DB}"/>
              </a:ext>
            </a:extLst>
          </p:cNvPr>
          <p:cNvSpPr>
            <a:spLocks noGrp="1"/>
          </p:cNvSpPr>
          <p:nvPr>
            <p:ph type="ftr" sz="quarter" idx="11"/>
          </p:nvPr>
        </p:nvSpPr>
        <p:spPr/>
        <p:txBody>
          <a:bodyPr/>
          <a:lstStyle/>
          <a:p>
            <a:r>
              <a:rPr lang="en-US"/>
              <a:t>Zihao Wang, CSE, HKUST, zihao-wang.github.io</a:t>
            </a:r>
            <a:endParaRPr lang="LID4096"/>
          </a:p>
        </p:txBody>
      </p:sp>
      <p:sp>
        <p:nvSpPr>
          <p:cNvPr id="8" name="Slide Number Placeholder 7">
            <a:extLst>
              <a:ext uri="{FF2B5EF4-FFF2-40B4-BE49-F238E27FC236}">
                <a16:creationId xmlns:a16="http://schemas.microsoft.com/office/drawing/2014/main" id="{849A5E6D-D20A-2C9D-ACBF-4128037B58F3}"/>
              </a:ext>
            </a:extLst>
          </p:cNvPr>
          <p:cNvSpPr>
            <a:spLocks noGrp="1"/>
          </p:cNvSpPr>
          <p:nvPr>
            <p:ph type="sldNum" sz="quarter" idx="12"/>
          </p:nvPr>
        </p:nvSpPr>
        <p:spPr/>
        <p:txBody>
          <a:bodyPr/>
          <a:lstStyle/>
          <a:p>
            <a:fld id="{AB4510BC-A1D5-4B44-925C-78FB2FCED2D1}" type="slidenum">
              <a:rPr lang="en-US" smtClean="0"/>
              <a:t>14</a:t>
            </a:fld>
            <a:endParaRPr lang="en-US"/>
          </a:p>
        </p:txBody>
      </p:sp>
      <p:sp>
        <p:nvSpPr>
          <p:cNvPr id="4" name="Rectangle: Rounded Corners 3">
            <a:extLst>
              <a:ext uri="{FF2B5EF4-FFF2-40B4-BE49-F238E27FC236}">
                <a16:creationId xmlns:a16="http://schemas.microsoft.com/office/drawing/2014/main" id="{72EC2278-7E1B-8DA1-F903-275CEFA2FC0F}"/>
              </a:ext>
            </a:extLst>
          </p:cNvPr>
          <p:cNvSpPr/>
          <p:nvPr/>
        </p:nvSpPr>
        <p:spPr>
          <a:xfrm>
            <a:off x="6426906" y="4961769"/>
            <a:ext cx="180000" cy="1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Rounded Corners 4">
            <a:extLst>
              <a:ext uri="{FF2B5EF4-FFF2-40B4-BE49-F238E27FC236}">
                <a16:creationId xmlns:a16="http://schemas.microsoft.com/office/drawing/2014/main" id="{F1D58DF3-DC87-2EE2-E026-42E8A72FD5D1}"/>
              </a:ext>
            </a:extLst>
          </p:cNvPr>
          <p:cNvSpPr/>
          <p:nvPr/>
        </p:nvSpPr>
        <p:spPr>
          <a:xfrm>
            <a:off x="6426906" y="6176350"/>
            <a:ext cx="180000" cy="180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LID4096" dirty="0"/>
          </a:p>
        </p:txBody>
      </p:sp>
      <p:sp>
        <p:nvSpPr>
          <p:cNvPr id="6" name="Rectangle: Rounded Corners 5">
            <a:extLst>
              <a:ext uri="{FF2B5EF4-FFF2-40B4-BE49-F238E27FC236}">
                <a16:creationId xmlns:a16="http://schemas.microsoft.com/office/drawing/2014/main" id="{21C362E7-1317-5D51-CB9B-7A8B86FDD087}"/>
              </a:ext>
            </a:extLst>
          </p:cNvPr>
          <p:cNvSpPr/>
          <p:nvPr/>
        </p:nvSpPr>
        <p:spPr>
          <a:xfrm>
            <a:off x="7724156" y="5570539"/>
            <a:ext cx="180000" cy="18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7" name="Rectangle: Rounded Corners 6">
            <a:extLst>
              <a:ext uri="{FF2B5EF4-FFF2-40B4-BE49-F238E27FC236}">
                <a16:creationId xmlns:a16="http://schemas.microsoft.com/office/drawing/2014/main" id="{EE1FEC1A-EB66-2F3B-4CB9-B7ADB0A09B51}"/>
              </a:ext>
            </a:extLst>
          </p:cNvPr>
          <p:cNvSpPr/>
          <p:nvPr/>
        </p:nvSpPr>
        <p:spPr>
          <a:xfrm>
            <a:off x="9021406" y="5581931"/>
            <a:ext cx="180000" cy="18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mc:AlternateContent xmlns:mc="http://schemas.openxmlformats.org/markup-compatibility/2006">
        <mc:Choice xmlns:a14="http://schemas.microsoft.com/office/drawing/2010/main" Requires="a14">
          <p:sp>
            <p:nvSpPr>
              <p:cNvPr id="11" name="TextBox 10">
                <a:extLst>
                  <a:ext uri="{FF2B5EF4-FFF2-40B4-BE49-F238E27FC236}">
                    <a16:creationId xmlns:a16="http://schemas.microsoft.com/office/drawing/2014/main" id="{030013FF-03EA-6376-7C12-2DF2A94E3C50}"/>
                  </a:ext>
                </a:extLst>
              </p:cNvPr>
              <p:cNvSpPr txBox="1"/>
              <p:nvPr/>
            </p:nvSpPr>
            <p:spPr>
              <a:xfrm>
                <a:off x="7724156" y="5768362"/>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dirty="0"/>
              </a:p>
            </p:txBody>
          </p:sp>
        </mc:Choice>
        <mc:Fallback>
          <p:sp>
            <p:nvSpPr>
              <p:cNvPr id="11" name="TextBox 10">
                <a:extLst>
                  <a:ext uri="{FF2B5EF4-FFF2-40B4-BE49-F238E27FC236}">
                    <a16:creationId xmlns:a16="http://schemas.microsoft.com/office/drawing/2014/main" id="{030013FF-03EA-6376-7C12-2DF2A94E3C50}"/>
                  </a:ext>
                </a:extLst>
              </p:cNvPr>
              <p:cNvSpPr txBox="1">
                <a:spLocks noRot="1" noChangeAspect="1" noMove="1" noResize="1" noEditPoints="1" noAdjustHandles="1" noChangeArrowheads="1" noChangeShapeType="1" noTextEdit="1"/>
              </p:cNvSpPr>
              <p:nvPr/>
            </p:nvSpPr>
            <p:spPr>
              <a:xfrm>
                <a:off x="7724156" y="5768362"/>
                <a:ext cx="183319" cy="276999"/>
              </a:xfrm>
              <a:prstGeom prst="rect">
                <a:avLst/>
              </a:prstGeom>
              <a:blipFill>
                <a:blip r:embed="rId3"/>
                <a:stretch>
                  <a:fillRect l="-20000" r="-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784D9C8B-833C-3A78-7847-4B8985957697}"/>
                  </a:ext>
                </a:extLst>
              </p:cNvPr>
              <p:cNvSpPr txBox="1"/>
              <p:nvPr/>
            </p:nvSpPr>
            <p:spPr>
              <a:xfrm>
                <a:off x="9021406" y="5768362"/>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LID4096" dirty="0"/>
              </a:p>
            </p:txBody>
          </p:sp>
        </mc:Choice>
        <mc:Fallback>
          <p:sp>
            <p:nvSpPr>
              <p:cNvPr id="12" name="TextBox 11">
                <a:extLst>
                  <a:ext uri="{FF2B5EF4-FFF2-40B4-BE49-F238E27FC236}">
                    <a16:creationId xmlns:a16="http://schemas.microsoft.com/office/drawing/2014/main" id="{784D9C8B-833C-3A78-7847-4B8985957697}"/>
                  </a:ext>
                </a:extLst>
              </p:cNvPr>
              <p:cNvSpPr txBox="1">
                <a:spLocks noRot="1" noChangeAspect="1" noMove="1" noResize="1" noEditPoints="1" noAdjustHandles="1" noChangeArrowheads="1" noChangeShapeType="1" noTextEdit="1"/>
              </p:cNvSpPr>
              <p:nvPr/>
            </p:nvSpPr>
            <p:spPr>
              <a:xfrm>
                <a:off x="9021406" y="5768362"/>
                <a:ext cx="186718" cy="276999"/>
              </a:xfrm>
              <a:prstGeom prst="rect">
                <a:avLst/>
              </a:prstGeom>
              <a:blipFill>
                <a:blip r:embed="rId4"/>
                <a:stretch>
                  <a:fillRect l="-31250" r="-25000" b="-21739"/>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1B93D8FB-B39C-3930-B362-13504F44B718}"/>
                  </a:ext>
                </a:extLst>
              </p:cNvPr>
              <p:cNvSpPr txBox="1"/>
              <p:nvPr/>
            </p:nvSpPr>
            <p:spPr>
              <a:xfrm>
                <a:off x="6092952" y="4913270"/>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LID4096" dirty="0"/>
              </a:p>
            </p:txBody>
          </p:sp>
        </mc:Choice>
        <mc:Fallback>
          <p:sp>
            <p:nvSpPr>
              <p:cNvPr id="13" name="TextBox 12">
                <a:extLst>
                  <a:ext uri="{FF2B5EF4-FFF2-40B4-BE49-F238E27FC236}">
                    <a16:creationId xmlns:a16="http://schemas.microsoft.com/office/drawing/2014/main" id="{1B93D8FB-B39C-3930-B362-13504F44B718}"/>
                  </a:ext>
                </a:extLst>
              </p:cNvPr>
              <p:cNvSpPr txBox="1">
                <a:spLocks noRot="1" noChangeAspect="1" noMove="1" noResize="1" noEditPoints="1" noAdjustHandles="1" noChangeArrowheads="1" noChangeShapeType="1" noTextEdit="1"/>
              </p:cNvSpPr>
              <p:nvPr/>
            </p:nvSpPr>
            <p:spPr>
              <a:xfrm>
                <a:off x="6092952" y="4913270"/>
                <a:ext cx="186718" cy="276999"/>
              </a:xfrm>
              <a:prstGeom prst="rect">
                <a:avLst/>
              </a:prstGeom>
              <a:blipFill>
                <a:blip r:embed="rId5"/>
                <a:stretch>
                  <a:fillRect l="-20000" r="-1333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9D8513CD-FABC-278C-4C08-25FFCA51BAD6}"/>
                  </a:ext>
                </a:extLst>
              </p:cNvPr>
              <p:cNvSpPr txBox="1"/>
              <p:nvPr/>
            </p:nvSpPr>
            <p:spPr>
              <a:xfrm>
                <a:off x="6092952" y="6176350"/>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LID4096" dirty="0"/>
              </a:p>
            </p:txBody>
          </p:sp>
        </mc:Choice>
        <mc:Fallback>
          <p:sp>
            <p:nvSpPr>
              <p:cNvPr id="14" name="TextBox 13">
                <a:extLst>
                  <a:ext uri="{FF2B5EF4-FFF2-40B4-BE49-F238E27FC236}">
                    <a16:creationId xmlns:a16="http://schemas.microsoft.com/office/drawing/2014/main" id="{9D8513CD-FABC-278C-4C08-25FFCA51BAD6}"/>
                  </a:ext>
                </a:extLst>
              </p:cNvPr>
              <p:cNvSpPr txBox="1">
                <a:spLocks noRot="1" noChangeAspect="1" noMove="1" noResize="1" noEditPoints="1" noAdjustHandles="1" noChangeArrowheads="1" noChangeShapeType="1" noTextEdit="1"/>
              </p:cNvSpPr>
              <p:nvPr/>
            </p:nvSpPr>
            <p:spPr>
              <a:xfrm>
                <a:off x="6092952" y="6176350"/>
                <a:ext cx="186718" cy="276999"/>
              </a:xfrm>
              <a:prstGeom prst="rect">
                <a:avLst/>
              </a:prstGeom>
              <a:blipFill>
                <a:blip r:embed="rId6"/>
                <a:stretch>
                  <a:fillRect l="-33333" r="-26667" b="-8696"/>
                </a:stretch>
              </a:blipFill>
            </p:spPr>
            <p:txBody>
              <a:bodyPr/>
              <a:lstStyle/>
              <a:p>
                <a:r>
                  <a:rPr lang="en-US">
                    <a:noFill/>
                  </a:rPr>
                  <a:t> </a:t>
                </a:r>
              </a:p>
            </p:txBody>
          </p:sp>
        </mc:Fallback>
      </mc:AlternateContent>
      <p:cxnSp>
        <p:nvCxnSpPr>
          <p:cNvPr id="16" name="Straight Arrow Connector 15">
            <a:extLst>
              <a:ext uri="{FF2B5EF4-FFF2-40B4-BE49-F238E27FC236}">
                <a16:creationId xmlns:a16="http://schemas.microsoft.com/office/drawing/2014/main" id="{06A84B20-3AD1-900E-1241-8F137D4AE44F}"/>
              </a:ext>
            </a:extLst>
          </p:cNvPr>
          <p:cNvCxnSpPr>
            <a:stCxn id="4" idx="3"/>
            <a:endCxn id="6" idx="1"/>
          </p:cNvCxnSpPr>
          <p:nvPr/>
        </p:nvCxnSpPr>
        <p:spPr>
          <a:xfrm>
            <a:off x="6606906" y="5051769"/>
            <a:ext cx="1117250" cy="60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31B86-3DAD-67C7-FD3F-77ADE3C51E10}"/>
              </a:ext>
            </a:extLst>
          </p:cNvPr>
          <p:cNvCxnSpPr>
            <a:cxnSpLocks/>
            <a:stCxn id="5" idx="3"/>
            <a:endCxn id="6" idx="1"/>
          </p:cNvCxnSpPr>
          <p:nvPr/>
        </p:nvCxnSpPr>
        <p:spPr>
          <a:xfrm flipV="1">
            <a:off x="6606906" y="5660539"/>
            <a:ext cx="1117250" cy="60581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F80C7824-C312-2DF6-EF4C-01DFACD91D84}"/>
              </a:ext>
            </a:extLst>
          </p:cNvPr>
          <p:cNvCxnSpPr>
            <a:cxnSpLocks/>
            <a:stCxn id="6" idx="3"/>
            <a:endCxn id="7" idx="1"/>
          </p:cNvCxnSpPr>
          <p:nvPr/>
        </p:nvCxnSpPr>
        <p:spPr>
          <a:xfrm>
            <a:off x="7904156" y="5660539"/>
            <a:ext cx="1117250" cy="11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8" name="TextBox 27">
                <a:extLst>
                  <a:ext uri="{FF2B5EF4-FFF2-40B4-BE49-F238E27FC236}">
                    <a16:creationId xmlns:a16="http://schemas.microsoft.com/office/drawing/2014/main" id="{D9FA4890-C844-8922-79AF-19075460BD4D}"/>
                  </a:ext>
                </a:extLst>
              </p:cNvPr>
              <p:cNvSpPr txBox="1"/>
              <p:nvPr/>
            </p:nvSpPr>
            <p:spPr>
              <a:xfrm>
                <a:off x="7091434" y="4868270"/>
                <a:ext cx="2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LID4096" dirty="0"/>
              </a:p>
            </p:txBody>
          </p:sp>
        </mc:Choice>
        <mc:Fallback>
          <p:sp>
            <p:nvSpPr>
              <p:cNvPr id="28" name="TextBox 27">
                <a:extLst>
                  <a:ext uri="{FF2B5EF4-FFF2-40B4-BE49-F238E27FC236}">
                    <a16:creationId xmlns:a16="http://schemas.microsoft.com/office/drawing/2014/main" id="{D9FA4890-C844-8922-79AF-19075460BD4D}"/>
                  </a:ext>
                </a:extLst>
              </p:cNvPr>
              <p:cNvSpPr txBox="1">
                <a:spLocks noRot="1" noChangeAspect="1" noMove="1" noResize="1" noEditPoints="1" noAdjustHandles="1" noChangeArrowheads="1" noChangeShapeType="1" noTextEdit="1"/>
              </p:cNvSpPr>
              <p:nvPr/>
            </p:nvSpPr>
            <p:spPr>
              <a:xfrm>
                <a:off x="7091434" y="4868270"/>
                <a:ext cx="238527" cy="276999"/>
              </a:xfrm>
              <a:prstGeom prst="rect">
                <a:avLst/>
              </a:prstGeom>
              <a:blipFill>
                <a:blip r:embed="rId7"/>
                <a:stretch>
                  <a:fillRect l="-15789" r="-10526"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TextBox 28">
                <a:extLst>
                  <a:ext uri="{FF2B5EF4-FFF2-40B4-BE49-F238E27FC236}">
                    <a16:creationId xmlns:a16="http://schemas.microsoft.com/office/drawing/2014/main" id="{1436C51B-962C-E832-D9CA-96ADB76E4402}"/>
                  </a:ext>
                </a:extLst>
              </p:cNvPr>
              <p:cNvSpPr txBox="1"/>
              <p:nvPr/>
            </p:nvSpPr>
            <p:spPr>
              <a:xfrm>
                <a:off x="7136267" y="5989351"/>
                <a:ext cx="416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LID4096" dirty="0"/>
              </a:p>
            </p:txBody>
          </p:sp>
        </mc:Choice>
        <mc:Fallback>
          <p:sp>
            <p:nvSpPr>
              <p:cNvPr id="29" name="TextBox 28">
                <a:extLst>
                  <a:ext uri="{FF2B5EF4-FFF2-40B4-BE49-F238E27FC236}">
                    <a16:creationId xmlns:a16="http://schemas.microsoft.com/office/drawing/2014/main" id="{1436C51B-962C-E832-D9CA-96ADB76E4402}"/>
                  </a:ext>
                </a:extLst>
              </p:cNvPr>
              <p:cNvSpPr txBox="1">
                <a:spLocks noRot="1" noChangeAspect="1" noMove="1" noResize="1" noEditPoints="1" noAdjustHandles="1" noChangeArrowheads="1" noChangeShapeType="1" noTextEdit="1"/>
              </p:cNvSpPr>
              <p:nvPr/>
            </p:nvSpPr>
            <p:spPr>
              <a:xfrm>
                <a:off x="7136267" y="5989351"/>
                <a:ext cx="416974" cy="276999"/>
              </a:xfrm>
              <a:prstGeom prst="rect">
                <a:avLst/>
              </a:prstGeom>
              <a:blipFill>
                <a:blip r:embed="rId8"/>
                <a:stretch>
                  <a:fillRect l="-6061" r="-6061" b="-13043"/>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0" name="TextBox 29">
                <a:extLst>
                  <a:ext uri="{FF2B5EF4-FFF2-40B4-BE49-F238E27FC236}">
                    <a16:creationId xmlns:a16="http://schemas.microsoft.com/office/drawing/2014/main" id="{E4E21787-901B-CE8C-50F7-21AA08C2C307}"/>
                  </a:ext>
                </a:extLst>
              </p:cNvPr>
              <p:cNvSpPr txBox="1"/>
              <p:nvPr/>
            </p:nvSpPr>
            <p:spPr>
              <a:xfrm>
                <a:off x="8343517" y="5338540"/>
                <a:ext cx="243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m:oMathPara>
                </a14:m>
                <a:endParaRPr lang="LID4096" dirty="0"/>
              </a:p>
            </p:txBody>
          </p:sp>
        </mc:Choice>
        <mc:Fallback>
          <p:sp>
            <p:nvSpPr>
              <p:cNvPr id="30" name="TextBox 29">
                <a:extLst>
                  <a:ext uri="{FF2B5EF4-FFF2-40B4-BE49-F238E27FC236}">
                    <a16:creationId xmlns:a16="http://schemas.microsoft.com/office/drawing/2014/main" id="{E4E21787-901B-CE8C-50F7-21AA08C2C307}"/>
                  </a:ext>
                </a:extLst>
              </p:cNvPr>
              <p:cNvSpPr txBox="1">
                <a:spLocks noRot="1" noChangeAspect="1" noMove="1" noResize="1" noEditPoints="1" noAdjustHandles="1" noChangeArrowheads="1" noChangeShapeType="1" noTextEdit="1"/>
              </p:cNvSpPr>
              <p:nvPr/>
            </p:nvSpPr>
            <p:spPr>
              <a:xfrm>
                <a:off x="8343517" y="5338540"/>
                <a:ext cx="243848" cy="276999"/>
              </a:xfrm>
              <a:prstGeom prst="rect">
                <a:avLst/>
              </a:prstGeom>
              <a:blipFill>
                <a:blip r:embed="rId9"/>
                <a:stretch>
                  <a:fillRect l="-15000" r="-5000" b="-13043"/>
                </a:stretch>
              </a:blipFill>
            </p:spPr>
            <p:txBody>
              <a:bodyPr/>
              <a:lstStyle/>
              <a:p>
                <a:r>
                  <a:rPr lang="en-US">
                    <a:noFill/>
                  </a:rPr>
                  <a:t> </a:t>
                </a:r>
              </a:p>
            </p:txBody>
          </p:sp>
        </mc:Fallback>
      </mc:AlternateContent>
    </p:spTree>
    <p:extLst>
      <p:ext uri="{BB962C8B-B14F-4D97-AF65-F5344CB8AC3E}">
        <p14:creationId xmlns:p14="http://schemas.microsoft.com/office/powerpoint/2010/main" val="17500362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612DC5-B321-3517-21B2-4BCA58B5B239}"/>
              </a:ext>
            </a:extLst>
          </p:cNvPr>
          <p:cNvSpPr>
            <a:spLocks noGrp="1"/>
          </p:cNvSpPr>
          <p:nvPr>
            <p:ph type="title"/>
          </p:nvPr>
        </p:nvSpPr>
        <p:spPr/>
        <p:txBody>
          <a:bodyPr>
            <a:normAutofit/>
          </a:bodyPr>
          <a:lstStyle/>
          <a:p>
            <a:r>
              <a:rPr lang="en-US" dirty="0"/>
              <a:t>Learning to optimize in the continuous space</a:t>
            </a:r>
            <a:endParaRPr lang="LID4096" dirty="0"/>
          </a:p>
        </p:txBody>
      </p:sp>
      <p:sp>
        <p:nvSpPr>
          <p:cNvPr id="8" name="Text Placeholder 7">
            <a:extLst>
              <a:ext uri="{FF2B5EF4-FFF2-40B4-BE49-F238E27FC236}">
                <a16:creationId xmlns:a16="http://schemas.microsoft.com/office/drawing/2014/main" id="{1773E7B8-D72F-0D27-B1A7-27A857FEB9DD}"/>
              </a:ext>
            </a:extLst>
          </p:cNvPr>
          <p:cNvSpPr>
            <a:spLocks noGrp="1"/>
          </p:cNvSpPr>
          <p:nvPr>
            <p:ph type="body" idx="1"/>
          </p:nvPr>
        </p:nvSpPr>
        <p:spPr/>
        <p:txBody>
          <a:bodyPr/>
          <a:lstStyle/>
          <a:p>
            <a:r>
              <a:rPr lang="en-US" dirty="0"/>
              <a:t>Optimize</a:t>
            </a:r>
            <a:endParaRPr lang="LID4096"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4D4967C-4739-CA53-5B85-FE8B6BAF3DC5}"/>
                  </a:ext>
                </a:extLst>
              </p:cNvPr>
              <p:cNvSpPr>
                <a:spLocks noGrp="1"/>
              </p:cNvSpPr>
              <p:nvPr>
                <p:ph sz="half" idx="2"/>
              </p:nvPr>
            </p:nvSpPr>
            <p:spPr/>
            <p:txBody>
              <a:bodyPr>
                <a:normAutofit/>
              </a:bodyPr>
              <a:lstStyle/>
              <a:p>
                <a:pPr marL="0" indent="0">
                  <a:buNone/>
                </a:pPr>
                <a:r>
                  <a:rPr lang="en-US" sz="2400" dirty="0"/>
                  <a:t>Goal: optimize the embedding of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oMath>
                </a14:m>
                <a:endParaRPr lang="en-US" sz="2400" dirty="0"/>
              </a:p>
              <a:p>
                <a:pPr marL="0" indent="0">
                  <a:buNone/>
                </a:pPr>
                <a:endParaRPr lang="en-US" sz="2400" dirty="0"/>
              </a:p>
              <a:p>
                <a:pPr marL="0" indent="0">
                  <a:buNone/>
                </a:pPr>
                <a:r>
                  <a:rPr lang="en-US" sz="2400" dirty="0"/>
                  <a:t>Method: gradient ascend</a:t>
                </a:r>
              </a:p>
              <a:p>
                <a:pPr marL="0" indent="0">
                  <a:buNone/>
                </a:pPr>
                <a:endParaRPr lang="en-US" b="0" i="1" dirty="0">
                  <a:latin typeface="Cambria Math" panose="02040503050406030204" pitchFamily="18" charset="0"/>
                </a:endParaRPr>
              </a:p>
              <a:p>
                <a:pPr marL="0" indent="0">
                  <a:buNone/>
                </a:pPr>
                <a:endParaRPr lang="en-US" b="0"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limLow>
                        <m:limLowPr>
                          <m:ctrlPr>
                            <a:rPr lang="en-US" sz="2000" b="0" i="1" smtClean="0">
                              <a:latin typeface="Cambria Math" panose="02040503050406030204" pitchFamily="18" charset="0"/>
                            </a:rPr>
                          </m:ctrlPr>
                        </m:limLowPr>
                        <m:e>
                          <m:r>
                            <m:rPr>
                              <m:sty m:val="p"/>
                            </m:rPr>
                            <a:rPr lang="en-US" sz="2000" b="0" i="0" smtClean="0">
                              <a:latin typeface="Cambria Math" panose="02040503050406030204" pitchFamily="18" charset="0"/>
                            </a:rPr>
                            <m:t>max</m:t>
                          </m:r>
                        </m:e>
                        <m:lim>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lim>
                      </m:limLow>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𝑎</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r>
                        <a:rPr lang="en-US" sz="2000" b="0" i="1" smtClean="0">
                          <a:latin typeface="Cambria Math" panose="02040503050406030204" pitchFamily="18" charset="0"/>
                        </a:rPr>
                        <m:t>⊤</m:t>
                      </m:r>
                      <m:d>
                        <m:dPr>
                          <m:begChr m:val="["/>
                          <m:endChr m:val="]"/>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𝑏</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𝑥</m:t>
                              </m:r>
                            </m:e>
                          </m:d>
                        </m:e>
                      </m:d>
                      <m:r>
                        <a:rPr lang="en-US" sz="2000" b="0" i="1" smtClean="0">
                          <a:latin typeface="Cambria Math" panose="02040503050406030204" pitchFamily="18" charset="0"/>
                        </a:rPr>
                        <m:t>⊤</m:t>
                      </m:r>
                      <m:r>
                        <a:rPr lang="en-US" sz="2000" b="0" i="1" smtClean="0">
                          <a:latin typeface="Cambria Math" panose="02040503050406030204" pitchFamily="18" charset="0"/>
                        </a:rPr>
                        <m:t>𝑓</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𝑥</m:t>
                          </m:r>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𝑟</m:t>
                              </m:r>
                            </m:e>
                            <m:sub>
                              <m:r>
                                <a:rPr lang="en-US" sz="2000" b="0" i="1" smtClean="0">
                                  <a:latin typeface="Cambria Math" panose="02040503050406030204" pitchFamily="18" charset="0"/>
                                </a:rPr>
                                <m:t>3</m:t>
                              </m:r>
                            </m:sub>
                          </m:sSub>
                          <m:r>
                            <a:rPr lang="en-US" sz="2000" b="0" i="1" smtClean="0">
                              <a:latin typeface="Cambria Math" panose="02040503050406030204" pitchFamily="18" charset="0"/>
                            </a:rPr>
                            <m:t>,</m:t>
                          </m:r>
                          <m:r>
                            <a:rPr lang="en-US" sz="2000" b="0" i="1" smtClean="0">
                              <a:latin typeface="Cambria Math" panose="02040503050406030204" pitchFamily="18" charset="0"/>
                            </a:rPr>
                            <m:t>𝑦</m:t>
                          </m:r>
                        </m:e>
                      </m:d>
                    </m:oMath>
                  </m:oMathPara>
                </a14:m>
                <a:endParaRPr lang="en-US" dirty="0"/>
              </a:p>
            </p:txBody>
          </p:sp>
        </mc:Choice>
        <mc:Fallback xmlns="">
          <p:sp>
            <p:nvSpPr>
              <p:cNvPr id="3" name="Content Placeholder 2">
                <a:extLst>
                  <a:ext uri="{FF2B5EF4-FFF2-40B4-BE49-F238E27FC236}">
                    <a16:creationId xmlns:a16="http://schemas.microsoft.com/office/drawing/2014/main" id="{24D4967C-4739-CA53-5B85-FE8B6BAF3DC5}"/>
                  </a:ext>
                </a:extLst>
              </p:cNvPr>
              <p:cNvSpPr>
                <a:spLocks noGrp="1" noRot="1" noChangeAspect="1" noMove="1" noResize="1" noEditPoints="1" noAdjustHandles="1" noChangeArrowheads="1" noChangeShapeType="1" noTextEdit="1"/>
              </p:cNvSpPr>
              <p:nvPr>
                <p:ph sz="half" idx="2"/>
              </p:nvPr>
            </p:nvSpPr>
            <p:spPr>
              <a:blipFill>
                <a:blip r:embed="rId2"/>
                <a:stretch>
                  <a:fillRect l="-1891" t="-2318"/>
                </a:stretch>
              </a:blipFill>
            </p:spPr>
            <p:txBody>
              <a:bodyPr/>
              <a:lstStyle/>
              <a:p>
                <a:r>
                  <a:rPr lang="LID4096">
                    <a:noFill/>
                  </a:rPr>
                  <a:t> </a:t>
                </a:r>
              </a:p>
            </p:txBody>
          </p:sp>
        </mc:Fallback>
      </mc:AlternateContent>
      <p:sp>
        <p:nvSpPr>
          <p:cNvPr id="9" name="Text Placeholder 8">
            <a:extLst>
              <a:ext uri="{FF2B5EF4-FFF2-40B4-BE49-F238E27FC236}">
                <a16:creationId xmlns:a16="http://schemas.microsoft.com/office/drawing/2014/main" id="{DCF576AA-6378-2F51-3772-2552148A2786}"/>
              </a:ext>
            </a:extLst>
          </p:cNvPr>
          <p:cNvSpPr>
            <a:spLocks noGrp="1"/>
          </p:cNvSpPr>
          <p:nvPr>
            <p:ph type="body" sz="quarter" idx="3"/>
          </p:nvPr>
        </p:nvSpPr>
        <p:spPr/>
        <p:txBody>
          <a:bodyPr/>
          <a:lstStyle/>
          <a:p>
            <a:r>
              <a:rPr lang="en-US" dirty="0"/>
              <a:t>Learning to optimize</a:t>
            </a:r>
            <a:endParaRPr lang="LID4096" dirty="0"/>
          </a:p>
        </p:txBody>
      </p:sp>
      <mc:AlternateContent xmlns:mc="http://schemas.openxmlformats.org/markup-compatibility/2006">
        <mc:Choice xmlns:a14="http://schemas.microsoft.com/office/drawing/2010/main" Requires="a14">
          <p:sp>
            <p:nvSpPr>
              <p:cNvPr id="10" name="Content Placeholder 9">
                <a:extLst>
                  <a:ext uri="{FF2B5EF4-FFF2-40B4-BE49-F238E27FC236}">
                    <a16:creationId xmlns:a16="http://schemas.microsoft.com/office/drawing/2014/main" id="{A485A7D5-7427-DB17-B94C-B74FEADFB19D}"/>
                  </a:ext>
                </a:extLst>
              </p:cNvPr>
              <p:cNvSpPr>
                <a:spLocks noGrp="1"/>
              </p:cNvSpPr>
              <p:nvPr>
                <p:ph sz="quarter" idx="4"/>
              </p:nvPr>
            </p:nvSpPr>
            <p:spPr/>
            <p:txBody>
              <a:bodyPr>
                <a:normAutofit/>
              </a:bodyPr>
              <a:lstStyle/>
              <a:p>
                <a:pPr marL="0" indent="0">
                  <a:buNone/>
                </a:pPr>
                <a:r>
                  <a:rPr lang="en-US" sz="2400" dirty="0"/>
                  <a:t>Goal: estimate the embedding of </a:t>
                </a:r>
                <a14:m>
                  <m:oMath xmlns:m="http://schemas.openxmlformats.org/officeDocument/2006/math">
                    <m:r>
                      <a:rPr lang="en-US" sz="2400" i="1" dirty="0" smtClean="0">
                        <a:latin typeface="Cambria Math" panose="02040503050406030204" pitchFamily="18" charset="0"/>
                      </a:rPr>
                      <m:t>𝑥</m:t>
                    </m:r>
                    <m:r>
                      <a:rPr lang="en-US" sz="2400" i="1" dirty="0" smtClean="0">
                        <a:latin typeface="Cambria Math" panose="02040503050406030204" pitchFamily="18" charset="0"/>
                      </a:rPr>
                      <m:t>,</m:t>
                    </m:r>
                    <m:r>
                      <a:rPr lang="en-US" sz="2400" i="1" dirty="0" smtClean="0">
                        <a:latin typeface="Cambria Math" panose="02040503050406030204" pitchFamily="18" charset="0"/>
                      </a:rPr>
                      <m:t>𝑦</m:t>
                    </m:r>
                  </m:oMath>
                </a14:m>
                <a:endParaRPr lang="en-US" sz="2400" dirty="0"/>
              </a:p>
              <a:p>
                <a:pPr marL="0" indent="0">
                  <a:buNone/>
                </a:pPr>
                <a:r>
                  <a:rPr lang="en-US" sz="2400" dirty="0"/>
                  <a:t>Method: neural network forward pass</a:t>
                </a:r>
              </a:p>
              <a:p>
                <a:pPr marL="0" indent="0">
                  <a:buNone/>
                </a:pPr>
                <a:r>
                  <a:rPr lang="en-US" sz="2400" dirty="0">
                    <a:solidFill>
                      <a:srgbClr val="FF0000"/>
                    </a:solidFill>
                  </a:rPr>
                  <a:t>New design problem of NN akin to the optimization process</a:t>
                </a:r>
              </a:p>
            </p:txBody>
          </p:sp>
        </mc:Choice>
        <mc:Fallback>
          <p:sp>
            <p:nvSpPr>
              <p:cNvPr id="10" name="Content Placeholder 9">
                <a:extLst>
                  <a:ext uri="{FF2B5EF4-FFF2-40B4-BE49-F238E27FC236}">
                    <a16:creationId xmlns:a16="http://schemas.microsoft.com/office/drawing/2014/main" id="{A485A7D5-7427-DB17-B94C-B74FEADFB19D}"/>
                  </a:ext>
                </a:extLst>
              </p:cNvPr>
              <p:cNvSpPr>
                <a:spLocks noGrp="1" noRot="1" noChangeAspect="1" noMove="1" noResize="1" noEditPoints="1" noAdjustHandles="1" noChangeArrowheads="1" noChangeShapeType="1" noTextEdit="1"/>
              </p:cNvSpPr>
              <p:nvPr>
                <p:ph sz="quarter" idx="4"/>
              </p:nvPr>
            </p:nvSpPr>
            <p:spPr>
              <a:blipFill>
                <a:blip r:embed="rId3"/>
                <a:stretch>
                  <a:fillRect l="-1956" t="-2062"/>
                </a:stretch>
              </a:blipFill>
            </p:spPr>
            <p:txBody>
              <a:bodyPr/>
              <a:lstStyle/>
              <a:p>
                <a:r>
                  <a:rPr lang="en-US">
                    <a:noFill/>
                  </a:rPr>
                  <a:t> </a:t>
                </a:r>
              </a:p>
            </p:txBody>
          </p:sp>
        </mc:Fallback>
      </mc:AlternateContent>
      <p:sp>
        <p:nvSpPr>
          <p:cNvPr id="17" name="Footer Placeholder 16">
            <a:extLst>
              <a:ext uri="{FF2B5EF4-FFF2-40B4-BE49-F238E27FC236}">
                <a16:creationId xmlns:a16="http://schemas.microsoft.com/office/drawing/2014/main" id="{309B865D-E4AB-31F4-E91E-D2233F42F912}"/>
              </a:ext>
            </a:extLst>
          </p:cNvPr>
          <p:cNvSpPr>
            <a:spLocks noGrp="1"/>
          </p:cNvSpPr>
          <p:nvPr>
            <p:ph type="ftr" sz="quarter" idx="11"/>
          </p:nvPr>
        </p:nvSpPr>
        <p:spPr/>
        <p:txBody>
          <a:bodyPr/>
          <a:lstStyle/>
          <a:p>
            <a:r>
              <a:rPr lang="en-US"/>
              <a:t>Zihao Wang, CSE, HKUST, zihao-wang.github.io</a:t>
            </a:r>
            <a:endParaRPr lang="LID4096"/>
          </a:p>
        </p:txBody>
      </p:sp>
      <p:sp>
        <p:nvSpPr>
          <p:cNvPr id="15" name="Slide Number Placeholder 14">
            <a:extLst>
              <a:ext uri="{FF2B5EF4-FFF2-40B4-BE49-F238E27FC236}">
                <a16:creationId xmlns:a16="http://schemas.microsoft.com/office/drawing/2014/main" id="{494E7A34-4480-D0D8-111A-F7E53E7845A8}"/>
              </a:ext>
            </a:extLst>
          </p:cNvPr>
          <p:cNvSpPr>
            <a:spLocks noGrp="1"/>
          </p:cNvSpPr>
          <p:nvPr>
            <p:ph type="sldNum" sz="quarter" idx="12"/>
          </p:nvPr>
        </p:nvSpPr>
        <p:spPr/>
        <p:txBody>
          <a:bodyPr/>
          <a:lstStyle/>
          <a:p>
            <a:fld id="{AB4510BC-A1D5-4B44-925C-78FB2FCED2D1}" type="slidenum">
              <a:rPr lang="en-US" smtClean="0"/>
              <a:t>15</a:t>
            </a:fld>
            <a:endParaRPr lang="en-US"/>
          </a:p>
        </p:txBody>
      </p:sp>
      <p:sp>
        <p:nvSpPr>
          <p:cNvPr id="4" name="Rectangle: Rounded Corners 3">
            <a:extLst>
              <a:ext uri="{FF2B5EF4-FFF2-40B4-BE49-F238E27FC236}">
                <a16:creationId xmlns:a16="http://schemas.microsoft.com/office/drawing/2014/main" id="{72EC2278-7E1B-8DA1-F903-275CEFA2FC0F}"/>
              </a:ext>
            </a:extLst>
          </p:cNvPr>
          <p:cNvSpPr/>
          <p:nvPr/>
        </p:nvSpPr>
        <p:spPr>
          <a:xfrm>
            <a:off x="7634440" y="4685383"/>
            <a:ext cx="180000" cy="1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Rounded Corners 4">
            <a:extLst>
              <a:ext uri="{FF2B5EF4-FFF2-40B4-BE49-F238E27FC236}">
                <a16:creationId xmlns:a16="http://schemas.microsoft.com/office/drawing/2014/main" id="{F1D58DF3-DC87-2EE2-E026-42E8A72FD5D1}"/>
              </a:ext>
            </a:extLst>
          </p:cNvPr>
          <p:cNvSpPr/>
          <p:nvPr/>
        </p:nvSpPr>
        <p:spPr>
          <a:xfrm>
            <a:off x="7634440" y="5899964"/>
            <a:ext cx="180000" cy="180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LID4096" dirty="0"/>
          </a:p>
        </p:txBody>
      </p:sp>
      <p:sp>
        <p:nvSpPr>
          <p:cNvPr id="6" name="Rectangle: Rounded Corners 5">
            <a:extLst>
              <a:ext uri="{FF2B5EF4-FFF2-40B4-BE49-F238E27FC236}">
                <a16:creationId xmlns:a16="http://schemas.microsoft.com/office/drawing/2014/main" id="{21C362E7-1317-5D51-CB9B-7A8B86FDD087}"/>
              </a:ext>
            </a:extLst>
          </p:cNvPr>
          <p:cNvSpPr/>
          <p:nvPr/>
        </p:nvSpPr>
        <p:spPr>
          <a:xfrm>
            <a:off x="8931690" y="5294153"/>
            <a:ext cx="180000" cy="18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7" name="Rectangle: Rounded Corners 6">
            <a:extLst>
              <a:ext uri="{FF2B5EF4-FFF2-40B4-BE49-F238E27FC236}">
                <a16:creationId xmlns:a16="http://schemas.microsoft.com/office/drawing/2014/main" id="{EE1FEC1A-EB66-2F3B-4CB9-B7ADB0A09B51}"/>
              </a:ext>
            </a:extLst>
          </p:cNvPr>
          <p:cNvSpPr/>
          <p:nvPr/>
        </p:nvSpPr>
        <p:spPr>
          <a:xfrm>
            <a:off x="10228940" y="5305545"/>
            <a:ext cx="180000" cy="18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30013FF-03EA-6376-7C12-2DF2A94E3C50}"/>
                  </a:ext>
                </a:extLst>
              </p:cNvPr>
              <p:cNvSpPr txBox="1"/>
              <p:nvPr/>
            </p:nvSpPr>
            <p:spPr>
              <a:xfrm>
                <a:off x="8931690" y="5491976"/>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dirty="0"/>
              </a:p>
            </p:txBody>
          </p:sp>
        </mc:Choice>
        <mc:Fallback xmlns="">
          <p:sp>
            <p:nvSpPr>
              <p:cNvPr id="11" name="TextBox 10">
                <a:extLst>
                  <a:ext uri="{FF2B5EF4-FFF2-40B4-BE49-F238E27FC236}">
                    <a16:creationId xmlns:a16="http://schemas.microsoft.com/office/drawing/2014/main" id="{030013FF-03EA-6376-7C12-2DF2A94E3C50}"/>
                  </a:ext>
                </a:extLst>
              </p:cNvPr>
              <p:cNvSpPr txBox="1">
                <a:spLocks noRot="1" noChangeAspect="1" noMove="1" noResize="1" noEditPoints="1" noAdjustHandles="1" noChangeArrowheads="1" noChangeShapeType="1" noTextEdit="1"/>
              </p:cNvSpPr>
              <p:nvPr/>
            </p:nvSpPr>
            <p:spPr>
              <a:xfrm>
                <a:off x="8931690" y="5491976"/>
                <a:ext cx="183319" cy="276999"/>
              </a:xfrm>
              <a:prstGeom prst="rect">
                <a:avLst/>
              </a:prstGeom>
              <a:blipFill>
                <a:blip r:embed="rId4"/>
                <a:stretch>
                  <a:fillRect l="-20000" r="-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84D9C8B-833C-3A78-7847-4B8985957697}"/>
                  </a:ext>
                </a:extLst>
              </p:cNvPr>
              <p:cNvSpPr txBox="1"/>
              <p:nvPr/>
            </p:nvSpPr>
            <p:spPr>
              <a:xfrm>
                <a:off x="10228940" y="549197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LID4096" dirty="0"/>
              </a:p>
            </p:txBody>
          </p:sp>
        </mc:Choice>
        <mc:Fallback xmlns="">
          <p:sp>
            <p:nvSpPr>
              <p:cNvPr id="12" name="TextBox 11">
                <a:extLst>
                  <a:ext uri="{FF2B5EF4-FFF2-40B4-BE49-F238E27FC236}">
                    <a16:creationId xmlns:a16="http://schemas.microsoft.com/office/drawing/2014/main" id="{784D9C8B-833C-3A78-7847-4B8985957697}"/>
                  </a:ext>
                </a:extLst>
              </p:cNvPr>
              <p:cNvSpPr txBox="1">
                <a:spLocks noRot="1" noChangeAspect="1" noMove="1" noResize="1" noEditPoints="1" noAdjustHandles="1" noChangeArrowheads="1" noChangeShapeType="1" noTextEdit="1"/>
              </p:cNvSpPr>
              <p:nvPr/>
            </p:nvSpPr>
            <p:spPr>
              <a:xfrm>
                <a:off x="10228940" y="5491976"/>
                <a:ext cx="186718" cy="276999"/>
              </a:xfrm>
              <a:prstGeom prst="rect">
                <a:avLst/>
              </a:prstGeom>
              <a:blipFill>
                <a:blip r:embed="rId5"/>
                <a:stretch>
                  <a:fillRect l="-32258" r="-25806" b="-2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1B93D8FB-B39C-3930-B362-13504F44B718}"/>
                  </a:ext>
                </a:extLst>
              </p:cNvPr>
              <p:cNvSpPr txBox="1"/>
              <p:nvPr/>
            </p:nvSpPr>
            <p:spPr>
              <a:xfrm>
                <a:off x="7300486" y="463688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LID4096" dirty="0"/>
              </a:p>
            </p:txBody>
          </p:sp>
        </mc:Choice>
        <mc:Fallback xmlns="">
          <p:sp>
            <p:nvSpPr>
              <p:cNvPr id="13" name="TextBox 12">
                <a:extLst>
                  <a:ext uri="{FF2B5EF4-FFF2-40B4-BE49-F238E27FC236}">
                    <a16:creationId xmlns:a16="http://schemas.microsoft.com/office/drawing/2014/main" id="{1B93D8FB-B39C-3930-B362-13504F44B718}"/>
                  </a:ext>
                </a:extLst>
              </p:cNvPr>
              <p:cNvSpPr txBox="1">
                <a:spLocks noRot="1" noChangeAspect="1" noMove="1" noResize="1" noEditPoints="1" noAdjustHandles="1" noChangeArrowheads="1" noChangeShapeType="1" noTextEdit="1"/>
              </p:cNvSpPr>
              <p:nvPr/>
            </p:nvSpPr>
            <p:spPr>
              <a:xfrm>
                <a:off x="7300486" y="4636884"/>
                <a:ext cx="186718" cy="276999"/>
              </a:xfrm>
              <a:prstGeom prst="rect">
                <a:avLst/>
              </a:prstGeom>
              <a:blipFill>
                <a:blip r:embed="rId6"/>
                <a:stretch>
                  <a:fillRect l="-20000" r="-1666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9D8513CD-FABC-278C-4C08-25FFCA51BAD6}"/>
                  </a:ext>
                </a:extLst>
              </p:cNvPr>
              <p:cNvSpPr txBox="1"/>
              <p:nvPr/>
            </p:nvSpPr>
            <p:spPr>
              <a:xfrm>
                <a:off x="7300486" y="589996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LID4096" dirty="0"/>
              </a:p>
            </p:txBody>
          </p:sp>
        </mc:Choice>
        <mc:Fallback xmlns="">
          <p:sp>
            <p:nvSpPr>
              <p:cNvPr id="14" name="TextBox 13">
                <a:extLst>
                  <a:ext uri="{FF2B5EF4-FFF2-40B4-BE49-F238E27FC236}">
                    <a16:creationId xmlns:a16="http://schemas.microsoft.com/office/drawing/2014/main" id="{9D8513CD-FABC-278C-4C08-25FFCA51BAD6}"/>
                  </a:ext>
                </a:extLst>
              </p:cNvPr>
              <p:cNvSpPr txBox="1">
                <a:spLocks noRot="1" noChangeAspect="1" noMove="1" noResize="1" noEditPoints="1" noAdjustHandles="1" noChangeArrowheads="1" noChangeShapeType="1" noTextEdit="1"/>
              </p:cNvSpPr>
              <p:nvPr/>
            </p:nvSpPr>
            <p:spPr>
              <a:xfrm>
                <a:off x="7300486" y="5899964"/>
                <a:ext cx="186718" cy="276999"/>
              </a:xfrm>
              <a:prstGeom prst="rect">
                <a:avLst/>
              </a:prstGeom>
              <a:blipFill>
                <a:blip r:embed="rId7"/>
                <a:stretch>
                  <a:fillRect l="-30000" r="-30000" b="-8889"/>
                </a:stretch>
              </a:blipFill>
            </p:spPr>
            <p:txBody>
              <a:bodyPr/>
              <a:lstStyle/>
              <a:p>
                <a:r>
                  <a:rPr lang="LID4096">
                    <a:noFill/>
                  </a:rPr>
                  <a:t> </a:t>
                </a:r>
              </a:p>
            </p:txBody>
          </p:sp>
        </mc:Fallback>
      </mc:AlternateContent>
      <p:cxnSp>
        <p:nvCxnSpPr>
          <p:cNvPr id="16" name="Straight Arrow Connector 15">
            <a:extLst>
              <a:ext uri="{FF2B5EF4-FFF2-40B4-BE49-F238E27FC236}">
                <a16:creationId xmlns:a16="http://schemas.microsoft.com/office/drawing/2014/main" id="{06A84B20-3AD1-900E-1241-8F137D4AE44F}"/>
              </a:ext>
            </a:extLst>
          </p:cNvPr>
          <p:cNvCxnSpPr>
            <a:stCxn id="4" idx="3"/>
            <a:endCxn id="6" idx="1"/>
          </p:cNvCxnSpPr>
          <p:nvPr/>
        </p:nvCxnSpPr>
        <p:spPr>
          <a:xfrm>
            <a:off x="7814440" y="4775383"/>
            <a:ext cx="1117250" cy="60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F8D31B86-3DAD-67C7-FD3F-77ADE3C51E10}"/>
              </a:ext>
            </a:extLst>
          </p:cNvPr>
          <p:cNvCxnSpPr>
            <a:cxnSpLocks/>
            <a:stCxn id="5" idx="3"/>
            <a:endCxn id="6" idx="1"/>
          </p:cNvCxnSpPr>
          <p:nvPr/>
        </p:nvCxnSpPr>
        <p:spPr>
          <a:xfrm flipV="1">
            <a:off x="7814440" y="5384153"/>
            <a:ext cx="1117250" cy="60581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1" name="Straight Arrow Connector 20">
            <a:extLst>
              <a:ext uri="{FF2B5EF4-FFF2-40B4-BE49-F238E27FC236}">
                <a16:creationId xmlns:a16="http://schemas.microsoft.com/office/drawing/2014/main" id="{F80C7824-C312-2DF6-EF4C-01DFACD91D84}"/>
              </a:ext>
            </a:extLst>
          </p:cNvPr>
          <p:cNvCxnSpPr>
            <a:cxnSpLocks/>
            <a:stCxn id="6" idx="3"/>
            <a:endCxn id="7" idx="1"/>
          </p:cNvCxnSpPr>
          <p:nvPr/>
        </p:nvCxnSpPr>
        <p:spPr>
          <a:xfrm>
            <a:off x="9111690" y="5384153"/>
            <a:ext cx="1117250" cy="11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D9FA4890-C844-8922-79AF-19075460BD4D}"/>
                  </a:ext>
                </a:extLst>
              </p:cNvPr>
              <p:cNvSpPr txBox="1"/>
              <p:nvPr/>
            </p:nvSpPr>
            <p:spPr>
              <a:xfrm>
                <a:off x="8298968" y="4591884"/>
                <a:ext cx="2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LID4096" dirty="0"/>
              </a:p>
            </p:txBody>
          </p:sp>
        </mc:Choice>
        <mc:Fallback xmlns="">
          <p:sp>
            <p:nvSpPr>
              <p:cNvPr id="28" name="TextBox 27">
                <a:extLst>
                  <a:ext uri="{FF2B5EF4-FFF2-40B4-BE49-F238E27FC236}">
                    <a16:creationId xmlns:a16="http://schemas.microsoft.com/office/drawing/2014/main" id="{D9FA4890-C844-8922-79AF-19075460BD4D}"/>
                  </a:ext>
                </a:extLst>
              </p:cNvPr>
              <p:cNvSpPr txBox="1">
                <a:spLocks noRot="1" noChangeAspect="1" noMove="1" noResize="1" noEditPoints="1" noAdjustHandles="1" noChangeArrowheads="1" noChangeShapeType="1" noTextEdit="1"/>
              </p:cNvSpPr>
              <p:nvPr/>
            </p:nvSpPr>
            <p:spPr>
              <a:xfrm>
                <a:off x="8298968" y="4591884"/>
                <a:ext cx="238527" cy="276999"/>
              </a:xfrm>
              <a:prstGeom prst="rect">
                <a:avLst/>
              </a:prstGeom>
              <a:blipFill>
                <a:blip r:embed="rId8"/>
                <a:stretch>
                  <a:fillRect l="-15000" r="-7500" b="-1521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1436C51B-962C-E832-D9CA-96ADB76E4402}"/>
                  </a:ext>
                </a:extLst>
              </p:cNvPr>
              <p:cNvSpPr txBox="1"/>
              <p:nvPr/>
            </p:nvSpPr>
            <p:spPr>
              <a:xfrm>
                <a:off x="8343801" y="5712965"/>
                <a:ext cx="416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LID4096" dirty="0"/>
              </a:p>
            </p:txBody>
          </p:sp>
        </mc:Choice>
        <mc:Fallback xmlns="">
          <p:sp>
            <p:nvSpPr>
              <p:cNvPr id="29" name="TextBox 28">
                <a:extLst>
                  <a:ext uri="{FF2B5EF4-FFF2-40B4-BE49-F238E27FC236}">
                    <a16:creationId xmlns:a16="http://schemas.microsoft.com/office/drawing/2014/main" id="{1436C51B-962C-E832-D9CA-96ADB76E4402}"/>
                  </a:ext>
                </a:extLst>
              </p:cNvPr>
              <p:cNvSpPr txBox="1">
                <a:spLocks noRot="1" noChangeAspect="1" noMove="1" noResize="1" noEditPoints="1" noAdjustHandles="1" noChangeArrowheads="1" noChangeShapeType="1" noTextEdit="1"/>
              </p:cNvSpPr>
              <p:nvPr/>
            </p:nvSpPr>
            <p:spPr>
              <a:xfrm>
                <a:off x="8343801" y="5712965"/>
                <a:ext cx="416974" cy="276999"/>
              </a:xfrm>
              <a:prstGeom prst="rect">
                <a:avLst/>
              </a:prstGeom>
              <a:blipFill>
                <a:blip r:embed="rId9"/>
                <a:stretch>
                  <a:fillRect l="-2941" r="-5882" b="-15217"/>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E4E21787-901B-CE8C-50F7-21AA08C2C307}"/>
                  </a:ext>
                </a:extLst>
              </p:cNvPr>
              <p:cNvSpPr txBox="1"/>
              <p:nvPr/>
            </p:nvSpPr>
            <p:spPr>
              <a:xfrm>
                <a:off x="9551051" y="5062154"/>
                <a:ext cx="243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m:oMathPara>
                </a14:m>
                <a:endParaRPr lang="LID4096" dirty="0"/>
              </a:p>
            </p:txBody>
          </p:sp>
        </mc:Choice>
        <mc:Fallback xmlns="">
          <p:sp>
            <p:nvSpPr>
              <p:cNvPr id="30" name="TextBox 29">
                <a:extLst>
                  <a:ext uri="{FF2B5EF4-FFF2-40B4-BE49-F238E27FC236}">
                    <a16:creationId xmlns:a16="http://schemas.microsoft.com/office/drawing/2014/main" id="{E4E21787-901B-CE8C-50F7-21AA08C2C307}"/>
                  </a:ext>
                </a:extLst>
              </p:cNvPr>
              <p:cNvSpPr txBox="1">
                <a:spLocks noRot="1" noChangeAspect="1" noMove="1" noResize="1" noEditPoints="1" noAdjustHandles="1" noChangeArrowheads="1" noChangeShapeType="1" noTextEdit="1"/>
              </p:cNvSpPr>
              <p:nvPr/>
            </p:nvSpPr>
            <p:spPr>
              <a:xfrm>
                <a:off x="9551051" y="5062154"/>
                <a:ext cx="243848" cy="276999"/>
              </a:xfrm>
              <a:prstGeom prst="rect">
                <a:avLst/>
              </a:prstGeom>
              <a:blipFill>
                <a:blip r:embed="rId10"/>
                <a:stretch>
                  <a:fillRect l="-15000" r="-7500" b="-15217"/>
                </a:stretch>
              </a:blipFill>
            </p:spPr>
            <p:txBody>
              <a:bodyPr/>
              <a:lstStyle/>
              <a:p>
                <a:r>
                  <a:rPr lang="LID4096">
                    <a:noFill/>
                  </a:rPr>
                  <a:t> </a:t>
                </a:r>
              </a:p>
            </p:txBody>
          </p:sp>
        </mc:Fallback>
      </mc:AlternateContent>
    </p:spTree>
    <p:extLst>
      <p:ext uri="{BB962C8B-B14F-4D97-AF65-F5344CB8AC3E}">
        <p14:creationId xmlns:p14="http://schemas.microsoft.com/office/powerpoint/2010/main" val="14412873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0168CED-F10A-AB0A-FC26-1CDAA46E8B8E}"/>
              </a:ext>
            </a:extLst>
          </p:cNvPr>
          <p:cNvSpPr>
            <a:spLocks noGrp="1"/>
          </p:cNvSpPr>
          <p:nvPr>
            <p:ph type="title"/>
          </p:nvPr>
        </p:nvSpPr>
        <p:spPr/>
        <p:txBody>
          <a:bodyPr/>
          <a:lstStyle/>
          <a:p>
            <a:r>
              <a:rPr lang="en-US" dirty="0"/>
              <a:t>Learning to optimize in the continuous space</a:t>
            </a:r>
            <a:endParaRPr lang="LID4096" dirty="0"/>
          </a:p>
        </p:txBody>
      </p:sp>
      <mc:AlternateContent xmlns:mc="http://schemas.openxmlformats.org/markup-compatibility/2006">
        <mc:Choice xmlns:a14="http://schemas.microsoft.com/office/drawing/2010/main" Requires="a14">
          <p:sp>
            <p:nvSpPr>
              <p:cNvPr id="8" name="Content Placeholder 7">
                <a:extLst>
                  <a:ext uri="{FF2B5EF4-FFF2-40B4-BE49-F238E27FC236}">
                    <a16:creationId xmlns:a16="http://schemas.microsoft.com/office/drawing/2014/main" id="{D6572FD4-B663-6F46-E353-DADF65BBA77A}"/>
                  </a:ext>
                </a:extLst>
              </p:cNvPr>
              <p:cNvSpPr>
                <a:spLocks noGrp="1"/>
              </p:cNvSpPr>
              <p:nvPr>
                <p:ph idx="1"/>
              </p:nvPr>
            </p:nvSpPr>
            <p:spPr/>
            <p:txBody>
              <a:bodyPr>
                <a:normAutofit fontScale="85000" lnSpcReduction="20000"/>
              </a:bodyPr>
              <a:lstStyle/>
              <a:p>
                <a:pPr marL="0" indent="0">
                  <a:buNone/>
                </a:pPr>
                <a:r>
                  <a:rPr lang="en-US" dirty="0"/>
                  <a:t>Optimize the </a:t>
                </a:r>
                <a:r>
                  <a:rPr lang="en-US" i="1" dirty="0">
                    <a:solidFill>
                      <a:srgbClr val="FF0000"/>
                    </a:solidFill>
                  </a:rPr>
                  <a:t>local objective</a:t>
                </a:r>
                <a:r>
                  <a:rPr lang="en-US" dirty="0">
                    <a:solidFill>
                      <a:srgbClr val="FF0000"/>
                    </a:solidFill>
                  </a:rPr>
                  <a:t> </a:t>
                </a:r>
                <a:r>
                  <a:rPr lang="en-US" dirty="0"/>
                  <a:t>in each edge (atomic formula) with closed-form solutions, instead of the </a:t>
                </a:r>
                <a:r>
                  <a:rPr lang="en-US" i="1" dirty="0"/>
                  <a:t>global objective:</a:t>
                </a:r>
              </a:p>
              <a:p>
                <a:pPr marL="0" indent="0">
                  <a:buNone/>
                </a:pPr>
                <a14:m>
                  <m:oMathPara xmlns:m="http://schemas.openxmlformats.org/officeDocument/2006/math">
                    <m:oMathParaPr>
                      <m:jc m:val="centerGroup"/>
                    </m:oMathParaPr>
                    <m:oMath xmlns:m="http://schemas.openxmlformats.org/officeDocument/2006/math">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lim>
                      </m:limLow>
                      <m:r>
                        <a:rPr lang="en-US" b="0" i="1" smtClean="0">
                          <a:latin typeface="Cambria Math" panose="02040503050406030204" pitchFamily="18" charset="0"/>
                        </a:rPr>
                        <m:t> </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e>
                          </m:d>
                        </m:e>
                      </m:d>
                      <m:r>
                        <a:rPr lang="en-US" b="0"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m:t>
                          </m:r>
                          <m:r>
                            <a:rPr lang="en-US" b="0" i="1" smtClean="0">
                              <a:latin typeface="Cambria Math" panose="02040503050406030204" pitchFamily="18" charset="0"/>
                            </a:rPr>
                            <m:t>𝑦</m:t>
                          </m:r>
                        </m:e>
                      </m:d>
                    </m:oMath>
                  </m:oMathPara>
                </a14:m>
                <a:endParaRPr lang="en-US" i="1" dirty="0"/>
              </a:p>
              <a:p>
                <a:pPr marL="0" indent="0">
                  <a:buNone/>
                </a:pPr>
                <a:endParaRPr lang="en-US" i="1" dirty="0"/>
              </a:p>
              <a:p>
                <a:r>
                  <a:rPr lang="en-US" dirty="0">
                    <a:solidFill>
                      <a:srgbClr val="FF0000"/>
                    </a:solidFill>
                  </a:rPr>
                  <a:t>One-hop</a:t>
                </a:r>
                <a:r>
                  <a:rPr lang="en-US" dirty="0"/>
                  <a:t> inference problems</a:t>
                </a:r>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,0</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endParaRPr lang="en-US" b="0" dirty="0"/>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2</m:t>
                        </m:r>
                        <m:r>
                          <a:rPr lang="en-US" i="1">
                            <a:latin typeface="Cambria Math" panose="02040503050406030204" pitchFamily="18" charset="0"/>
                          </a:rPr>
                          <m:t>h</m:t>
                        </m:r>
                        <m:r>
                          <a:rPr lang="en-US" i="1">
                            <a:latin typeface="Cambria Math" panose="02040503050406030204" pitchFamily="18" charset="0"/>
                          </a:rPr>
                          <m:t>,0</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m:t>
                        </m:r>
                      </m:e>
                    </m:func>
                  </m:oMath>
                </a14:m>
                <a:endParaRPr lang="en-US" b="0" dirty="0"/>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2</m:t>
                        </m:r>
                        <m:r>
                          <a:rPr lang="en-US" i="1">
                            <a:latin typeface="Cambria Math" panose="02040503050406030204" pitchFamily="18" charset="0"/>
                          </a:rPr>
                          <m:t>𝑡</m:t>
                        </m:r>
                        <m:r>
                          <a:rPr lang="en-US" i="1">
                            <a:latin typeface="Cambria Math" panose="02040503050406030204" pitchFamily="18" charset="0"/>
                          </a:rPr>
                          <m:t>,1</m:t>
                        </m:r>
                      </m:e>
                    </m:d>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1−</m:t>
                        </m:r>
                        <m:r>
                          <a:rPr lang="en-US" b="0" i="1" smtClean="0">
                            <a:latin typeface="Cambria Math" panose="02040503050406030204" pitchFamily="18" charset="0"/>
                          </a:rPr>
                          <m:t>𝑓</m:t>
                        </m:r>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e>
                    </m:func>
                  </m:oMath>
                </a14:m>
                <a:endParaRPr lang="en-US" b="0" dirty="0"/>
              </a:p>
              <a:p>
                <a:pPr lvl="1"/>
                <a14:m>
                  <m:oMath xmlns:m="http://schemas.openxmlformats.org/officeDocument/2006/math">
                    <m:r>
                      <a:rPr lang="en-US" i="1">
                        <a:latin typeface="Cambria Math" panose="02040503050406030204" pitchFamily="18" charset="0"/>
                      </a:rPr>
                      <m:t>𝜌</m:t>
                    </m:r>
                    <m:d>
                      <m:dPr>
                        <m:ctrlPr>
                          <a:rPr lang="en-US" i="1">
                            <a:latin typeface="Cambria Math" panose="02040503050406030204" pitchFamily="18" charset="0"/>
                          </a:rPr>
                        </m:ctrlPr>
                      </m:dPr>
                      <m:e>
                        <m:r>
                          <a:rPr lang="en-US" i="1">
                            <a:latin typeface="Cambria Math" panose="02040503050406030204" pitchFamily="18" charset="0"/>
                          </a:rPr>
                          <m:t>𝑡</m:t>
                        </m:r>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i="1">
                            <a:latin typeface="Cambria Math" panose="02040503050406030204" pitchFamily="18" charset="0"/>
                          </a:rPr>
                          <m:t>𝑡</m:t>
                        </m:r>
                        <m:r>
                          <a:rPr lang="en-US" i="1">
                            <a:latin typeface="Cambria Math" panose="02040503050406030204" pitchFamily="18" charset="0"/>
                          </a:rPr>
                          <m:t>2</m:t>
                        </m:r>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1</m:t>
                        </m:r>
                      </m:e>
                    </m:d>
                    <m:r>
                      <a:rPr lang="en-US" b="0" i="0" smtClean="0">
                        <a:latin typeface="Cambria Math" panose="02040503050406030204" pitchFamily="18" charset="0"/>
                      </a:rPr>
                      <m:t>≔</m:t>
                    </m:r>
                    <m:func>
                      <m:funcPr>
                        <m:ctrlPr>
                          <a:rPr lang="en-US" b="0" i="1" smtClean="0">
                            <a:latin typeface="Cambria Math" panose="02040503050406030204" pitchFamily="18" charset="0"/>
                          </a:rPr>
                        </m:ctrlPr>
                      </m:funcPr>
                      <m:fName>
                        <m:limLow>
                          <m:limLowPr>
                            <m:ctrlPr>
                              <a:rPr lang="en-US" b="0" i="1" smtClean="0">
                                <a:latin typeface="Cambria Math" panose="02040503050406030204" pitchFamily="18" charset="0"/>
                              </a:rPr>
                            </m:ctrlPr>
                          </m:limLowPr>
                          <m:e>
                            <m:r>
                              <m:rPr>
                                <m:sty m:val="p"/>
                              </m:rPr>
                              <a:rPr lang="en-US" b="0" i="0" smtClean="0">
                                <a:latin typeface="Cambria Math" panose="02040503050406030204" pitchFamily="18" charset="0"/>
                              </a:rPr>
                              <m:t>max</m:t>
                            </m:r>
                          </m:e>
                          <m:lim>
                            <m:r>
                              <a:rPr lang="en-US" b="0" i="1" smtClean="0">
                                <a:latin typeface="Cambria Math" panose="02040503050406030204" pitchFamily="18" charset="0"/>
                              </a:rPr>
                              <m:t>𝑥</m:t>
                            </m:r>
                          </m:lim>
                        </m:limLow>
                      </m:fName>
                      <m:e>
                        <m:r>
                          <a:rPr lang="en-US" b="0" i="1" smtClean="0">
                            <a:latin typeface="Cambria Math" panose="02040503050406030204" pitchFamily="18" charset="0"/>
                          </a:rPr>
                          <m:t>1−</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e>
                    </m:func>
                  </m:oMath>
                </a14:m>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m:rPr>
                        <m:sty m:val="p"/>
                      </m:rPr>
                      <a:rPr lang="en-US" b="0" i="0" smtClean="0">
                        <a:latin typeface="Cambria Math" panose="02040503050406030204" pitchFamily="18" charset="0"/>
                      </a:rPr>
                      <m:t>entity</m:t>
                    </m:r>
                    <m:r>
                      <a:rPr lang="en-US" b="0" i="1" smtClean="0">
                        <a:latin typeface="Cambria Math" panose="02040503050406030204" pitchFamily="18" charset="0"/>
                      </a:rPr>
                      <m:t>,</m:t>
                    </m:r>
                    <m:r>
                      <m:rPr>
                        <m:sty m:val="p"/>
                      </m:rPr>
                      <a:rPr lang="en-US" b="0" i="0" smtClean="0">
                        <a:latin typeface="Cambria Math" panose="02040503050406030204" pitchFamily="18" charset="0"/>
                      </a:rPr>
                      <m:t>relation</m:t>
                    </m:r>
                    <m:r>
                      <a:rPr lang="en-US" b="0" i="1" smtClean="0">
                        <a:latin typeface="Cambria Math" panose="02040503050406030204" pitchFamily="18" charset="0"/>
                      </a:rPr>
                      <m:t>,</m:t>
                    </m:r>
                    <m:r>
                      <m:rPr>
                        <m:sty m:val="p"/>
                      </m:rPr>
                      <a:rPr lang="en-US" b="0" i="0" smtClean="0">
                        <a:latin typeface="Cambria Math" panose="02040503050406030204" pitchFamily="18" charset="0"/>
                      </a:rPr>
                      <m:t>direction</m:t>
                    </m:r>
                    <m:r>
                      <a:rPr lang="en-US" b="0" i="1" smtClean="0">
                        <a:latin typeface="Cambria Math" panose="02040503050406030204" pitchFamily="18" charset="0"/>
                      </a:rPr>
                      <m:t>,</m:t>
                    </m:r>
                    <m:r>
                      <m:rPr>
                        <m:sty m:val="p"/>
                      </m:rPr>
                      <a:rPr lang="en-US" b="0" i="0" smtClean="0">
                        <a:latin typeface="Cambria Math" panose="02040503050406030204" pitchFamily="18" charset="0"/>
                      </a:rPr>
                      <m:t>negation</m:t>
                    </m:r>
                    <m:r>
                      <a:rPr lang="en-US" b="0" i="1" smtClean="0">
                        <a:latin typeface="Cambria Math" panose="02040503050406030204" pitchFamily="18" charset="0"/>
                      </a:rPr>
                      <m:t>)</m:t>
                    </m:r>
                  </m:oMath>
                </a14:m>
                <a:r>
                  <a:rPr lang="en-US" dirty="0"/>
                  <a:t> is a message function</a:t>
                </a:r>
              </a:p>
              <a:p>
                <a:r>
                  <a:rPr lang="en-US" dirty="0"/>
                  <a:t>Closed-form </a:t>
                </a:r>
                <a14:m>
                  <m:oMath xmlns:m="http://schemas.openxmlformats.org/officeDocument/2006/math">
                    <m:r>
                      <a:rPr lang="en-US" b="0" i="1" smtClean="0">
                        <a:latin typeface="Cambria Math" panose="02040503050406030204" pitchFamily="18" charset="0"/>
                      </a:rPr>
                      <m:t>𝜌</m:t>
                    </m:r>
                  </m:oMath>
                </a14:m>
                <a:r>
                  <a:rPr lang="en-US" dirty="0"/>
                  <a:t> can be found for many link predictors.</a:t>
                </a:r>
                <a:endParaRPr lang="LID4096" dirty="0"/>
              </a:p>
            </p:txBody>
          </p:sp>
        </mc:Choice>
        <mc:Fallback>
          <p:sp>
            <p:nvSpPr>
              <p:cNvPr id="8" name="Content Placeholder 7">
                <a:extLst>
                  <a:ext uri="{FF2B5EF4-FFF2-40B4-BE49-F238E27FC236}">
                    <a16:creationId xmlns:a16="http://schemas.microsoft.com/office/drawing/2014/main" id="{D6572FD4-B663-6F46-E353-DADF65BBA77A}"/>
                  </a:ext>
                </a:extLst>
              </p:cNvPr>
              <p:cNvSpPr>
                <a:spLocks noGrp="1" noRot="1" noChangeAspect="1" noMove="1" noResize="1" noEditPoints="1" noAdjustHandles="1" noChangeArrowheads="1" noChangeShapeType="1" noTextEdit="1"/>
              </p:cNvSpPr>
              <p:nvPr>
                <p:ph idx="1"/>
              </p:nvPr>
            </p:nvSpPr>
            <p:spPr>
              <a:blipFill>
                <a:blip r:embed="rId2"/>
                <a:stretch>
                  <a:fillRect l="-965" t="-3198"/>
                </a:stretch>
              </a:blipFill>
            </p:spPr>
            <p:txBody>
              <a:bodyPr/>
              <a:lstStyle/>
              <a:p>
                <a:r>
                  <a:rPr lang="en-US">
                    <a:noFill/>
                  </a:rPr>
                  <a:t> </a:t>
                </a:r>
              </a:p>
            </p:txBody>
          </p:sp>
        </mc:Fallback>
      </mc:AlternateContent>
      <p:sp>
        <p:nvSpPr>
          <p:cNvPr id="2" name="Footer Placeholder 1">
            <a:extLst>
              <a:ext uri="{FF2B5EF4-FFF2-40B4-BE49-F238E27FC236}">
                <a16:creationId xmlns:a16="http://schemas.microsoft.com/office/drawing/2014/main" id="{03B21F54-0340-083A-C20A-BDB7260E0980}"/>
              </a:ext>
            </a:extLst>
          </p:cNvPr>
          <p:cNvSpPr>
            <a:spLocks noGrp="1"/>
          </p:cNvSpPr>
          <p:nvPr>
            <p:ph type="ftr" sz="quarter" idx="11"/>
          </p:nvPr>
        </p:nvSpPr>
        <p:spPr/>
        <p:txBody>
          <a:bodyPr/>
          <a:lstStyle/>
          <a:p>
            <a:r>
              <a:rPr lang="en-US"/>
              <a:t>Zihao Wang, CSE, HKUST, zihao-wang.github.io</a:t>
            </a:r>
            <a:endParaRPr lang="LID4096"/>
          </a:p>
        </p:txBody>
      </p:sp>
      <p:sp>
        <p:nvSpPr>
          <p:cNvPr id="5" name="Slide Number Placeholder 4">
            <a:extLst>
              <a:ext uri="{FF2B5EF4-FFF2-40B4-BE49-F238E27FC236}">
                <a16:creationId xmlns:a16="http://schemas.microsoft.com/office/drawing/2014/main" id="{AC7D7A6A-E957-3E33-8306-B8D0586D3CD4}"/>
              </a:ext>
            </a:extLst>
          </p:cNvPr>
          <p:cNvSpPr>
            <a:spLocks noGrp="1"/>
          </p:cNvSpPr>
          <p:nvPr>
            <p:ph type="sldNum" sz="quarter" idx="12"/>
          </p:nvPr>
        </p:nvSpPr>
        <p:spPr/>
        <p:txBody>
          <a:bodyPr/>
          <a:lstStyle/>
          <a:p>
            <a:fld id="{AB4510BC-A1D5-4B44-925C-78FB2FCED2D1}" type="slidenum">
              <a:rPr lang="en-US" smtClean="0"/>
              <a:t>16</a:t>
            </a:fld>
            <a:endParaRPr lang="en-US"/>
          </a:p>
        </p:txBody>
      </p:sp>
      <p:sp>
        <p:nvSpPr>
          <p:cNvPr id="10" name="Rectangle: Rounded Corners 9">
            <a:extLst>
              <a:ext uri="{FF2B5EF4-FFF2-40B4-BE49-F238E27FC236}">
                <a16:creationId xmlns:a16="http://schemas.microsoft.com/office/drawing/2014/main" id="{174905FD-59F1-48F2-4E44-AB620D7D0D1F}"/>
              </a:ext>
            </a:extLst>
          </p:cNvPr>
          <p:cNvSpPr/>
          <p:nvPr/>
        </p:nvSpPr>
        <p:spPr>
          <a:xfrm>
            <a:off x="7590296" y="3280442"/>
            <a:ext cx="180000" cy="1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1" name="Rectangle: Rounded Corners 10">
            <a:extLst>
              <a:ext uri="{FF2B5EF4-FFF2-40B4-BE49-F238E27FC236}">
                <a16:creationId xmlns:a16="http://schemas.microsoft.com/office/drawing/2014/main" id="{E58FDF71-5C9B-B482-DE0D-F64FCE50BF7A}"/>
              </a:ext>
            </a:extLst>
          </p:cNvPr>
          <p:cNvSpPr/>
          <p:nvPr/>
        </p:nvSpPr>
        <p:spPr>
          <a:xfrm>
            <a:off x="7590296" y="4495023"/>
            <a:ext cx="180000" cy="180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LID4096"/>
          </a:p>
        </p:txBody>
      </p:sp>
      <p:sp>
        <p:nvSpPr>
          <p:cNvPr id="12" name="Rectangle: Rounded Corners 11">
            <a:extLst>
              <a:ext uri="{FF2B5EF4-FFF2-40B4-BE49-F238E27FC236}">
                <a16:creationId xmlns:a16="http://schemas.microsoft.com/office/drawing/2014/main" id="{BCFEC4CE-B40F-5B90-20B8-605FE13BB719}"/>
              </a:ext>
            </a:extLst>
          </p:cNvPr>
          <p:cNvSpPr/>
          <p:nvPr/>
        </p:nvSpPr>
        <p:spPr>
          <a:xfrm>
            <a:off x="8887546" y="3889212"/>
            <a:ext cx="180000" cy="18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13" name="Rectangle: Rounded Corners 12">
            <a:extLst>
              <a:ext uri="{FF2B5EF4-FFF2-40B4-BE49-F238E27FC236}">
                <a16:creationId xmlns:a16="http://schemas.microsoft.com/office/drawing/2014/main" id="{CCDC1D51-B404-EE1A-BDA1-CE820B8E5ECE}"/>
              </a:ext>
            </a:extLst>
          </p:cNvPr>
          <p:cNvSpPr/>
          <p:nvPr/>
        </p:nvSpPr>
        <p:spPr>
          <a:xfrm>
            <a:off x="10184796" y="3900604"/>
            <a:ext cx="180000" cy="18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mc:AlternateContent xmlns:mc="http://schemas.openxmlformats.org/markup-compatibility/2006">
        <mc:Choice xmlns:a14="http://schemas.microsoft.com/office/drawing/2010/main" Requires="a14">
          <p:sp>
            <p:nvSpPr>
              <p:cNvPr id="14" name="TextBox 13">
                <a:extLst>
                  <a:ext uri="{FF2B5EF4-FFF2-40B4-BE49-F238E27FC236}">
                    <a16:creationId xmlns:a16="http://schemas.microsoft.com/office/drawing/2014/main" id="{79E06C13-6880-E462-A35B-3FF321684082}"/>
                  </a:ext>
                </a:extLst>
              </p:cNvPr>
              <p:cNvSpPr txBox="1"/>
              <p:nvPr/>
            </p:nvSpPr>
            <p:spPr>
              <a:xfrm>
                <a:off x="8887546" y="4087035"/>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a:p>
            </p:txBody>
          </p:sp>
        </mc:Choice>
        <mc:Fallback>
          <p:sp>
            <p:nvSpPr>
              <p:cNvPr id="14" name="TextBox 13">
                <a:extLst>
                  <a:ext uri="{FF2B5EF4-FFF2-40B4-BE49-F238E27FC236}">
                    <a16:creationId xmlns:a16="http://schemas.microsoft.com/office/drawing/2014/main" id="{79E06C13-6880-E462-A35B-3FF321684082}"/>
                  </a:ext>
                </a:extLst>
              </p:cNvPr>
              <p:cNvSpPr txBox="1">
                <a:spLocks noRot="1" noChangeAspect="1" noMove="1" noResize="1" noEditPoints="1" noAdjustHandles="1" noChangeArrowheads="1" noChangeShapeType="1" noTextEdit="1"/>
              </p:cNvSpPr>
              <p:nvPr/>
            </p:nvSpPr>
            <p:spPr>
              <a:xfrm>
                <a:off x="8887546" y="4087035"/>
                <a:ext cx="183319" cy="276999"/>
              </a:xfrm>
              <a:prstGeom prst="rect">
                <a:avLst/>
              </a:prstGeom>
              <a:blipFill>
                <a:blip r:embed="rId3"/>
                <a:stretch>
                  <a:fillRect l="-18750" r="-1250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5" name="TextBox 14">
                <a:extLst>
                  <a:ext uri="{FF2B5EF4-FFF2-40B4-BE49-F238E27FC236}">
                    <a16:creationId xmlns:a16="http://schemas.microsoft.com/office/drawing/2014/main" id="{E11B72A7-589D-F9CE-33C6-425C158126E9}"/>
                  </a:ext>
                </a:extLst>
              </p:cNvPr>
              <p:cNvSpPr txBox="1"/>
              <p:nvPr/>
            </p:nvSpPr>
            <p:spPr>
              <a:xfrm>
                <a:off x="10184796" y="4087035"/>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LID4096"/>
              </a:p>
            </p:txBody>
          </p:sp>
        </mc:Choice>
        <mc:Fallback>
          <p:sp>
            <p:nvSpPr>
              <p:cNvPr id="15" name="TextBox 14">
                <a:extLst>
                  <a:ext uri="{FF2B5EF4-FFF2-40B4-BE49-F238E27FC236}">
                    <a16:creationId xmlns:a16="http://schemas.microsoft.com/office/drawing/2014/main" id="{E11B72A7-589D-F9CE-33C6-425C158126E9}"/>
                  </a:ext>
                </a:extLst>
              </p:cNvPr>
              <p:cNvSpPr txBox="1">
                <a:spLocks noRot="1" noChangeAspect="1" noMove="1" noResize="1" noEditPoints="1" noAdjustHandles="1" noChangeArrowheads="1" noChangeShapeType="1" noTextEdit="1"/>
              </p:cNvSpPr>
              <p:nvPr/>
            </p:nvSpPr>
            <p:spPr>
              <a:xfrm>
                <a:off x="10184796" y="4087035"/>
                <a:ext cx="186718" cy="276999"/>
              </a:xfrm>
              <a:prstGeom prst="rect">
                <a:avLst/>
              </a:prstGeom>
              <a:blipFill>
                <a:blip r:embed="rId4"/>
                <a:stretch>
                  <a:fillRect l="-33333" r="-26667" b="-26087"/>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6" name="TextBox 15">
                <a:extLst>
                  <a:ext uri="{FF2B5EF4-FFF2-40B4-BE49-F238E27FC236}">
                    <a16:creationId xmlns:a16="http://schemas.microsoft.com/office/drawing/2014/main" id="{BDD016CE-6F0F-4E4F-18B9-E2658D5C4C06}"/>
                  </a:ext>
                </a:extLst>
              </p:cNvPr>
              <p:cNvSpPr txBox="1"/>
              <p:nvPr/>
            </p:nvSpPr>
            <p:spPr>
              <a:xfrm>
                <a:off x="7256342" y="323194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LID4096"/>
              </a:p>
            </p:txBody>
          </p:sp>
        </mc:Choice>
        <mc:Fallback>
          <p:sp>
            <p:nvSpPr>
              <p:cNvPr id="16" name="TextBox 15">
                <a:extLst>
                  <a:ext uri="{FF2B5EF4-FFF2-40B4-BE49-F238E27FC236}">
                    <a16:creationId xmlns:a16="http://schemas.microsoft.com/office/drawing/2014/main" id="{BDD016CE-6F0F-4E4F-18B9-E2658D5C4C06}"/>
                  </a:ext>
                </a:extLst>
              </p:cNvPr>
              <p:cNvSpPr txBox="1">
                <a:spLocks noRot="1" noChangeAspect="1" noMove="1" noResize="1" noEditPoints="1" noAdjustHandles="1" noChangeArrowheads="1" noChangeShapeType="1" noTextEdit="1"/>
              </p:cNvSpPr>
              <p:nvPr/>
            </p:nvSpPr>
            <p:spPr>
              <a:xfrm>
                <a:off x="7256342" y="3231943"/>
                <a:ext cx="186718" cy="276999"/>
              </a:xfrm>
              <a:prstGeom prst="rect">
                <a:avLst/>
              </a:prstGeom>
              <a:blipFill>
                <a:blip r:embed="rId5"/>
                <a:stretch>
                  <a:fillRect l="-18750" r="-6250"/>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7" name="TextBox 16">
                <a:extLst>
                  <a:ext uri="{FF2B5EF4-FFF2-40B4-BE49-F238E27FC236}">
                    <a16:creationId xmlns:a16="http://schemas.microsoft.com/office/drawing/2014/main" id="{662A9340-A67F-6D65-C9DD-266F4A68899D}"/>
                  </a:ext>
                </a:extLst>
              </p:cNvPr>
              <p:cNvSpPr txBox="1"/>
              <p:nvPr/>
            </p:nvSpPr>
            <p:spPr>
              <a:xfrm>
                <a:off x="7256342" y="4495023"/>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LID4096"/>
              </a:p>
            </p:txBody>
          </p:sp>
        </mc:Choice>
        <mc:Fallback>
          <p:sp>
            <p:nvSpPr>
              <p:cNvPr id="17" name="TextBox 16">
                <a:extLst>
                  <a:ext uri="{FF2B5EF4-FFF2-40B4-BE49-F238E27FC236}">
                    <a16:creationId xmlns:a16="http://schemas.microsoft.com/office/drawing/2014/main" id="{662A9340-A67F-6D65-C9DD-266F4A68899D}"/>
                  </a:ext>
                </a:extLst>
              </p:cNvPr>
              <p:cNvSpPr txBox="1">
                <a:spLocks noRot="1" noChangeAspect="1" noMove="1" noResize="1" noEditPoints="1" noAdjustHandles="1" noChangeArrowheads="1" noChangeShapeType="1" noTextEdit="1"/>
              </p:cNvSpPr>
              <p:nvPr/>
            </p:nvSpPr>
            <p:spPr>
              <a:xfrm>
                <a:off x="7256342" y="4495023"/>
                <a:ext cx="186718" cy="276999"/>
              </a:xfrm>
              <a:prstGeom prst="rect">
                <a:avLst/>
              </a:prstGeom>
              <a:blipFill>
                <a:blip r:embed="rId6"/>
                <a:stretch>
                  <a:fillRect l="-31250" r="-18750" b="-8696"/>
                </a:stretch>
              </a:blipFill>
            </p:spPr>
            <p:txBody>
              <a:bodyPr/>
              <a:lstStyle/>
              <a:p>
                <a:r>
                  <a:rPr lang="en-US">
                    <a:noFill/>
                  </a:rPr>
                  <a:t> </a:t>
                </a:r>
              </a:p>
            </p:txBody>
          </p:sp>
        </mc:Fallback>
      </mc:AlternateContent>
      <p:cxnSp>
        <p:nvCxnSpPr>
          <p:cNvPr id="18" name="Straight Arrow Connector 17">
            <a:extLst>
              <a:ext uri="{FF2B5EF4-FFF2-40B4-BE49-F238E27FC236}">
                <a16:creationId xmlns:a16="http://schemas.microsoft.com/office/drawing/2014/main" id="{A25514F8-06D2-5E28-68D0-3BF71E8DD7D7}"/>
              </a:ext>
            </a:extLst>
          </p:cNvPr>
          <p:cNvCxnSpPr>
            <a:stCxn id="10" idx="3"/>
            <a:endCxn id="12" idx="1"/>
          </p:cNvCxnSpPr>
          <p:nvPr/>
        </p:nvCxnSpPr>
        <p:spPr>
          <a:xfrm>
            <a:off x="7770296" y="3370442"/>
            <a:ext cx="1117250" cy="60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8C37A6D5-0275-2FEC-1E7B-99EFF5041D20}"/>
              </a:ext>
            </a:extLst>
          </p:cNvPr>
          <p:cNvCxnSpPr>
            <a:cxnSpLocks/>
            <a:stCxn id="11" idx="3"/>
            <a:endCxn id="12" idx="1"/>
          </p:cNvCxnSpPr>
          <p:nvPr/>
        </p:nvCxnSpPr>
        <p:spPr>
          <a:xfrm flipV="1">
            <a:off x="7770296" y="3979212"/>
            <a:ext cx="1117250" cy="60581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20" name="Straight Arrow Connector 19">
            <a:extLst>
              <a:ext uri="{FF2B5EF4-FFF2-40B4-BE49-F238E27FC236}">
                <a16:creationId xmlns:a16="http://schemas.microsoft.com/office/drawing/2014/main" id="{43AF57FF-5DB3-F236-9B47-28D6B7F3A4B5}"/>
              </a:ext>
            </a:extLst>
          </p:cNvPr>
          <p:cNvCxnSpPr>
            <a:cxnSpLocks/>
            <a:stCxn id="12" idx="3"/>
            <a:endCxn id="13" idx="1"/>
          </p:cNvCxnSpPr>
          <p:nvPr/>
        </p:nvCxnSpPr>
        <p:spPr>
          <a:xfrm>
            <a:off x="9067546" y="3979212"/>
            <a:ext cx="1117250" cy="11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1" name="TextBox 20">
                <a:extLst>
                  <a:ext uri="{FF2B5EF4-FFF2-40B4-BE49-F238E27FC236}">
                    <a16:creationId xmlns:a16="http://schemas.microsoft.com/office/drawing/2014/main" id="{F803A534-A295-337C-E735-F8A4B143059D}"/>
                  </a:ext>
                </a:extLst>
              </p:cNvPr>
              <p:cNvSpPr txBox="1"/>
              <p:nvPr/>
            </p:nvSpPr>
            <p:spPr>
              <a:xfrm>
                <a:off x="8254824" y="3186943"/>
                <a:ext cx="2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LID4096"/>
              </a:p>
            </p:txBody>
          </p:sp>
        </mc:Choice>
        <mc:Fallback>
          <p:sp>
            <p:nvSpPr>
              <p:cNvPr id="21" name="TextBox 20">
                <a:extLst>
                  <a:ext uri="{FF2B5EF4-FFF2-40B4-BE49-F238E27FC236}">
                    <a16:creationId xmlns:a16="http://schemas.microsoft.com/office/drawing/2014/main" id="{F803A534-A295-337C-E735-F8A4B143059D}"/>
                  </a:ext>
                </a:extLst>
              </p:cNvPr>
              <p:cNvSpPr txBox="1">
                <a:spLocks noRot="1" noChangeAspect="1" noMove="1" noResize="1" noEditPoints="1" noAdjustHandles="1" noChangeArrowheads="1" noChangeShapeType="1" noTextEdit="1"/>
              </p:cNvSpPr>
              <p:nvPr/>
            </p:nvSpPr>
            <p:spPr>
              <a:xfrm>
                <a:off x="8254824" y="3186943"/>
                <a:ext cx="238527" cy="276999"/>
              </a:xfrm>
              <a:prstGeom prst="rect">
                <a:avLst/>
              </a:prstGeom>
              <a:blipFill>
                <a:blip r:embed="rId7"/>
                <a:stretch>
                  <a:fillRect l="-10000" r="-10000" b="-1363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2" name="TextBox 21">
                <a:extLst>
                  <a:ext uri="{FF2B5EF4-FFF2-40B4-BE49-F238E27FC236}">
                    <a16:creationId xmlns:a16="http://schemas.microsoft.com/office/drawing/2014/main" id="{80E7CCD0-C966-DF6A-1EB7-2FA4D8244C28}"/>
                  </a:ext>
                </a:extLst>
              </p:cNvPr>
              <p:cNvSpPr txBox="1"/>
              <p:nvPr/>
            </p:nvSpPr>
            <p:spPr>
              <a:xfrm>
                <a:off x="8299657" y="4308024"/>
                <a:ext cx="416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LID4096"/>
              </a:p>
            </p:txBody>
          </p:sp>
        </mc:Choice>
        <mc:Fallback>
          <p:sp>
            <p:nvSpPr>
              <p:cNvPr id="22" name="TextBox 21">
                <a:extLst>
                  <a:ext uri="{FF2B5EF4-FFF2-40B4-BE49-F238E27FC236}">
                    <a16:creationId xmlns:a16="http://schemas.microsoft.com/office/drawing/2014/main" id="{80E7CCD0-C966-DF6A-1EB7-2FA4D8244C28}"/>
                  </a:ext>
                </a:extLst>
              </p:cNvPr>
              <p:cNvSpPr txBox="1">
                <a:spLocks noRot="1" noChangeAspect="1" noMove="1" noResize="1" noEditPoints="1" noAdjustHandles="1" noChangeArrowheads="1" noChangeShapeType="1" noTextEdit="1"/>
              </p:cNvSpPr>
              <p:nvPr/>
            </p:nvSpPr>
            <p:spPr>
              <a:xfrm>
                <a:off x="8299657" y="4308024"/>
                <a:ext cx="416974" cy="276999"/>
              </a:xfrm>
              <a:prstGeom prst="rect">
                <a:avLst/>
              </a:prstGeom>
              <a:blipFill>
                <a:blip r:embed="rId8"/>
                <a:stretch>
                  <a:fillRect l="-2941" r="-2941" b="-1818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3" name="TextBox 22">
                <a:extLst>
                  <a:ext uri="{FF2B5EF4-FFF2-40B4-BE49-F238E27FC236}">
                    <a16:creationId xmlns:a16="http://schemas.microsoft.com/office/drawing/2014/main" id="{917FB1D7-D9E7-337A-19B0-2F34D2AFFBAA}"/>
                  </a:ext>
                </a:extLst>
              </p:cNvPr>
              <p:cNvSpPr txBox="1"/>
              <p:nvPr/>
            </p:nvSpPr>
            <p:spPr>
              <a:xfrm>
                <a:off x="9506907" y="3657213"/>
                <a:ext cx="243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m:oMathPara>
                </a14:m>
                <a:endParaRPr lang="LID4096"/>
              </a:p>
            </p:txBody>
          </p:sp>
        </mc:Choice>
        <mc:Fallback>
          <p:sp>
            <p:nvSpPr>
              <p:cNvPr id="23" name="TextBox 22">
                <a:extLst>
                  <a:ext uri="{FF2B5EF4-FFF2-40B4-BE49-F238E27FC236}">
                    <a16:creationId xmlns:a16="http://schemas.microsoft.com/office/drawing/2014/main" id="{917FB1D7-D9E7-337A-19B0-2F34D2AFFBAA}"/>
                  </a:ext>
                </a:extLst>
              </p:cNvPr>
              <p:cNvSpPr txBox="1">
                <a:spLocks noRot="1" noChangeAspect="1" noMove="1" noResize="1" noEditPoints="1" noAdjustHandles="1" noChangeArrowheads="1" noChangeShapeType="1" noTextEdit="1"/>
              </p:cNvSpPr>
              <p:nvPr/>
            </p:nvSpPr>
            <p:spPr>
              <a:xfrm>
                <a:off x="9506907" y="3657213"/>
                <a:ext cx="243848" cy="276999"/>
              </a:xfrm>
              <a:prstGeom prst="rect">
                <a:avLst/>
              </a:prstGeom>
              <a:blipFill>
                <a:blip r:embed="rId9"/>
                <a:stretch>
                  <a:fillRect l="-15000" r="-5000" b="-13636"/>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DC741F68-0DC8-2F93-5482-BAC78F5E9BE8}"/>
              </a:ext>
            </a:extLst>
          </p:cNvPr>
          <p:cNvSpPr txBox="1"/>
          <p:nvPr/>
        </p:nvSpPr>
        <p:spPr>
          <a:xfrm>
            <a:off x="0" y="6642556"/>
            <a:ext cx="6532558" cy="215444"/>
          </a:xfrm>
          <a:prstGeom prst="rect">
            <a:avLst/>
          </a:prstGeom>
          <a:noFill/>
        </p:spPr>
        <p:txBody>
          <a:bodyPr wrap="none" rtlCol="0">
            <a:spAutoFit/>
          </a:bodyPr>
          <a:lstStyle/>
          <a:p>
            <a:r>
              <a:rPr lang="en-HK" sz="800" b="0" i="0" dirty="0">
                <a:solidFill>
                  <a:srgbClr val="222222"/>
                </a:solidFill>
                <a:effectLst/>
                <a:latin typeface="Arial" panose="020B0604020202020204" pitchFamily="34" charset="0"/>
              </a:rPr>
              <a:t>Wang, Z., </a:t>
            </a:r>
            <a:r>
              <a:rPr lang="en-HK" sz="800" b="0" i="0" dirty="0" err="1">
                <a:solidFill>
                  <a:srgbClr val="222222"/>
                </a:solidFill>
                <a:effectLst/>
                <a:latin typeface="Arial" panose="020B0604020202020204" pitchFamily="34" charset="0"/>
              </a:rPr>
              <a:t>Song,</a:t>
            </a:r>
            <a:r>
              <a:rPr lang="en-HK" sz="800" b="0" i="0" dirty="0">
                <a:solidFill>
                  <a:srgbClr val="222222"/>
                </a:solidFill>
                <a:effectLst/>
                <a:latin typeface="Arial" panose="020B0604020202020204" pitchFamily="34" charset="0"/>
              </a:rPr>
              <a:t> Y., Wong, G. Y., &amp; See, S. (2023). Logical message passing networks with one-hop inference on atomic formulas. </a:t>
            </a:r>
            <a:r>
              <a:rPr lang="en-US" altLang="zh-CN" sz="800" dirty="0">
                <a:solidFill>
                  <a:srgbClr val="222222"/>
                </a:solidFill>
                <a:latin typeface="Arial" panose="020B0604020202020204" pitchFamily="34" charset="0"/>
              </a:rPr>
              <a:t>ICLR’23</a:t>
            </a:r>
            <a:r>
              <a:rPr lang="en-HK" sz="800" b="0" i="0" dirty="0">
                <a:solidFill>
                  <a:srgbClr val="222222"/>
                </a:solidFill>
                <a:effectLst/>
                <a:latin typeface="Arial" panose="020B0604020202020204" pitchFamily="34" charset="0"/>
              </a:rPr>
              <a:t>.</a:t>
            </a:r>
            <a:endParaRPr lang="en-US" sz="800" dirty="0"/>
          </a:p>
        </p:txBody>
      </p:sp>
    </p:spTree>
    <p:extLst>
      <p:ext uri="{BB962C8B-B14F-4D97-AF65-F5344CB8AC3E}">
        <p14:creationId xmlns:p14="http://schemas.microsoft.com/office/powerpoint/2010/main" val="5008807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409E7-222B-C935-820E-F81D7F06AD19}"/>
              </a:ext>
            </a:extLst>
          </p:cNvPr>
          <p:cNvSpPr>
            <a:spLocks noGrp="1"/>
          </p:cNvSpPr>
          <p:nvPr>
            <p:ph type="title"/>
          </p:nvPr>
        </p:nvSpPr>
        <p:spPr/>
        <p:txBody>
          <a:bodyPr/>
          <a:lstStyle/>
          <a:p>
            <a:r>
              <a:rPr lang="en-US" dirty="0"/>
              <a:t>Learning to search in the continuous space</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10F4569-D6F2-5595-8BBF-9DC965C47BF4}"/>
                  </a:ext>
                </a:extLst>
              </p:cNvPr>
              <p:cNvSpPr>
                <a:spLocks noGrp="1"/>
              </p:cNvSpPr>
              <p:nvPr>
                <p:ph idx="1"/>
              </p:nvPr>
            </p:nvSpPr>
            <p:spPr>
              <a:xfrm>
                <a:off x="292456" y="2069815"/>
                <a:ext cx="6720539" cy="4351338"/>
              </a:xfrm>
            </p:spPr>
            <p:txBody>
              <a:bodyPr>
                <a:normAutofit/>
              </a:bodyPr>
              <a:lstStyle/>
              <a:p>
                <a:pPr marL="0" indent="0">
                  <a:buNone/>
                </a:pPr>
                <a:r>
                  <a:rPr lang="en-US" sz="2000" dirty="0"/>
                  <a:t>The GNN design: Logical Message Passing Neural Networks</a:t>
                </a:r>
              </a:p>
              <a:p>
                <a:r>
                  <a:rPr lang="en-US" sz="2000" dirty="0"/>
                  <a:t>GNN layer: Message function </a:t>
                </a:r>
                <a14:m>
                  <m:oMath xmlns:m="http://schemas.openxmlformats.org/officeDocument/2006/math">
                    <m:r>
                      <a:rPr lang="en-US" sz="2000" b="0" i="1" smtClean="0">
                        <a:latin typeface="Cambria Math" panose="02040503050406030204" pitchFamily="18" charset="0"/>
                      </a:rPr>
                      <m:t>𝜌</m:t>
                    </m:r>
                  </m:oMath>
                </a14:m>
                <a:r>
                  <a:rPr lang="en-US" sz="2000" dirty="0"/>
                  <a:t> + MLP update</a:t>
                </a:r>
              </a:p>
              <a:p>
                <a:r>
                  <a:rPr lang="en-US" sz="2200" dirty="0"/>
                  <a:t>Number of GNN layers = diameter of the query graph</a:t>
                </a:r>
              </a:p>
              <a:p>
                <a:pPr lvl="1"/>
                <a:r>
                  <a:rPr lang="en-US" sz="1800" dirty="0"/>
                  <a:t>Reuse the same MLP in all layers</a:t>
                </a:r>
              </a:p>
              <a:p>
                <a:pPr lvl="1"/>
                <a:r>
                  <a:rPr lang="en-US" sz="1800" dirty="0"/>
                  <a:t>Able to match various query size</a:t>
                </a:r>
              </a:p>
              <a:p>
                <a:r>
                  <a:rPr lang="en-US" sz="2000" dirty="0"/>
                  <a:t>Initialization</a:t>
                </a:r>
              </a:p>
              <a:p>
                <a:pPr lvl="1"/>
                <a:r>
                  <a:rPr lang="en-US" sz="1800" dirty="0">
                    <a:solidFill>
                      <a:srgbClr val="FF0000"/>
                    </a:solidFill>
                  </a:rPr>
                  <a:t>Entities: pretrained KGE</a:t>
                </a:r>
              </a:p>
              <a:p>
                <a:pPr lvl="1"/>
                <a:r>
                  <a:rPr lang="en-US" sz="1800" dirty="0">
                    <a:solidFill>
                      <a:srgbClr val="00B0F0"/>
                    </a:solidFill>
                  </a:rPr>
                  <a:t>Existential variables: a special token</a:t>
                </a:r>
                <a:endParaRPr lang="en-US" sz="1800" dirty="0"/>
              </a:p>
              <a:p>
                <a:pPr lvl="1"/>
                <a:r>
                  <a:rPr lang="en-US" sz="1800" dirty="0">
                    <a:solidFill>
                      <a:srgbClr val="00B050"/>
                    </a:solidFill>
                  </a:rPr>
                  <a:t>Free variable: another special token</a:t>
                </a:r>
              </a:p>
              <a:p>
                <a:pPr>
                  <a:buFont typeface="Wingdings" panose="05000000000000000000" pitchFamily="2" charset="2"/>
                  <a:buChar char="ü"/>
                </a:pPr>
                <a:r>
                  <a:rPr lang="en-US" sz="2000" dirty="0"/>
                  <a:t>The embed. of </a:t>
                </a:r>
                <a14:m>
                  <m:oMath xmlns:m="http://schemas.openxmlformats.org/officeDocument/2006/math">
                    <m:r>
                      <a:rPr lang="en-US" sz="2000" b="0" i="1" smtClean="0">
                        <a:latin typeface="Cambria Math" panose="02040503050406030204" pitchFamily="18" charset="0"/>
                      </a:rPr>
                      <m:t>𝑥</m:t>
                    </m:r>
                    <m:r>
                      <a:rPr lang="en-US" sz="2000" b="0" i="1" smtClean="0">
                        <a:latin typeface="Cambria Math" panose="02040503050406030204" pitchFamily="18" charset="0"/>
                      </a:rPr>
                      <m:t>,</m:t>
                    </m:r>
                    <m:r>
                      <a:rPr lang="en-US" sz="2000" b="0" i="1" smtClean="0">
                        <a:latin typeface="Cambria Math" panose="02040503050406030204" pitchFamily="18" charset="0"/>
                      </a:rPr>
                      <m:t>𝑦</m:t>
                    </m:r>
                  </m:oMath>
                </a14:m>
                <a:r>
                  <a:rPr lang="en-US" sz="2000" dirty="0"/>
                  <a:t> are estimated by passing GNN layers.</a:t>
                </a:r>
              </a:p>
            </p:txBody>
          </p:sp>
        </mc:Choice>
        <mc:Fallback>
          <p:sp>
            <p:nvSpPr>
              <p:cNvPr id="3" name="Content Placeholder 2">
                <a:extLst>
                  <a:ext uri="{FF2B5EF4-FFF2-40B4-BE49-F238E27FC236}">
                    <a16:creationId xmlns:a16="http://schemas.microsoft.com/office/drawing/2014/main" id="{010F4569-D6F2-5595-8BBF-9DC965C47BF4}"/>
                  </a:ext>
                </a:extLst>
              </p:cNvPr>
              <p:cNvSpPr>
                <a:spLocks noGrp="1" noRot="1" noChangeAspect="1" noMove="1" noResize="1" noEditPoints="1" noAdjustHandles="1" noChangeArrowheads="1" noChangeShapeType="1" noTextEdit="1"/>
              </p:cNvSpPr>
              <p:nvPr>
                <p:ph idx="1"/>
              </p:nvPr>
            </p:nvSpPr>
            <p:spPr>
              <a:xfrm>
                <a:off x="292456" y="2069815"/>
                <a:ext cx="6720539" cy="4351338"/>
              </a:xfrm>
              <a:blipFill>
                <a:blip r:embed="rId2"/>
                <a:stretch>
                  <a:fillRect l="-1134" t="-1749"/>
                </a:stretch>
              </a:blipFill>
            </p:spPr>
            <p:txBody>
              <a:bodyPr/>
              <a:lstStyle/>
              <a:p>
                <a:r>
                  <a:rPr lang="en-US">
                    <a:noFill/>
                  </a:rPr>
                  <a:t> </a:t>
                </a:r>
              </a:p>
            </p:txBody>
          </p:sp>
        </mc:Fallback>
      </mc:AlternateContent>
      <p:sp>
        <p:nvSpPr>
          <p:cNvPr id="24" name="Footer Placeholder 23">
            <a:extLst>
              <a:ext uri="{FF2B5EF4-FFF2-40B4-BE49-F238E27FC236}">
                <a16:creationId xmlns:a16="http://schemas.microsoft.com/office/drawing/2014/main" id="{2332423D-8033-CF30-877C-E6D3FDF7C649}"/>
              </a:ext>
            </a:extLst>
          </p:cNvPr>
          <p:cNvSpPr>
            <a:spLocks noGrp="1"/>
          </p:cNvSpPr>
          <p:nvPr>
            <p:ph type="ftr" sz="quarter" idx="11"/>
          </p:nvPr>
        </p:nvSpPr>
        <p:spPr/>
        <p:txBody>
          <a:bodyPr/>
          <a:lstStyle/>
          <a:p>
            <a:r>
              <a:rPr lang="en-US"/>
              <a:t>Zihao Wang, CSE, HKUST, zihao-wang.github.io</a:t>
            </a:r>
            <a:endParaRPr lang="LID4096"/>
          </a:p>
        </p:txBody>
      </p:sp>
      <p:sp>
        <p:nvSpPr>
          <p:cNvPr id="52" name="Slide Number Placeholder 51">
            <a:extLst>
              <a:ext uri="{FF2B5EF4-FFF2-40B4-BE49-F238E27FC236}">
                <a16:creationId xmlns:a16="http://schemas.microsoft.com/office/drawing/2014/main" id="{AD2A28EE-D5CB-FC57-4A80-8ECB0786DA33}"/>
              </a:ext>
            </a:extLst>
          </p:cNvPr>
          <p:cNvSpPr>
            <a:spLocks noGrp="1"/>
          </p:cNvSpPr>
          <p:nvPr>
            <p:ph type="sldNum" sz="quarter" idx="12"/>
          </p:nvPr>
        </p:nvSpPr>
        <p:spPr/>
        <p:txBody>
          <a:bodyPr/>
          <a:lstStyle/>
          <a:p>
            <a:fld id="{AB4510BC-A1D5-4B44-925C-78FB2FCED2D1}" type="slidenum">
              <a:rPr lang="en-US" smtClean="0"/>
              <a:t>17</a:t>
            </a:fld>
            <a:endParaRPr lang="en-US" dirty="0"/>
          </a:p>
        </p:txBody>
      </p:sp>
      <p:grpSp>
        <p:nvGrpSpPr>
          <p:cNvPr id="50" name="Group 49">
            <a:extLst>
              <a:ext uri="{FF2B5EF4-FFF2-40B4-BE49-F238E27FC236}">
                <a16:creationId xmlns:a16="http://schemas.microsoft.com/office/drawing/2014/main" id="{87895F5B-85DE-C6C0-A909-EFCA65B6BB36}"/>
              </a:ext>
            </a:extLst>
          </p:cNvPr>
          <p:cNvGrpSpPr/>
          <p:nvPr/>
        </p:nvGrpSpPr>
        <p:grpSpPr>
          <a:xfrm>
            <a:off x="6944984" y="1401700"/>
            <a:ext cx="5048241" cy="3132773"/>
            <a:chOff x="6378827" y="2236815"/>
            <a:chExt cx="5048241" cy="3132773"/>
          </a:xfrm>
        </p:grpSpPr>
        <p:sp>
          <p:nvSpPr>
            <p:cNvPr id="46" name="Arc 45">
              <a:extLst>
                <a:ext uri="{FF2B5EF4-FFF2-40B4-BE49-F238E27FC236}">
                  <a16:creationId xmlns:a16="http://schemas.microsoft.com/office/drawing/2014/main" id="{6389FFA0-0EDB-8FDB-DC3B-9753E4980396}"/>
                </a:ext>
              </a:extLst>
            </p:cNvPr>
            <p:cNvSpPr/>
            <p:nvPr/>
          </p:nvSpPr>
          <p:spPr>
            <a:xfrm rot="17320471">
              <a:off x="7684780" y="3747259"/>
              <a:ext cx="1678010" cy="1566648"/>
            </a:xfrm>
            <a:prstGeom prst="arc">
              <a:avLst>
                <a:gd name="adj1" fmla="val 16200000"/>
                <a:gd name="adj2" fmla="val 292204"/>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 name="Rectangle: Rounded Corners 9">
              <a:extLst>
                <a:ext uri="{FF2B5EF4-FFF2-40B4-BE49-F238E27FC236}">
                  <a16:creationId xmlns:a16="http://schemas.microsoft.com/office/drawing/2014/main" id="{08591211-AFB2-65F0-980F-1A7F30CF1308}"/>
                </a:ext>
              </a:extLst>
            </p:cNvPr>
            <p:cNvSpPr/>
            <p:nvPr/>
          </p:nvSpPr>
          <p:spPr>
            <a:xfrm>
              <a:off x="7590296" y="3049533"/>
              <a:ext cx="180000" cy="18000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5" name="Rectangle: Rounded Corners 10">
              <a:extLst>
                <a:ext uri="{FF2B5EF4-FFF2-40B4-BE49-F238E27FC236}">
                  <a16:creationId xmlns:a16="http://schemas.microsoft.com/office/drawing/2014/main" id="{719D0CCC-D8D4-E93F-8CD1-730E0A0E0221}"/>
                </a:ext>
              </a:extLst>
            </p:cNvPr>
            <p:cNvSpPr/>
            <p:nvPr/>
          </p:nvSpPr>
          <p:spPr>
            <a:xfrm>
              <a:off x="7590296" y="4264114"/>
              <a:ext cx="180000" cy="180000"/>
            </a:xfrm>
            <a:prstGeom prst="round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LID4096"/>
            </a:p>
          </p:txBody>
        </p:sp>
        <p:sp>
          <p:nvSpPr>
            <p:cNvPr id="6" name="Rectangle: Rounded Corners 11">
              <a:extLst>
                <a:ext uri="{FF2B5EF4-FFF2-40B4-BE49-F238E27FC236}">
                  <a16:creationId xmlns:a16="http://schemas.microsoft.com/office/drawing/2014/main" id="{20DDF212-5F1E-631F-CEE9-7B1A8E950370}"/>
                </a:ext>
              </a:extLst>
            </p:cNvPr>
            <p:cNvSpPr/>
            <p:nvPr/>
          </p:nvSpPr>
          <p:spPr>
            <a:xfrm>
              <a:off x="8887546" y="3658303"/>
              <a:ext cx="180000" cy="180000"/>
            </a:xfrm>
            <a:prstGeom prst="round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LID4096"/>
            </a:p>
          </p:txBody>
        </p:sp>
        <p:sp>
          <p:nvSpPr>
            <p:cNvPr id="7" name="Rectangle: Rounded Corners 12">
              <a:extLst>
                <a:ext uri="{FF2B5EF4-FFF2-40B4-BE49-F238E27FC236}">
                  <a16:creationId xmlns:a16="http://schemas.microsoft.com/office/drawing/2014/main" id="{FA9F3159-BC64-79E8-5207-8C4D84538D3B}"/>
                </a:ext>
              </a:extLst>
            </p:cNvPr>
            <p:cNvSpPr/>
            <p:nvPr/>
          </p:nvSpPr>
          <p:spPr>
            <a:xfrm>
              <a:off x="10184796" y="3669695"/>
              <a:ext cx="180000" cy="180000"/>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F7786BB-B2E4-ECE8-844D-851471480697}"/>
                    </a:ext>
                  </a:extLst>
                </p:cNvPr>
                <p:cNvSpPr txBox="1"/>
                <p:nvPr/>
              </p:nvSpPr>
              <p:spPr>
                <a:xfrm>
                  <a:off x="8887546" y="3856126"/>
                  <a:ext cx="18331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a:p>
              </p:txBody>
            </p:sp>
          </mc:Choice>
          <mc:Fallback xmlns="">
            <p:sp>
              <p:nvSpPr>
                <p:cNvPr id="8" name="TextBox 7">
                  <a:extLst>
                    <a:ext uri="{FF2B5EF4-FFF2-40B4-BE49-F238E27FC236}">
                      <a16:creationId xmlns:a16="http://schemas.microsoft.com/office/drawing/2014/main" id="{7F7786BB-B2E4-ECE8-844D-851471480697}"/>
                    </a:ext>
                  </a:extLst>
                </p:cNvPr>
                <p:cNvSpPr txBox="1">
                  <a:spLocks noRot="1" noChangeAspect="1" noMove="1" noResize="1" noEditPoints="1" noAdjustHandles="1" noChangeArrowheads="1" noChangeShapeType="1" noTextEdit="1"/>
                </p:cNvSpPr>
                <p:nvPr/>
              </p:nvSpPr>
              <p:spPr>
                <a:xfrm>
                  <a:off x="8887546" y="3856126"/>
                  <a:ext cx="183319" cy="276999"/>
                </a:xfrm>
                <a:prstGeom prst="rect">
                  <a:avLst/>
                </a:prstGeom>
                <a:blipFill>
                  <a:blip r:embed="rId3"/>
                  <a:stretch>
                    <a:fillRect l="-20000" r="-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9F37F937-29D5-0DA4-94D5-C991458FDEEC}"/>
                    </a:ext>
                  </a:extLst>
                </p:cNvPr>
                <p:cNvSpPr txBox="1"/>
                <p:nvPr/>
              </p:nvSpPr>
              <p:spPr>
                <a:xfrm>
                  <a:off x="10184796" y="3856126"/>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LID4096"/>
                </a:p>
              </p:txBody>
            </p:sp>
          </mc:Choice>
          <mc:Fallback xmlns="">
            <p:sp>
              <p:nvSpPr>
                <p:cNvPr id="9" name="TextBox 8">
                  <a:extLst>
                    <a:ext uri="{FF2B5EF4-FFF2-40B4-BE49-F238E27FC236}">
                      <a16:creationId xmlns:a16="http://schemas.microsoft.com/office/drawing/2014/main" id="{9F37F937-29D5-0DA4-94D5-C991458FDEEC}"/>
                    </a:ext>
                  </a:extLst>
                </p:cNvPr>
                <p:cNvSpPr txBox="1">
                  <a:spLocks noRot="1" noChangeAspect="1" noMove="1" noResize="1" noEditPoints="1" noAdjustHandles="1" noChangeArrowheads="1" noChangeShapeType="1" noTextEdit="1"/>
                </p:cNvSpPr>
                <p:nvPr/>
              </p:nvSpPr>
              <p:spPr>
                <a:xfrm>
                  <a:off x="10184796" y="3856126"/>
                  <a:ext cx="186718" cy="276999"/>
                </a:xfrm>
                <a:prstGeom prst="rect">
                  <a:avLst/>
                </a:prstGeom>
                <a:blipFill>
                  <a:blip r:embed="rId4"/>
                  <a:stretch>
                    <a:fillRect l="-32258" r="-25806"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59205CED-4B33-AC27-7253-A03C2692BB76}"/>
                    </a:ext>
                  </a:extLst>
                </p:cNvPr>
                <p:cNvSpPr txBox="1"/>
                <p:nvPr/>
              </p:nvSpPr>
              <p:spPr>
                <a:xfrm>
                  <a:off x="7256342" y="300103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𝑎</m:t>
                        </m:r>
                      </m:oMath>
                    </m:oMathPara>
                  </a14:m>
                  <a:endParaRPr lang="LID4096"/>
                </a:p>
              </p:txBody>
            </p:sp>
          </mc:Choice>
          <mc:Fallback xmlns="">
            <p:sp>
              <p:nvSpPr>
                <p:cNvPr id="10" name="TextBox 9">
                  <a:extLst>
                    <a:ext uri="{FF2B5EF4-FFF2-40B4-BE49-F238E27FC236}">
                      <a16:creationId xmlns:a16="http://schemas.microsoft.com/office/drawing/2014/main" id="{59205CED-4B33-AC27-7253-A03C2692BB76}"/>
                    </a:ext>
                  </a:extLst>
                </p:cNvPr>
                <p:cNvSpPr txBox="1">
                  <a:spLocks noRot="1" noChangeAspect="1" noMove="1" noResize="1" noEditPoints="1" noAdjustHandles="1" noChangeArrowheads="1" noChangeShapeType="1" noTextEdit="1"/>
                </p:cNvSpPr>
                <p:nvPr/>
              </p:nvSpPr>
              <p:spPr>
                <a:xfrm>
                  <a:off x="7256342" y="3001034"/>
                  <a:ext cx="186718" cy="276999"/>
                </a:xfrm>
                <a:prstGeom prst="rect">
                  <a:avLst/>
                </a:prstGeom>
                <a:blipFill>
                  <a:blip r:embed="rId5"/>
                  <a:stretch>
                    <a:fillRect l="-20000" r="-1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6B01080F-4BB3-C0DF-7ED8-122D4FCCA64D}"/>
                    </a:ext>
                  </a:extLst>
                </p:cNvPr>
                <p:cNvSpPr txBox="1"/>
                <p:nvPr/>
              </p:nvSpPr>
              <p:spPr>
                <a:xfrm>
                  <a:off x="7256342" y="4264114"/>
                  <a:ext cx="1867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𝑏</m:t>
                        </m:r>
                      </m:oMath>
                    </m:oMathPara>
                  </a14:m>
                  <a:endParaRPr lang="LID4096"/>
                </a:p>
              </p:txBody>
            </p:sp>
          </mc:Choice>
          <mc:Fallback xmlns="">
            <p:sp>
              <p:nvSpPr>
                <p:cNvPr id="11" name="TextBox 10">
                  <a:extLst>
                    <a:ext uri="{FF2B5EF4-FFF2-40B4-BE49-F238E27FC236}">
                      <a16:creationId xmlns:a16="http://schemas.microsoft.com/office/drawing/2014/main" id="{6B01080F-4BB3-C0DF-7ED8-122D4FCCA64D}"/>
                    </a:ext>
                  </a:extLst>
                </p:cNvPr>
                <p:cNvSpPr txBox="1">
                  <a:spLocks noRot="1" noChangeAspect="1" noMove="1" noResize="1" noEditPoints="1" noAdjustHandles="1" noChangeArrowheads="1" noChangeShapeType="1" noTextEdit="1"/>
                </p:cNvSpPr>
                <p:nvPr/>
              </p:nvSpPr>
              <p:spPr>
                <a:xfrm>
                  <a:off x="7256342" y="4264114"/>
                  <a:ext cx="186718" cy="276999"/>
                </a:xfrm>
                <a:prstGeom prst="rect">
                  <a:avLst/>
                </a:prstGeom>
                <a:blipFill>
                  <a:blip r:embed="rId6"/>
                  <a:stretch>
                    <a:fillRect l="-30000" r="-30000" b="-6522"/>
                  </a:stretch>
                </a:blipFill>
              </p:spPr>
              <p:txBody>
                <a:bodyPr/>
                <a:lstStyle/>
                <a:p>
                  <a:r>
                    <a:rPr lang="en-US">
                      <a:noFill/>
                    </a:rPr>
                    <a:t> </a:t>
                  </a:r>
                </a:p>
              </p:txBody>
            </p:sp>
          </mc:Fallback>
        </mc:AlternateContent>
        <p:cxnSp>
          <p:nvCxnSpPr>
            <p:cNvPr id="12" name="Straight Arrow Connector 11">
              <a:extLst>
                <a:ext uri="{FF2B5EF4-FFF2-40B4-BE49-F238E27FC236}">
                  <a16:creationId xmlns:a16="http://schemas.microsoft.com/office/drawing/2014/main" id="{44DEA54D-9710-4337-5C1D-EFCC1F0D73B1}"/>
                </a:ext>
              </a:extLst>
            </p:cNvPr>
            <p:cNvCxnSpPr>
              <a:stCxn id="4" idx="3"/>
              <a:endCxn id="6" idx="1"/>
            </p:cNvCxnSpPr>
            <p:nvPr/>
          </p:nvCxnSpPr>
          <p:spPr>
            <a:xfrm>
              <a:off x="7770296" y="3139533"/>
              <a:ext cx="1117250" cy="6087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B07275A-17DF-2995-51BB-33D185851000}"/>
                </a:ext>
              </a:extLst>
            </p:cNvPr>
            <p:cNvCxnSpPr>
              <a:cxnSpLocks/>
              <a:stCxn id="5" idx="3"/>
              <a:endCxn id="6" idx="1"/>
            </p:cNvCxnSpPr>
            <p:nvPr/>
          </p:nvCxnSpPr>
          <p:spPr>
            <a:xfrm flipV="1">
              <a:off x="7770296" y="3748303"/>
              <a:ext cx="1117250" cy="605811"/>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14" name="Straight Arrow Connector 13">
              <a:extLst>
                <a:ext uri="{FF2B5EF4-FFF2-40B4-BE49-F238E27FC236}">
                  <a16:creationId xmlns:a16="http://schemas.microsoft.com/office/drawing/2014/main" id="{7A722F05-D0B3-EAB5-8263-E35D2FB1F5BE}"/>
                </a:ext>
              </a:extLst>
            </p:cNvPr>
            <p:cNvCxnSpPr>
              <a:cxnSpLocks/>
              <a:stCxn id="6" idx="3"/>
              <a:endCxn id="7" idx="1"/>
            </p:cNvCxnSpPr>
            <p:nvPr/>
          </p:nvCxnSpPr>
          <p:spPr>
            <a:xfrm>
              <a:off x="9067546" y="3748303"/>
              <a:ext cx="1117250" cy="1139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C648C9A3-CAFA-AA1B-14D9-5E5B2B9EAEE5}"/>
                    </a:ext>
                  </a:extLst>
                </p:cNvPr>
                <p:cNvSpPr txBox="1"/>
                <p:nvPr/>
              </p:nvSpPr>
              <p:spPr>
                <a:xfrm>
                  <a:off x="8254824" y="3147226"/>
                  <a:ext cx="2385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oMath>
                    </m:oMathPara>
                  </a14:m>
                  <a:endParaRPr lang="LID4096"/>
                </a:p>
              </p:txBody>
            </p:sp>
          </mc:Choice>
          <mc:Fallback xmlns="">
            <p:sp>
              <p:nvSpPr>
                <p:cNvPr id="15" name="TextBox 14">
                  <a:extLst>
                    <a:ext uri="{FF2B5EF4-FFF2-40B4-BE49-F238E27FC236}">
                      <a16:creationId xmlns:a16="http://schemas.microsoft.com/office/drawing/2014/main" id="{C648C9A3-CAFA-AA1B-14D9-5E5B2B9EAEE5}"/>
                    </a:ext>
                  </a:extLst>
                </p:cNvPr>
                <p:cNvSpPr txBox="1">
                  <a:spLocks noRot="1" noChangeAspect="1" noMove="1" noResize="1" noEditPoints="1" noAdjustHandles="1" noChangeArrowheads="1" noChangeShapeType="1" noTextEdit="1"/>
                </p:cNvSpPr>
                <p:nvPr/>
              </p:nvSpPr>
              <p:spPr>
                <a:xfrm>
                  <a:off x="8254824" y="3147226"/>
                  <a:ext cx="238527" cy="276999"/>
                </a:xfrm>
                <a:prstGeom prst="rect">
                  <a:avLst/>
                </a:prstGeom>
                <a:blipFill>
                  <a:blip r:embed="rId7"/>
                  <a:stretch>
                    <a:fillRect l="-15385" r="-769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76CFD4B1-12F9-D2A6-6830-D689FC6823ED}"/>
                    </a:ext>
                  </a:extLst>
                </p:cNvPr>
                <p:cNvSpPr txBox="1"/>
                <p:nvPr/>
              </p:nvSpPr>
              <p:spPr>
                <a:xfrm>
                  <a:off x="8298983" y="3849695"/>
                  <a:ext cx="41697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oMath>
                    </m:oMathPara>
                  </a14:m>
                  <a:endParaRPr lang="LID4096"/>
                </a:p>
              </p:txBody>
            </p:sp>
          </mc:Choice>
          <mc:Fallback xmlns="">
            <p:sp>
              <p:nvSpPr>
                <p:cNvPr id="16" name="TextBox 15">
                  <a:extLst>
                    <a:ext uri="{FF2B5EF4-FFF2-40B4-BE49-F238E27FC236}">
                      <a16:creationId xmlns:a16="http://schemas.microsoft.com/office/drawing/2014/main" id="{76CFD4B1-12F9-D2A6-6830-D689FC6823ED}"/>
                    </a:ext>
                  </a:extLst>
                </p:cNvPr>
                <p:cNvSpPr txBox="1">
                  <a:spLocks noRot="1" noChangeAspect="1" noMove="1" noResize="1" noEditPoints="1" noAdjustHandles="1" noChangeArrowheads="1" noChangeShapeType="1" noTextEdit="1"/>
                </p:cNvSpPr>
                <p:nvPr/>
              </p:nvSpPr>
              <p:spPr>
                <a:xfrm>
                  <a:off x="8298983" y="3849695"/>
                  <a:ext cx="416974" cy="276999"/>
                </a:xfrm>
                <a:prstGeom prst="rect">
                  <a:avLst/>
                </a:prstGeom>
                <a:blipFill>
                  <a:blip r:embed="rId8"/>
                  <a:stretch>
                    <a:fillRect l="-2941" r="-5882"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AA78648-9750-982A-5B56-AFD029012535}"/>
                    </a:ext>
                  </a:extLst>
                </p:cNvPr>
                <p:cNvSpPr txBox="1"/>
                <p:nvPr/>
              </p:nvSpPr>
              <p:spPr>
                <a:xfrm>
                  <a:off x="9534511" y="3488918"/>
                  <a:ext cx="24384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oMath>
                    </m:oMathPara>
                  </a14:m>
                  <a:endParaRPr lang="LID4096"/>
                </a:p>
              </p:txBody>
            </p:sp>
          </mc:Choice>
          <mc:Fallback xmlns="">
            <p:sp>
              <p:nvSpPr>
                <p:cNvPr id="17" name="TextBox 16">
                  <a:extLst>
                    <a:ext uri="{FF2B5EF4-FFF2-40B4-BE49-F238E27FC236}">
                      <a16:creationId xmlns:a16="http://schemas.microsoft.com/office/drawing/2014/main" id="{CAA78648-9750-982A-5B56-AFD029012535}"/>
                    </a:ext>
                  </a:extLst>
                </p:cNvPr>
                <p:cNvSpPr txBox="1">
                  <a:spLocks noRot="1" noChangeAspect="1" noMove="1" noResize="1" noEditPoints="1" noAdjustHandles="1" noChangeArrowheads="1" noChangeShapeType="1" noTextEdit="1"/>
                </p:cNvSpPr>
                <p:nvPr/>
              </p:nvSpPr>
              <p:spPr>
                <a:xfrm>
                  <a:off x="9534511" y="3488918"/>
                  <a:ext cx="243848" cy="276999"/>
                </a:xfrm>
                <a:prstGeom prst="rect">
                  <a:avLst/>
                </a:prstGeom>
                <a:blipFill>
                  <a:blip r:embed="rId9"/>
                  <a:stretch>
                    <a:fillRect l="-15000" r="-1000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DF5B8505-DBA9-51F0-69F3-47837C6D368D}"/>
                    </a:ext>
                  </a:extLst>
                </p:cNvPr>
                <p:cNvSpPr txBox="1"/>
                <p:nvPr/>
              </p:nvSpPr>
              <p:spPr>
                <a:xfrm>
                  <a:off x="8075785" y="2748704"/>
                  <a:ext cx="162352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US" dirty="0"/>
                </a:p>
              </p:txBody>
            </p:sp>
          </mc:Choice>
          <mc:Fallback xmlns="">
            <p:sp>
              <p:nvSpPr>
                <p:cNvPr id="18" name="TextBox 17">
                  <a:extLst>
                    <a:ext uri="{FF2B5EF4-FFF2-40B4-BE49-F238E27FC236}">
                      <a16:creationId xmlns:a16="http://schemas.microsoft.com/office/drawing/2014/main" id="{DF5B8505-DBA9-51F0-69F3-47837C6D368D}"/>
                    </a:ext>
                  </a:extLst>
                </p:cNvPr>
                <p:cNvSpPr txBox="1">
                  <a:spLocks noRot="1" noChangeAspect="1" noMove="1" noResize="1" noEditPoints="1" noAdjustHandles="1" noChangeArrowheads="1" noChangeShapeType="1" noTextEdit="1"/>
                </p:cNvSpPr>
                <p:nvPr/>
              </p:nvSpPr>
              <p:spPr>
                <a:xfrm>
                  <a:off x="8075785" y="2748704"/>
                  <a:ext cx="1623521" cy="369332"/>
                </a:xfrm>
                <a:prstGeom prst="rect">
                  <a:avLst/>
                </a:prstGeom>
                <a:blipFill>
                  <a:blip r:embed="rId10"/>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46C43CC8-DA07-DDC1-ABED-30DFF23D2707}"/>
                    </a:ext>
                  </a:extLst>
                </p:cNvPr>
                <p:cNvSpPr txBox="1"/>
                <p:nvPr/>
              </p:nvSpPr>
              <p:spPr>
                <a:xfrm>
                  <a:off x="7904870" y="4475675"/>
                  <a:ext cx="16197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,1)</m:t>
                        </m:r>
                      </m:oMath>
                    </m:oMathPara>
                  </a14:m>
                  <a:endParaRPr lang="en-US" dirty="0"/>
                </a:p>
              </p:txBody>
            </p:sp>
          </mc:Choice>
          <mc:Fallback xmlns="">
            <p:sp>
              <p:nvSpPr>
                <p:cNvPr id="19" name="TextBox 18">
                  <a:extLst>
                    <a:ext uri="{FF2B5EF4-FFF2-40B4-BE49-F238E27FC236}">
                      <a16:creationId xmlns:a16="http://schemas.microsoft.com/office/drawing/2014/main" id="{46C43CC8-DA07-DDC1-ABED-30DFF23D2707}"/>
                    </a:ext>
                  </a:extLst>
                </p:cNvPr>
                <p:cNvSpPr txBox="1">
                  <a:spLocks noRot="1" noChangeAspect="1" noMove="1" noResize="1" noEditPoints="1" noAdjustHandles="1" noChangeArrowheads="1" noChangeShapeType="1" noTextEdit="1"/>
                </p:cNvSpPr>
                <p:nvPr/>
              </p:nvSpPr>
              <p:spPr>
                <a:xfrm>
                  <a:off x="7904870" y="4475675"/>
                  <a:ext cx="1619739" cy="369332"/>
                </a:xfrm>
                <a:prstGeom prst="rect">
                  <a:avLst/>
                </a:prstGeom>
                <a:blipFill>
                  <a:blip r:embed="rId11"/>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96AE3A0-18FB-A35C-BF94-8B809ACEF3B7}"/>
                    </a:ext>
                  </a:extLst>
                </p:cNvPr>
                <p:cNvSpPr txBox="1"/>
                <p:nvPr/>
              </p:nvSpPr>
              <p:spPr>
                <a:xfrm>
                  <a:off x="6509003" y="3862792"/>
                  <a:ext cx="1618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m:t>
                        </m:r>
                        <m:r>
                          <a:rPr lang="en-US" b="0" i="1" smtClean="0">
                            <a:latin typeface="Cambria Math" panose="02040503050406030204" pitchFamily="18" charset="0"/>
                          </a:rPr>
                          <m:t>𝑡</m:t>
                        </m:r>
                        <m:r>
                          <a:rPr lang="en-US" b="0" i="1" smtClean="0">
                            <a:latin typeface="Cambria Math" panose="02040503050406030204" pitchFamily="18" charset="0"/>
                          </a:rPr>
                          <m:t>2</m:t>
                        </m:r>
                        <m:r>
                          <a:rPr lang="en-US" b="0" i="1" smtClean="0">
                            <a:latin typeface="Cambria Math" panose="02040503050406030204" pitchFamily="18" charset="0"/>
                          </a:rPr>
                          <m:t>h</m:t>
                        </m:r>
                        <m:r>
                          <a:rPr lang="en-US" b="0" i="1" smtClean="0">
                            <a:latin typeface="Cambria Math" panose="02040503050406030204" pitchFamily="18" charset="0"/>
                          </a:rPr>
                          <m:t>,1)</m:t>
                        </m:r>
                      </m:oMath>
                    </m:oMathPara>
                  </a14:m>
                  <a:endParaRPr lang="en-US"/>
                </a:p>
              </p:txBody>
            </p:sp>
          </mc:Choice>
          <mc:Fallback xmlns="">
            <p:sp>
              <p:nvSpPr>
                <p:cNvPr id="20" name="TextBox 19">
                  <a:extLst>
                    <a:ext uri="{FF2B5EF4-FFF2-40B4-BE49-F238E27FC236}">
                      <a16:creationId xmlns:a16="http://schemas.microsoft.com/office/drawing/2014/main" id="{596AE3A0-18FB-A35C-BF94-8B809ACEF3B7}"/>
                    </a:ext>
                  </a:extLst>
                </p:cNvPr>
                <p:cNvSpPr txBox="1">
                  <a:spLocks noRot="1" noChangeAspect="1" noMove="1" noResize="1" noEditPoints="1" noAdjustHandles="1" noChangeArrowheads="1" noChangeShapeType="1" noTextEdit="1"/>
                </p:cNvSpPr>
                <p:nvPr/>
              </p:nvSpPr>
              <p:spPr>
                <a:xfrm>
                  <a:off x="6509003" y="3862792"/>
                  <a:ext cx="1618392" cy="369332"/>
                </a:xfrm>
                <a:prstGeom prst="rect">
                  <a:avLst/>
                </a:prstGeom>
                <a:blipFill>
                  <a:blip r:embed="rId12"/>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992B86F8-0447-45DB-E1C4-D2BB6894EC79}"/>
                    </a:ext>
                  </a:extLst>
                </p:cNvPr>
                <p:cNvSpPr txBox="1"/>
                <p:nvPr/>
              </p:nvSpPr>
              <p:spPr>
                <a:xfrm>
                  <a:off x="6378827" y="3251922"/>
                  <a:ext cx="161839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2</m:t>
                        </m:r>
                        <m:r>
                          <a:rPr lang="en-US" b="0" i="1" smtClean="0">
                            <a:latin typeface="Cambria Math" panose="02040503050406030204" pitchFamily="18" charset="0"/>
                          </a:rPr>
                          <m:t>h</m:t>
                        </m:r>
                        <m:r>
                          <a:rPr lang="en-US" b="0" i="1" smtClean="0">
                            <a:latin typeface="Cambria Math" panose="02040503050406030204" pitchFamily="18" charset="0"/>
                          </a:rPr>
                          <m:t>,0)</m:t>
                        </m:r>
                      </m:oMath>
                    </m:oMathPara>
                  </a14:m>
                  <a:endParaRPr lang="en-US"/>
                </a:p>
              </p:txBody>
            </p:sp>
          </mc:Choice>
          <mc:Fallback xmlns="">
            <p:sp>
              <p:nvSpPr>
                <p:cNvPr id="21" name="TextBox 20">
                  <a:extLst>
                    <a:ext uri="{FF2B5EF4-FFF2-40B4-BE49-F238E27FC236}">
                      <a16:creationId xmlns:a16="http://schemas.microsoft.com/office/drawing/2014/main" id="{992B86F8-0447-45DB-E1C4-D2BB6894EC79}"/>
                    </a:ext>
                  </a:extLst>
                </p:cNvPr>
                <p:cNvSpPr txBox="1">
                  <a:spLocks noRot="1" noChangeAspect="1" noMove="1" noResize="1" noEditPoints="1" noAdjustHandles="1" noChangeArrowheads="1" noChangeShapeType="1" noTextEdit="1"/>
                </p:cNvSpPr>
                <p:nvPr/>
              </p:nvSpPr>
              <p:spPr>
                <a:xfrm>
                  <a:off x="6378827" y="3251922"/>
                  <a:ext cx="1618392" cy="369332"/>
                </a:xfrm>
                <a:prstGeom prst="rect">
                  <a:avLst/>
                </a:prstGeom>
                <a:blipFill>
                  <a:blip r:embed="rId1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81CB82A-B5A7-E919-A963-316046EC42E6}"/>
                    </a:ext>
                  </a:extLst>
                </p:cNvPr>
                <p:cNvSpPr txBox="1"/>
                <p:nvPr/>
              </p:nvSpPr>
              <p:spPr>
                <a:xfrm>
                  <a:off x="9801687" y="3218122"/>
                  <a:ext cx="162538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h</m:t>
                        </m:r>
                        <m:r>
                          <a:rPr lang="en-US" b="0" i="1" smtClean="0">
                            <a:latin typeface="Cambria Math" panose="02040503050406030204" pitchFamily="18" charset="0"/>
                          </a:rPr>
                          <m:t>2</m:t>
                        </m:r>
                        <m:r>
                          <a:rPr lang="en-US" b="0" i="1" smtClean="0">
                            <a:latin typeface="Cambria Math" panose="02040503050406030204" pitchFamily="18" charset="0"/>
                          </a:rPr>
                          <m:t>𝑡</m:t>
                        </m:r>
                        <m:r>
                          <a:rPr lang="en-US" b="0" i="1" smtClean="0">
                            <a:latin typeface="Cambria Math" panose="02040503050406030204" pitchFamily="18" charset="0"/>
                          </a:rPr>
                          <m:t>,0)</m:t>
                        </m:r>
                      </m:oMath>
                    </m:oMathPara>
                  </a14:m>
                  <a:endParaRPr lang="en-US" dirty="0"/>
                </a:p>
              </p:txBody>
            </p:sp>
          </mc:Choice>
          <mc:Fallback xmlns="">
            <p:sp>
              <p:nvSpPr>
                <p:cNvPr id="22" name="TextBox 21">
                  <a:extLst>
                    <a:ext uri="{FF2B5EF4-FFF2-40B4-BE49-F238E27FC236}">
                      <a16:creationId xmlns:a16="http://schemas.microsoft.com/office/drawing/2014/main" id="{281CB82A-B5A7-E919-A963-316046EC42E6}"/>
                    </a:ext>
                  </a:extLst>
                </p:cNvPr>
                <p:cNvSpPr txBox="1">
                  <a:spLocks noRot="1" noChangeAspect="1" noMove="1" noResize="1" noEditPoints="1" noAdjustHandles="1" noChangeArrowheads="1" noChangeShapeType="1" noTextEdit="1"/>
                </p:cNvSpPr>
                <p:nvPr/>
              </p:nvSpPr>
              <p:spPr>
                <a:xfrm>
                  <a:off x="9801687" y="3218122"/>
                  <a:ext cx="1625381" cy="369332"/>
                </a:xfrm>
                <a:prstGeom prst="rect">
                  <a:avLst/>
                </a:prstGeom>
                <a:blipFill>
                  <a:blip r:embed="rId14"/>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0C94C4AF-EF7A-990E-BE43-6A31F66882ED}"/>
                    </a:ext>
                  </a:extLst>
                </p:cNvPr>
                <p:cNvSpPr txBox="1"/>
                <p:nvPr/>
              </p:nvSpPr>
              <p:spPr>
                <a:xfrm>
                  <a:off x="9765053" y="4104632"/>
                  <a:ext cx="162711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𝜌</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3</m:t>
                            </m:r>
                          </m:sub>
                        </m:sSub>
                        <m:r>
                          <a:rPr lang="en-US" b="0" i="1" smtClean="0">
                            <a:latin typeface="Cambria Math" panose="02040503050406030204" pitchFamily="18" charset="0"/>
                          </a:rPr>
                          <m:t>, </m:t>
                        </m:r>
                        <m:r>
                          <a:rPr lang="en-US" b="0" i="1" smtClean="0">
                            <a:latin typeface="Cambria Math" panose="02040503050406030204" pitchFamily="18" charset="0"/>
                          </a:rPr>
                          <m:t>𝑡</m:t>
                        </m:r>
                        <m:r>
                          <a:rPr lang="en-US" b="0" i="1" smtClean="0">
                            <a:latin typeface="Cambria Math" panose="02040503050406030204" pitchFamily="18" charset="0"/>
                          </a:rPr>
                          <m:t>2</m:t>
                        </m:r>
                        <m:r>
                          <a:rPr lang="en-US" b="0" i="1" smtClean="0">
                            <a:latin typeface="Cambria Math" panose="02040503050406030204" pitchFamily="18" charset="0"/>
                          </a:rPr>
                          <m:t>h</m:t>
                        </m:r>
                        <m:r>
                          <a:rPr lang="en-US" b="0" i="1" smtClean="0">
                            <a:latin typeface="Cambria Math" panose="02040503050406030204" pitchFamily="18" charset="0"/>
                          </a:rPr>
                          <m:t>,0)</m:t>
                        </m:r>
                      </m:oMath>
                    </m:oMathPara>
                  </a14:m>
                  <a:endParaRPr lang="en-US" dirty="0"/>
                </a:p>
              </p:txBody>
            </p:sp>
          </mc:Choice>
          <mc:Fallback xmlns="">
            <p:sp>
              <p:nvSpPr>
                <p:cNvPr id="23" name="TextBox 22">
                  <a:extLst>
                    <a:ext uri="{FF2B5EF4-FFF2-40B4-BE49-F238E27FC236}">
                      <a16:creationId xmlns:a16="http://schemas.microsoft.com/office/drawing/2014/main" id="{0C94C4AF-EF7A-990E-BE43-6A31F66882ED}"/>
                    </a:ext>
                  </a:extLst>
                </p:cNvPr>
                <p:cNvSpPr txBox="1">
                  <a:spLocks noRot="1" noChangeAspect="1" noMove="1" noResize="1" noEditPoints="1" noAdjustHandles="1" noChangeArrowheads="1" noChangeShapeType="1" noTextEdit="1"/>
                </p:cNvSpPr>
                <p:nvPr/>
              </p:nvSpPr>
              <p:spPr>
                <a:xfrm>
                  <a:off x="9765053" y="4104632"/>
                  <a:ext cx="1627112" cy="369332"/>
                </a:xfrm>
                <a:prstGeom prst="rect">
                  <a:avLst/>
                </a:prstGeom>
                <a:blipFill>
                  <a:blip r:embed="rId15"/>
                  <a:stretch>
                    <a:fillRect b="-13115"/>
                  </a:stretch>
                </a:blipFill>
              </p:spPr>
              <p:txBody>
                <a:bodyPr/>
                <a:lstStyle/>
                <a:p>
                  <a:r>
                    <a:rPr lang="en-US">
                      <a:noFill/>
                    </a:rPr>
                    <a:t> </a:t>
                  </a:r>
                </a:p>
              </p:txBody>
            </p:sp>
          </mc:Fallback>
        </mc:AlternateContent>
        <p:sp>
          <p:nvSpPr>
            <p:cNvPr id="43" name="Arc 42">
              <a:extLst>
                <a:ext uri="{FF2B5EF4-FFF2-40B4-BE49-F238E27FC236}">
                  <a16:creationId xmlns:a16="http://schemas.microsoft.com/office/drawing/2014/main" id="{2BE09FEE-9C48-1F1E-81E7-74E654B850FA}"/>
                </a:ext>
              </a:extLst>
            </p:cNvPr>
            <p:cNvSpPr/>
            <p:nvPr/>
          </p:nvSpPr>
          <p:spPr>
            <a:xfrm rot="20672297">
              <a:off x="6996827" y="3105641"/>
              <a:ext cx="1883788" cy="1569428"/>
            </a:xfrm>
            <a:prstGeom prst="arc">
              <a:avLst>
                <a:gd name="adj1" fmla="val 16200000"/>
                <a:gd name="adj2" fmla="val 292204"/>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4" name="Arc 43">
              <a:extLst>
                <a:ext uri="{FF2B5EF4-FFF2-40B4-BE49-F238E27FC236}">
                  <a16:creationId xmlns:a16="http://schemas.microsoft.com/office/drawing/2014/main" id="{4A626E56-2588-687B-DDF9-D792A76C15FB}"/>
                </a:ext>
              </a:extLst>
            </p:cNvPr>
            <p:cNvSpPr/>
            <p:nvPr/>
          </p:nvSpPr>
          <p:spPr>
            <a:xfrm rot="9836890">
              <a:off x="7759793" y="2236815"/>
              <a:ext cx="1678010" cy="1566648"/>
            </a:xfrm>
            <a:prstGeom prst="arc">
              <a:avLst>
                <a:gd name="adj1" fmla="val 16200000"/>
                <a:gd name="adj2" fmla="val 292204"/>
              </a:avLst>
            </a:prstGeom>
            <a:ln>
              <a:headEnd type="none" w="med" len="med"/>
              <a:tailEnd type="arrow"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Arc 44">
              <a:extLst>
                <a:ext uri="{FF2B5EF4-FFF2-40B4-BE49-F238E27FC236}">
                  <a16:creationId xmlns:a16="http://schemas.microsoft.com/office/drawing/2014/main" id="{443C64A1-F8BB-3733-633D-8AD842F89B10}"/>
                </a:ext>
              </a:extLst>
            </p:cNvPr>
            <p:cNvSpPr/>
            <p:nvPr/>
          </p:nvSpPr>
          <p:spPr>
            <a:xfrm rot="6503546">
              <a:off x="7199564" y="2730785"/>
              <a:ext cx="1883788" cy="1569428"/>
            </a:xfrm>
            <a:prstGeom prst="arc">
              <a:avLst>
                <a:gd name="adj1" fmla="val 16200000"/>
                <a:gd name="adj2" fmla="val 292204"/>
              </a:avLst>
            </a:prstGeom>
            <a:ln>
              <a:headEnd type="none" w="med" len="med"/>
              <a:tailEnd type="arrow" w="med" len="med"/>
            </a:ln>
          </p:spPr>
          <p:style>
            <a:lnRef idx="1">
              <a:schemeClr val="accent6"/>
            </a:lnRef>
            <a:fillRef idx="0">
              <a:schemeClr val="accent6"/>
            </a:fillRef>
            <a:effectRef idx="0">
              <a:schemeClr val="accent6"/>
            </a:effectRef>
            <a:fontRef idx="minor">
              <a:schemeClr val="tx1"/>
            </a:fontRef>
          </p:style>
          <p:txBody>
            <a:bodyPr rtlCol="0" anchor="ctr"/>
            <a:lstStyle/>
            <a:p>
              <a:pPr algn="ctr"/>
              <a:endParaRPr lang="en-US"/>
            </a:p>
          </p:txBody>
        </p:sp>
        <p:sp>
          <p:nvSpPr>
            <p:cNvPr id="47" name="Arc 46">
              <a:extLst>
                <a:ext uri="{FF2B5EF4-FFF2-40B4-BE49-F238E27FC236}">
                  <a16:creationId xmlns:a16="http://schemas.microsoft.com/office/drawing/2014/main" id="{CAE3D7F2-D970-46E9-1802-8A1F35C6D0D4}"/>
                </a:ext>
              </a:extLst>
            </p:cNvPr>
            <p:cNvSpPr/>
            <p:nvPr/>
          </p:nvSpPr>
          <p:spPr>
            <a:xfrm rot="8230288">
              <a:off x="8812643" y="2487027"/>
              <a:ext cx="1883788" cy="1569428"/>
            </a:xfrm>
            <a:prstGeom prst="arc">
              <a:avLst>
                <a:gd name="adj1" fmla="val 16200000"/>
                <a:gd name="adj2" fmla="val 292204"/>
              </a:avLst>
            </a:pr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sp>
          <p:nvSpPr>
            <p:cNvPr id="48" name="Arc 47">
              <a:extLst>
                <a:ext uri="{FF2B5EF4-FFF2-40B4-BE49-F238E27FC236}">
                  <a16:creationId xmlns:a16="http://schemas.microsoft.com/office/drawing/2014/main" id="{B106CBCC-D305-654A-7C19-485BF0CF33BA}"/>
                </a:ext>
              </a:extLst>
            </p:cNvPr>
            <p:cNvSpPr/>
            <p:nvPr/>
          </p:nvSpPr>
          <p:spPr>
            <a:xfrm rot="19010018">
              <a:off x="8732141" y="3415973"/>
              <a:ext cx="1678010" cy="1566648"/>
            </a:xfrm>
            <a:prstGeom prst="arc">
              <a:avLst>
                <a:gd name="adj1" fmla="val 16200000"/>
                <a:gd name="adj2" fmla="val 292204"/>
              </a:avLst>
            </a:prstGeom>
            <a:ln>
              <a:headEnd type="none" w="med" len="med"/>
              <a:tailEnd type="arrow" w="med" len="med"/>
            </a:ln>
          </p:spPr>
          <p:style>
            <a:lnRef idx="2">
              <a:schemeClr val="dk1"/>
            </a:lnRef>
            <a:fillRef idx="0">
              <a:schemeClr val="dk1"/>
            </a:fillRef>
            <a:effectRef idx="1">
              <a:schemeClr val="dk1"/>
            </a:effectRef>
            <a:fontRef idx="minor">
              <a:schemeClr val="tx1"/>
            </a:fontRef>
          </p:style>
          <p:txBody>
            <a:bodyPr rtlCol="0" anchor="ctr"/>
            <a:lstStyle/>
            <a:p>
              <a:pPr algn="ctr"/>
              <a:endParaRPr lang="en-US"/>
            </a:p>
          </p:txBody>
        </p:sp>
      </p:grpSp>
      <p:sp>
        <p:nvSpPr>
          <p:cNvPr id="51" name="TextBox 50">
            <a:extLst>
              <a:ext uri="{FF2B5EF4-FFF2-40B4-BE49-F238E27FC236}">
                <a16:creationId xmlns:a16="http://schemas.microsoft.com/office/drawing/2014/main" id="{35919D14-181F-5AED-2C76-3FA591A34E48}"/>
              </a:ext>
            </a:extLst>
          </p:cNvPr>
          <p:cNvSpPr txBox="1"/>
          <p:nvPr/>
        </p:nvSpPr>
        <p:spPr>
          <a:xfrm>
            <a:off x="0" y="6629946"/>
            <a:ext cx="6532558" cy="215444"/>
          </a:xfrm>
          <a:prstGeom prst="rect">
            <a:avLst/>
          </a:prstGeom>
          <a:noFill/>
        </p:spPr>
        <p:txBody>
          <a:bodyPr wrap="none" rtlCol="0">
            <a:spAutoFit/>
          </a:bodyPr>
          <a:lstStyle/>
          <a:p>
            <a:r>
              <a:rPr lang="en-HK" sz="800" b="0" i="0" dirty="0">
                <a:solidFill>
                  <a:srgbClr val="222222"/>
                </a:solidFill>
                <a:effectLst/>
                <a:latin typeface="Arial" panose="020B0604020202020204" pitchFamily="34" charset="0"/>
              </a:rPr>
              <a:t>Wang, Z., Song, Y., Wong, G. Y., &amp; See, S. (2023). Logical message passing networks with one-hop inference on atomic formulas. </a:t>
            </a:r>
            <a:r>
              <a:rPr lang="en-HK" sz="800" b="0" i="1" dirty="0">
                <a:solidFill>
                  <a:srgbClr val="222222"/>
                </a:solidFill>
                <a:effectLst/>
                <a:latin typeface="Arial" panose="020B0604020202020204" pitchFamily="34" charset="0"/>
              </a:rPr>
              <a:t>ICLR’23</a:t>
            </a:r>
            <a:r>
              <a:rPr lang="en-HK" sz="800" b="0" i="0" dirty="0">
                <a:solidFill>
                  <a:srgbClr val="222222"/>
                </a:solidFill>
                <a:effectLst/>
                <a:latin typeface="Arial" panose="020B0604020202020204" pitchFamily="34" charset="0"/>
              </a:rPr>
              <a:t>.</a:t>
            </a:r>
            <a:endParaRPr lang="en-US" sz="800" dirty="0"/>
          </a:p>
        </p:txBody>
      </p:sp>
      <mc:AlternateContent xmlns:mc="http://schemas.openxmlformats.org/markup-compatibility/2006">
        <mc:Choice xmlns:a14="http://schemas.microsoft.com/office/drawing/2010/main" Requires="a14">
          <p:sp>
            <p:nvSpPr>
              <p:cNvPr id="25" name="TextBox 24">
                <a:extLst>
                  <a:ext uri="{FF2B5EF4-FFF2-40B4-BE49-F238E27FC236}">
                    <a16:creationId xmlns:a16="http://schemas.microsoft.com/office/drawing/2014/main" id="{BD720729-C3DE-01C6-1C00-4F85B22B2DA1}"/>
                  </a:ext>
                </a:extLst>
              </p:cNvPr>
              <p:cNvSpPr txBox="1"/>
              <p:nvPr/>
            </p:nvSpPr>
            <p:spPr>
              <a:xfrm>
                <a:off x="7349236" y="4245484"/>
                <a:ext cx="4314805" cy="1324145"/>
              </a:xfrm>
              <a:prstGeom prst="rect">
                <a:avLst/>
              </a:prstGeom>
              <a:noFill/>
            </p:spPr>
            <p:txBody>
              <a:bodyPr wrap="square">
                <a:spAutoFit/>
              </a:bodyPr>
              <a:lstStyle/>
              <a:p>
                <a:pPr marL="0" indent="0">
                  <a:buNone/>
                </a:pPr>
                <a:r>
                  <a:rPr lang="en-US" dirty="0"/>
                  <a:t>GNN end-to-end Training</a:t>
                </a:r>
              </a:p>
              <a:p>
                <a:r>
                  <a:rPr lang="en-US" dirty="0"/>
                  <a:t>Loss function: noisy contrastive estimation:</a:t>
                </a:r>
              </a:p>
              <a:p>
                <a:pPr marL="0" indent="0">
                  <a:buNone/>
                </a:pPr>
                <a14:m>
                  <m:oMathPara xmlns:m="http://schemas.openxmlformats.org/officeDocument/2006/math">
                    <m:oMathParaPr>
                      <m:jc m:val="left"/>
                    </m:oMathParaPr>
                    <m:oMath xmlns:m="http://schemas.openxmlformats.org/officeDocument/2006/math">
                      <m:r>
                        <a:rPr lang="en-US" b="0" i="1" smtClean="0">
                          <a:latin typeface="Cambria Math" panose="02040503050406030204" pitchFamily="18" charset="0"/>
                        </a:rPr>
                        <m:t>𝐿</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log</m:t>
                          </m:r>
                        </m:fName>
                        <m:e>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m:rPr>
                                      <m:sty m:val="p"/>
                                    </m:rPr>
                                    <a:rPr lang="en-US" b="0" i="0" smtClean="0">
                                      <a:latin typeface="Cambria Math" panose="02040503050406030204" pitchFamily="18" charset="0"/>
                                    </a:rPr>
                                    <m:t>cos</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sup>
                              </m:sSup>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func>
                                </m:sup>
                              </m:sSup>
                              <m:r>
                                <a:rPr lang="en-US" b="0" i="1" smtClean="0">
                                  <a:latin typeface="Cambria Math" panose="02040503050406030204" pitchFamily="18" charset="0"/>
                                </a:rPr>
                                <m:t>+</m:t>
                              </m:r>
                              <m:nary>
                                <m:naryPr>
                                  <m:chr m:val="∑"/>
                                  <m:limLoc m:val="subSup"/>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𝑘</m:t>
                                  </m:r>
                                </m:sub>
                                <m:sup/>
                                <m:e>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cos</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𝑒</m:t>
                                                  </m:r>
                                                </m:e>
                                                <m:sub>
                                                  <m:r>
                                                    <a:rPr lang="en-US" b="0" i="1" smtClean="0">
                                                      <a:latin typeface="Cambria Math" panose="02040503050406030204" pitchFamily="18" charset="0"/>
                                                    </a:rPr>
                                                    <m:t>𝑘</m:t>
                                                  </m:r>
                                                </m:sub>
                                                <m:sup>
                                                  <m:r>
                                                    <a:rPr lang="en-US" b="0" i="1" smtClean="0">
                                                      <a:latin typeface="Cambria Math" panose="02040503050406030204" pitchFamily="18" charset="0"/>
                                                    </a:rPr>
                                                    <m:t>−</m:t>
                                                  </m:r>
                                                </m:sup>
                                              </m:sSubSup>
                                            </m:e>
                                          </m:d>
                                        </m:e>
                                      </m:func>
                                    </m:sup>
                                  </m:sSup>
                                </m:e>
                              </m:nary>
                            </m:den>
                          </m:f>
                        </m:e>
                      </m:func>
                    </m:oMath>
                  </m:oMathPara>
                </a14:m>
                <a:endParaRPr lang="en-US" dirty="0"/>
              </a:p>
            </p:txBody>
          </p:sp>
        </mc:Choice>
        <mc:Fallback>
          <p:sp>
            <p:nvSpPr>
              <p:cNvPr id="25" name="TextBox 24">
                <a:extLst>
                  <a:ext uri="{FF2B5EF4-FFF2-40B4-BE49-F238E27FC236}">
                    <a16:creationId xmlns:a16="http://schemas.microsoft.com/office/drawing/2014/main" id="{BD720729-C3DE-01C6-1C00-4F85B22B2DA1}"/>
                  </a:ext>
                </a:extLst>
              </p:cNvPr>
              <p:cNvSpPr txBox="1">
                <a:spLocks noRot="1" noChangeAspect="1" noMove="1" noResize="1" noEditPoints="1" noAdjustHandles="1" noChangeArrowheads="1" noChangeShapeType="1" noTextEdit="1"/>
              </p:cNvSpPr>
              <p:nvPr/>
            </p:nvSpPr>
            <p:spPr>
              <a:xfrm>
                <a:off x="7349236" y="4245484"/>
                <a:ext cx="4314805" cy="1324145"/>
              </a:xfrm>
              <a:prstGeom prst="rect">
                <a:avLst/>
              </a:prstGeom>
              <a:blipFill>
                <a:blip r:embed="rId16"/>
                <a:stretch>
                  <a:fillRect l="-1173" t="-1905" b="-46667"/>
                </a:stretch>
              </a:blipFill>
            </p:spPr>
            <p:txBody>
              <a:bodyPr/>
              <a:lstStyle/>
              <a:p>
                <a:r>
                  <a:rPr lang="en-US">
                    <a:noFill/>
                  </a:rPr>
                  <a:t> </a:t>
                </a:r>
              </a:p>
            </p:txBody>
          </p:sp>
        </mc:Fallback>
      </mc:AlternateContent>
    </p:spTree>
    <p:extLst>
      <p:ext uri="{BB962C8B-B14F-4D97-AF65-F5344CB8AC3E}">
        <p14:creationId xmlns:p14="http://schemas.microsoft.com/office/powerpoint/2010/main" val="19064463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7B3DEB-A1DF-BB40-4405-D706F137DB7B}"/>
              </a:ext>
            </a:extLst>
          </p:cNvPr>
          <p:cNvSpPr>
            <a:spLocks noGrp="1"/>
          </p:cNvSpPr>
          <p:nvPr>
            <p:ph type="title"/>
          </p:nvPr>
        </p:nvSpPr>
        <p:spPr/>
        <p:txBody>
          <a:bodyPr/>
          <a:lstStyle/>
          <a:p>
            <a:r>
              <a:rPr lang="en-US" dirty="0"/>
              <a:t>Strategy II: end-to-end training</a:t>
            </a:r>
          </a:p>
        </p:txBody>
      </p:sp>
      <p:sp>
        <p:nvSpPr>
          <p:cNvPr id="21" name="Footer Placeholder 20">
            <a:extLst>
              <a:ext uri="{FF2B5EF4-FFF2-40B4-BE49-F238E27FC236}">
                <a16:creationId xmlns:a16="http://schemas.microsoft.com/office/drawing/2014/main" id="{1001DC6F-27FF-0D1A-DAD2-FF5FDD68ADAC}"/>
              </a:ext>
            </a:extLst>
          </p:cNvPr>
          <p:cNvSpPr>
            <a:spLocks noGrp="1"/>
          </p:cNvSpPr>
          <p:nvPr>
            <p:ph type="ftr" sz="quarter" idx="11"/>
          </p:nvPr>
        </p:nvSpPr>
        <p:spPr/>
        <p:txBody>
          <a:bodyPr/>
          <a:lstStyle/>
          <a:p>
            <a:r>
              <a:rPr lang="en-US"/>
              <a:t>Zihao Wang, CSE, HKUST, zihao-wang.github.io</a:t>
            </a:r>
            <a:endParaRPr lang="LID4096"/>
          </a:p>
        </p:txBody>
      </p:sp>
      <p:sp>
        <p:nvSpPr>
          <p:cNvPr id="20" name="Slide Number Placeholder 19">
            <a:extLst>
              <a:ext uri="{FF2B5EF4-FFF2-40B4-BE49-F238E27FC236}">
                <a16:creationId xmlns:a16="http://schemas.microsoft.com/office/drawing/2014/main" id="{EA51C745-EE6E-443D-1063-A04A0CB58C14}"/>
              </a:ext>
            </a:extLst>
          </p:cNvPr>
          <p:cNvSpPr>
            <a:spLocks noGrp="1"/>
          </p:cNvSpPr>
          <p:nvPr>
            <p:ph type="sldNum" sz="quarter" idx="12"/>
          </p:nvPr>
        </p:nvSpPr>
        <p:spPr/>
        <p:txBody>
          <a:bodyPr/>
          <a:lstStyle/>
          <a:p>
            <a:fld id="{1CF2D47E-0AF1-4C27-801F-64E3E5BF7F72}" type="slidenum">
              <a:rPr lang="en-US" smtClean="0"/>
              <a:t>18</a:t>
            </a:fld>
            <a:endParaRPr lang="en-US"/>
          </a:p>
        </p:txBody>
      </p:sp>
      <p:sp>
        <p:nvSpPr>
          <p:cNvPr id="3" name="Rectangle 2">
            <a:extLst>
              <a:ext uri="{FF2B5EF4-FFF2-40B4-BE49-F238E27FC236}">
                <a16:creationId xmlns:a16="http://schemas.microsoft.com/office/drawing/2014/main" id="{373EAA44-422A-4C23-A61B-5F6057E1A879}"/>
              </a:ext>
            </a:extLst>
          </p:cNvPr>
          <p:cNvSpPr/>
          <p:nvPr/>
        </p:nvSpPr>
        <p:spPr>
          <a:xfrm>
            <a:off x="701633" y="1690688"/>
            <a:ext cx="10652167" cy="185532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cxnSp>
        <p:nvCxnSpPr>
          <p:cNvPr id="4" name="Connector: Elbow 36">
            <a:extLst>
              <a:ext uri="{FF2B5EF4-FFF2-40B4-BE49-F238E27FC236}">
                <a16:creationId xmlns:a16="http://schemas.microsoft.com/office/drawing/2014/main" id="{4D0BB1AE-155F-721B-390F-CCBF22E53125}"/>
              </a:ext>
            </a:extLst>
          </p:cNvPr>
          <p:cNvCxnSpPr>
            <a:cxnSpLocks/>
            <a:stCxn id="17" idx="2"/>
            <a:endCxn id="7" idx="1"/>
          </p:cNvCxnSpPr>
          <p:nvPr/>
        </p:nvCxnSpPr>
        <p:spPr>
          <a:xfrm rot="16200000" flipH="1">
            <a:off x="3935707" y="4877136"/>
            <a:ext cx="1053469" cy="919220"/>
          </a:xfrm>
          <a:prstGeom prst="bentConnector2">
            <a:avLst/>
          </a:prstGeom>
          <a:ln>
            <a:prstDash val="solid"/>
            <a:tailEnd type="triangle"/>
          </a:ln>
        </p:spPr>
        <p:style>
          <a:lnRef idx="3">
            <a:schemeClr val="dk1"/>
          </a:lnRef>
          <a:fillRef idx="0">
            <a:schemeClr val="dk1"/>
          </a:fillRef>
          <a:effectRef idx="2">
            <a:schemeClr val="dk1"/>
          </a:effectRef>
          <a:fontRef idx="minor">
            <a:schemeClr val="tx1"/>
          </a:fontRef>
        </p:style>
      </p:cxnSp>
      <p:sp>
        <p:nvSpPr>
          <p:cNvPr id="5" name="Rectangle 4">
            <a:extLst>
              <a:ext uri="{FF2B5EF4-FFF2-40B4-BE49-F238E27FC236}">
                <a16:creationId xmlns:a16="http://schemas.microsoft.com/office/drawing/2014/main" id="{9F1CE171-4929-72F5-99FF-F7423108064E}"/>
              </a:ext>
            </a:extLst>
          </p:cNvPr>
          <p:cNvSpPr/>
          <p:nvPr/>
        </p:nvSpPr>
        <p:spPr>
          <a:xfrm>
            <a:off x="965445" y="5542282"/>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Observed KG</a:t>
            </a:r>
            <a:endParaRPr lang="LID4096"/>
          </a:p>
        </p:txBody>
      </p:sp>
      <p:sp>
        <p:nvSpPr>
          <p:cNvPr id="6" name="Rectangle 5">
            <a:extLst>
              <a:ext uri="{FF2B5EF4-FFF2-40B4-BE49-F238E27FC236}">
                <a16:creationId xmlns:a16="http://schemas.microsoft.com/office/drawing/2014/main" id="{F44059E6-D60E-F58A-E5B0-03CA588D464B}"/>
              </a:ext>
            </a:extLst>
          </p:cNvPr>
          <p:cNvSpPr/>
          <p:nvPr/>
        </p:nvSpPr>
        <p:spPr>
          <a:xfrm>
            <a:off x="965445" y="2108376"/>
            <a:ext cx="2118167" cy="642393"/>
          </a:xfrm>
          <a:prstGeom prst="rect">
            <a:avLst/>
          </a:prstGeom>
          <a:ln>
            <a:prstDash val="lg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Enriched KG</a:t>
            </a:r>
            <a:endParaRPr lang="LID4096"/>
          </a:p>
        </p:txBody>
      </p:sp>
      <p:sp>
        <p:nvSpPr>
          <p:cNvPr id="7" name="Rectangle: Rounded Corners 39">
            <a:extLst>
              <a:ext uri="{FF2B5EF4-FFF2-40B4-BE49-F238E27FC236}">
                <a16:creationId xmlns:a16="http://schemas.microsoft.com/office/drawing/2014/main" id="{E91BC2F5-D4AC-1BB5-D7CD-CA3971585754}"/>
              </a:ext>
            </a:extLst>
          </p:cNvPr>
          <p:cNvSpPr/>
          <p:nvPr/>
        </p:nvSpPr>
        <p:spPr>
          <a:xfrm>
            <a:off x="4922051" y="5542284"/>
            <a:ext cx="1954196" cy="642393"/>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Query Engine</a:t>
            </a:r>
            <a:endParaRPr lang="LID4096"/>
          </a:p>
        </p:txBody>
      </p:sp>
      <p:cxnSp>
        <p:nvCxnSpPr>
          <p:cNvPr id="8" name="Straight Arrow Connector 7">
            <a:extLst>
              <a:ext uri="{FF2B5EF4-FFF2-40B4-BE49-F238E27FC236}">
                <a16:creationId xmlns:a16="http://schemas.microsoft.com/office/drawing/2014/main" id="{27043632-B749-D4ED-35AC-BF4994577509}"/>
              </a:ext>
            </a:extLst>
          </p:cNvPr>
          <p:cNvCxnSpPr>
            <a:cxnSpLocks/>
            <a:stCxn id="5" idx="3"/>
            <a:endCxn id="7" idx="1"/>
          </p:cNvCxnSpPr>
          <p:nvPr/>
        </p:nvCxnSpPr>
        <p:spPr>
          <a:xfrm>
            <a:off x="3083612" y="5863479"/>
            <a:ext cx="1838439"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9" name="Straight Arrow Connector 8">
            <a:extLst>
              <a:ext uri="{FF2B5EF4-FFF2-40B4-BE49-F238E27FC236}">
                <a16:creationId xmlns:a16="http://schemas.microsoft.com/office/drawing/2014/main" id="{F2E8237D-1D8C-FDBA-1FDC-2F5F4D6F1B55}"/>
              </a:ext>
            </a:extLst>
          </p:cNvPr>
          <p:cNvCxnSpPr>
            <a:cxnSpLocks/>
            <a:stCxn id="7" idx="3"/>
            <a:endCxn id="10" idx="1"/>
          </p:cNvCxnSpPr>
          <p:nvPr/>
        </p:nvCxnSpPr>
        <p:spPr>
          <a:xfrm flipV="1">
            <a:off x="6876247" y="5863479"/>
            <a:ext cx="214324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0" name="Rectangle 9">
                <a:extLst>
                  <a:ext uri="{FF2B5EF4-FFF2-40B4-BE49-F238E27FC236}">
                    <a16:creationId xmlns:a16="http://schemas.microsoft.com/office/drawing/2014/main" id="{C479DFB9-EC71-20B0-6EF2-D3F919302285}"/>
                  </a:ext>
                </a:extLst>
              </p:cNvPr>
              <p:cNvSpPr/>
              <p:nvPr/>
            </p:nvSpPr>
            <p:spPr>
              <a:xfrm>
                <a:off x="9019495" y="5542282"/>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oMath>
                  </m:oMathPara>
                </a14:m>
                <a:endParaRPr lang="LID4096"/>
              </a:p>
            </p:txBody>
          </p:sp>
        </mc:Choice>
        <mc:Fallback xmlns="">
          <p:sp>
            <p:nvSpPr>
              <p:cNvPr id="10" name="Rectangle 9">
                <a:extLst>
                  <a:ext uri="{FF2B5EF4-FFF2-40B4-BE49-F238E27FC236}">
                    <a16:creationId xmlns:a16="http://schemas.microsoft.com/office/drawing/2014/main" id="{C479DFB9-EC71-20B0-6EF2-D3F919302285}"/>
                  </a:ext>
                </a:extLst>
              </p:cNvPr>
              <p:cNvSpPr>
                <a:spLocks noRot="1" noChangeAspect="1" noMove="1" noResize="1" noEditPoints="1" noAdjustHandles="1" noChangeArrowheads="1" noChangeShapeType="1" noTextEdit="1"/>
              </p:cNvSpPr>
              <p:nvPr/>
            </p:nvSpPr>
            <p:spPr>
              <a:xfrm>
                <a:off x="9019495" y="5542282"/>
                <a:ext cx="2118167" cy="642393"/>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74334715-6FBA-7B75-8C0C-11183F38002F}"/>
                  </a:ext>
                </a:extLst>
              </p:cNvPr>
              <p:cNvSpPr/>
              <p:nvPr/>
            </p:nvSpPr>
            <p:spPr>
              <a:xfrm>
                <a:off x="9019495" y="2108375"/>
                <a:ext cx="2118167" cy="64239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𝑒</m:t>
                          </m:r>
                        </m:sub>
                      </m:sSub>
                    </m:oMath>
                  </m:oMathPara>
                </a14:m>
                <a:endParaRPr lang="LID4096"/>
              </a:p>
            </p:txBody>
          </p:sp>
        </mc:Choice>
        <mc:Fallback xmlns="">
          <p:sp>
            <p:nvSpPr>
              <p:cNvPr id="11" name="Rectangle 10">
                <a:extLst>
                  <a:ext uri="{FF2B5EF4-FFF2-40B4-BE49-F238E27FC236}">
                    <a16:creationId xmlns:a16="http://schemas.microsoft.com/office/drawing/2014/main" id="{74334715-6FBA-7B75-8C0C-11183F38002F}"/>
                  </a:ext>
                </a:extLst>
              </p:cNvPr>
              <p:cNvSpPr>
                <a:spLocks noRot="1" noChangeAspect="1" noMove="1" noResize="1" noEditPoints="1" noAdjustHandles="1" noChangeArrowheads="1" noChangeShapeType="1" noTextEdit="1"/>
              </p:cNvSpPr>
              <p:nvPr/>
            </p:nvSpPr>
            <p:spPr>
              <a:xfrm>
                <a:off x="9019495" y="2108375"/>
                <a:ext cx="2118167" cy="642393"/>
              </a:xfrm>
              <a:prstGeom prst="rect">
                <a:avLst/>
              </a:prstGeom>
              <a:blipFill>
                <a:blip r:embed="rId3"/>
                <a:stretch>
                  <a:fillRect/>
                </a:stretch>
              </a:blipFill>
              <a:ln>
                <a:headEnd type="none" w="med" len="med"/>
                <a:tailEnd type="none" w="med" len="med"/>
              </a:ln>
            </p:spPr>
            <p:txBody>
              <a:bodyPr/>
              <a:lstStyle/>
              <a:p>
                <a:r>
                  <a:rPr lang="en-US">
                    <a:noFill/>
                  </a:rPr>
                  <a:t> </a:t>
                </a:r>
              </a:p>
            </p:txBody>
          </p:sp>
        </mc:Fallback>
      </mc:AlternateContent>
      <p:sp>
        <p:nvSpPr>
          <p:cNvPr id="12" name="Rectangle: Rounded Corners 45">
            <a:extLst>
              <a:ext uri="{FF2B5EF4-FFF2-40B4-BE49-F238E27FC236}">
                <a16:creationId xmlns:a16="http://schemas.microsoft.com/office/drawing/2014/main" id="{26CD8FFC-1CDD-4112-2F2D-80BEA2298CD7}"/>
              </a:ext>
            </a:extLst>
          </p:cNvPr>
          <p:cNvSpPr/>
          <p:nvPr/>
        </p:nvSpPr>
        <p:spPr>
          <a:xfrm>
            <a:off x="4960917" y="4167619"/>
            <a:ext cx="1954196" cy="642391"/>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altLang="zh-CN"/>
              <a:t>Neural Models</a:t>
            </a:r>
            <a:endParaRPr lang="LID4096"/>
          </a:p>
        </p:txBody>
      </p:sp>
      <p:cxnSp>
        <p:nvCxnSpPr>
          <p:cNvPr id="13" name="Connector: Elbow 46">
            <a:extLst>
              <a:ext uri="{FF2B5EF4-FFF2-40B4-BE49-F238E27FC236}">
                <a16:creationId xmlns:a16="http://schemas.microsoft.com/office/drawing/2014/main" id="{FCEE14A9-CE15-CC08-12E1-6305B24E8301}"/>
              </a:ext>
            </a:extLst>
          </p:cNvPr>
          <p:cNvCxnSpPr>
            <a:cxnSpLocks/>
            <a:stCxn id="17" idx="3"/>
            <a:endCxn id="12" idx="1"/>
          </p:cNvCxnSpPr>
          <p:nvPr/>
        </p:nvCxnSpPr>
        <p:spPr>
          <a:xfrm flipV="1">
            <a:off x="4805827" y="4488815"/>
            <a:ext cx="155090" cy="1"/>
          </a:xfrm>
          <a:prstGeom prst="bentConnector3">
            <a:avLst>
              <a:gd name="adj1" fmla="val 50000"/>
            </a:avLst>
          </a:prstGeom>
          <a:ln>
            <a:prstDash val="solid"/>
            <a:tailEnd type="triangle"/>
          </a:ln>
        </p:spPr>
        <p:style>
          <a:lnRef idx="3">
            <a:schemeClr val="accent4"/>
          </a:lnRef>
          <a:fillRef idx="0">
            <a:schemeClr val="accent4"/>
          </a:fillRef>
          <a:effectRef idx="2">
            <a:schemeClr val="accent4"/>
          </a:effectRef>
          <a:fontRef idx="minor">
            <a:schemeClr val="tx1"/>
          </a:fontRef>
        </p:style>
      </p:cxnSp>
      <p:cxnSp>
        <p:nvCxnSpPr>
          <p:cNvPr id="14" name="Connector: Elbow 47">
            <a:extLst>
              <a:ext uri="{FF2B5EF4-FFF2-40B4-BE49-F238E27FC236}">
                <a16:creationId xmlns:a16="http://schemas.microsoft.com/office/drawing/2014/main" id="{106DB004-641A-B7B2-3A99-F75959E151ED}"/>
              </a:ext>
            </a:extLst>
          </p:cNvPr>
          <p:cNvCxnSpPr>
            <a:cxnSpLocks/>
            <a:stCxn id="5" idx="0"/>
            <a:endCxn id="12" idx="2"/>
          </p:cNvCxnSpPr>
          <p:nvPr/>
        </p:nvCxnSpPr>
        <p:spPr>
          <a:xfrm rot="5400000" flipH="1" flipV="1">
            <a:off x="3615136" y="3219403"/>
            <a:ext cx="732272" cy="3913486"/>
          </a:xfrm>
          <a:prstGeom prst="bentConnector3">
            <a:avLst>
              <a:gd name="adj1" fmla="val 50000"/>
            </a:avLst>
          </a:prstGeom>
          <a:ln>
            <a:prstDash val="lgDash"/>
            <a:tailEnd type="triangle"/>
          </a:ln>
        </p:spPr>
        <p:style>
          <a:lnRef idx="3">
            <a:schemeClr val="accent4"/>
          </a:lnRef>
          <a:fillRef idx="0">
            <a:schemeClr val="accent4"/>
          </a:fillRef>
          <a:effectRef idx="2">
            <a:schemeClr val="accent4"/>
          </a:effectRef>
          <a:fontRef idx="minor">
            <a:schemeClr val="tx1"/>
          </a:fontRef>
        </p:style>
      </p:cxnSp>
      <p:cxnSp>
        <p:nvCxnSpPr>
          <p:cNvPr id="15" name="Connector: Elbow 48">
            <a:extLst>
              <a:ext uri="{FF2B5EF4-FFF2-40B4-BE49-F238E27FC236}">
                <a16:creationId xmlns:a16="http://schemas.microsoft.com/office/drawing/2014/main" id="{D8BEAAF3-7B47-2190-2797-B62FB1ED7071}"/>
              </a:ext>
            </a:extLst>
          </p:cNvPr>
          <p:cNvCxnSpPr>
            <a:cxnSpLocks/>
            <a:stCxn id="10" idx="0"/>
            <a:endCxn id="12" idx="2"/>
          </p:cNvCxnSpPr>
          <p:nvPr/>
        </p:nvCxnSpPr>
        <p:spPr>
          <a:xfrm rot="16200000" flipV="1">
            <a:off x="7642161" y="3105864"/>
            <a:ext cx="732272" cy="4140564"/>
          </a:xfrm>
          <a:prstGeom prst="bentConnector3">
            <a:avLst>
              <a:gd name="adj1" fmla="val 50000"/>
            </a:avLst>
          </a:prstGeom>
          <a:ln>
            <a:prstDash val="lgDash"/>
            <a:tailEnd type="triangle"/>
          </a:ln>
        </p:spPr>
        <p:style>
          <a:lnRef idx="3">
            <a:schemeClr val="accent4"/>
          </a:lnRef>
          <a:fillRef idx="0">
            <a:schemeClr val="accent4"/>
          </a:fillRef>
          <a:effectRef idx="2">
            <a:schemeClr val="accent4"/>
          </a:effectRef>
          <a:fontRef idx="minor">
            <a:schemeClr val="tx1"/>
          </a:fontRef>
        </p:style>
      </p:cxnSp>
      <p:cxnSp>
        <p:nvCxnSpPr>
          <p:cNvPr id="16" name="Connector: Elbow 49">
            <a:extLst>
              <a:ext uri="{FF2B5EF4-FFF2-40B4-BE49-F238E27FC236}">
                <a16:creationId xmlns:a16="http://schemas.microsoft.com/office/drawing/2014/main" id="{3A2E6753-1752-1563-2AA8-E7C16826F717}"/>
              </a:ext>
            </a:extLst>
          </p:cNvPr>
          <p:cNvCxnSpPr>
            <a:cxnSpLocks/>
            <a:stCxn id="12" idx="3"/>
            <a:endCxn id="11" idx="2"/>
          </p:cNvCxnSpPr>
          <p:nvPr/>
        </p:nvCxnSpPr>
        <p:spPr>
          <a:xfrm flipV="1">
            <a:off x="6915113" y="2750768"/>
            <a:ext cx="3163466" cy="1738047"/>
          </a:xfrm>
          <a:prstGeom prst="bentConnector2">
            <a:avLst/>
          </a:prstGeom>
          <a:ln>
            <a:prstDash val="solid"/>
            <a:tailEnd type="triangle"/>
          </a:ln>
        </p:spPr>
        <p:style>
          <a:lnRef idx="3">
            <a:schemeClr val="accent4"/>
          </a:lnRef>
          <a:fillRef idx="0">
            <a:schemeClr val="accent4"/>
          </a:fillRef>
          <a:effectRef idx="2">
            <a:schemeClr val="accent4"/>
          </a:effectRef>
          <a:fontRef idx="minor">
            <a:schemeClr val="tx1"/>
          </a:fontRef>
        </p:style>
      </p:cxnSp>
      <p:sp>
        <p:nvSpPr>
          <p:cNvPr id="17" name="Rectangle 16">
            <a:extLst>
              <a:ext uri="{FF2B5EF4-FFF2-40B4-BE49-F238E27FC236}">
                <a16:creationId xmlns:a16="http://schemas.microsoft.com/office/drawing/2014/main" id="{9CF10CBE-4E84-C9A3-385C-D9133B2C39FE}"/>
              </a:ext>
            </a:extLst>
          </p:cNvPr>
          <p:cNvSpPr/>
          <p:nvPr/>
        </p:nvSpPr>
        <p:spPr>
          <a:xfrm>
            <a:off x="3199834" y="4167619"/>
            <a:ext cx="1605993"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Query</a:t>
            </a:r>
            <a:endParaRPr lang="LID4096"/>
          </a:p>
        </p:txBody>
      </p:sp>
      <p:sp>
        <p:nvSpPr>
          <p:cNvPr id="18" name="TextBox 17">
            <a:extLst>
              <a:ext uri="{FF2B5EF4-FFF2-40B4-BE49-F238E27FC236}">
                <a16:creationId xmlns:a16="http://schemas.microsoft.com/office/drawing/2014/main" id="{7AAC1D39-5EF5-2252-BA51-1AD720E66563}"/>
              </a:ext>
            </a:extLst>
          </p:cNvPr>
          <p:cNvSpPr txBox="1"/>
          <p:nvPr/>
        </p:nvSpPr>
        <p:spPr>
          <a:xfrm>
            <a:off x="7872417" y="4018558"/>
            <a:ext cx="1026243" cy="369332"/>
          </a:xfrm>
          <a:prstGeom prst="rect">
            <a:avLst/>
          </a:prstGeom>
          <a:noFill/>
        </p:spPr>
        <p:txBody>
          <a:bodyPr wrap="none" rtlCol="0">
            <a:spAutoFit/>
          </a:bodyPr>
          <a:lstStyle/>
          <a:p>
            <a:r>
              <a:rPr lang="en-US"/>
              <a:t>Inference</a:t>
            </a:r>
            <a:endParaRPr lang="LID4096"/>
          </a:p>
        </p:txBody>
      </p:sp>
      <p:sp>
        <p:nvSpPr>
          <p:cNvPr id="19" name="TextBox 18">
            <a:extLst>
              <a:ext uri="{FF2B5EF4-FFF2-40B4-BE49-F238E27FC236}">
                <a16:creationId xmlns:a16="http://schemas.microsoft.com/office/drawing/2014/main" id="{F05DA7A8-08E0-F9D7-E004-AC0E367880AD}"/>
              </a:ext>
            </a:extLst>
          </p:cNvPr>
          <p:cNvSpPr txBox="1"/>
          <p:nvPr/>
        </p:nvSpPr>
        <p:spPr>
          <a:xfrm>
            <a:off x="7916317" y="4806813"/>
            <a:ext cx="906723" cy="369332"/>
          </a:xfrm>
          <a:prstGeom prst="rect">
            <a:avLst/>
          </a:prstGeom>
          <a:noFill/>
        </p:spPr>
        <p:txBody>
          <a:bodyPr wrap="none" rtlCol="0">
            <a:spAutoFit/>
          </a:bodyPr>
          <a:lstStyle/>
          <a:p>
            <a:r>
              <a:rPr lang="en-US"/>
              <a:t>Training</a:t>
            </a:r>
            <a:endParaRPr lang="LID4096"/>
          </a:p>
        </p:txBody>
      </p:sp>
    </p:spTree>
    <p:extLst>
      <p:ext uri="{BB962C8B-B14F-4D97-AF65-F5344CB8AC3E}">
        <p14:creationId xmlns:p14="http://schemas.microsoft.com/office/powerpoint/2010/main" val="398493801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8B843-E2AA-0142-A1CD-8F4D1233CAF6}"/>
              </a:ext>
            </a:extLst>
          </p:cNvPr>
          <p:cNvSpPr>
            <a:spLocks noGrp="1"/>
          </p:cNvSpPr>
          <p:nvPr>
            <p:ph type="title"/>
          </p:nvPr>
        </p:nvSpPr>
        <p:spPr/>
        <p:txBody>
          <a:bodyPr/>
          <a:lstStyle/>
          <a:p>
            <a:r>
              <a:rPr lang="en-US" dirty="0"/>
              <a:t>What to </a:t>
            </a:r>
            <a:r>
              <a:rPr lang="en-US" dirty="0" err="1"/>
              <a:t>neuralize</a:t>
            </a:r>
            <a:r>
              <a:rPr lang="en-US" dirty="0"/>
              <a:t>?</a:t>
            </a:r>
          </a:p>
        </p:txBody>
      </p:sp>
      <p:graphicFrame>
        <p:nvGraphicFramePr>
          <p:cNvPr id="52" name="Content Placeholder 51">
            <a:extLst>
              <a:ext uri="{FF2B5EF4-FFF2-40B4-BE49-F238E27FC236}">
                <a16:creationId xmlns:a16="http://schemas.microsoft.com/office/drawing/2014/main" id="{1910C077-7BF7-EDEB-7E51-22A2307B47DD}"/>
              </a:ext>
            </a:extLst>
          </p:cNvPr>
          <p:cNvGraphicFramePr>
            <a:graphicFrameLocks noGrp="1"/>
          </p:cNvGraphicFramePr>
          <p:nvPr>
            <p:ph idx="1"/>
            <p:extLst>
              <p:ext uri="{D42A27DB-BD31-4B8C-83A1-F6EECF244321}">
                <p14:modId xmlns:p14="http://schemas.microsoft.com/office/powerpoint/2010/main" val="1322128493"/>
              </p:ext>
            </p:extLst>
          </p:nvPr>
        </p:nvGraphicFramePr>
        <p:xfrm>
          <a:off x="848620" y="1451689"/>
          <a:ext cx="10515597" cy="1483360"/>
        </p:xfrm>
        <a:graphic>
          <a:graphicData uri="http://schemas.openxmlformats.org/drawingml/2006/table">
            <a:tbl>
              <a:tblPr firstRow="1" bandRow="1">
                <a:tableStyleId>{5940675A-B579-460E-94D1-54222C63F5DA}</a:tableStyleId>
              </a:tblPr>
              <a:tblGrid>
                <a:gridCol w="3513068">
                  <a:extLst>
                    <a:ext uri="{9D8B030D-6E8A-4147-A177-3AD203B41FA5}">
                      <a16:colId xmlns:a16="http://schemas.microsoft.com/office/drawing/2014/main" val="3053905213"/>
                    </a:ext>
                  </a:extLst>
                </a:gridCol>
                <a:gridCol w="2633472">
                  <a:extLst>
                    <a:ext uri="{9D8B030D-6E8A-4147-A177-3AD203B41FA5}">
                      <a16:colId xmlns:a16="http://schemas.microsoft.com/office/drawing/2014/main" val="2260926785"/>
                    </a:ext>
                  </a:extLst>
                </a:gridCol>
                <a:gridCol w="1975104">
                  <a:extLst>
                    <a:ext uri="{9D8B030D-6E8A-4147-A177-3AD203B41FA5}">
                      <a16:colId xmlns:a16="http://schemas.microsoft.com/office/drawing/2014/main" val="3591255930"/>
                    </a:ext>
                  </a:extLst>
                </a:gridCol>
                <a:gridCol w="2393953">
                  <a:extLst>
                    <a:ext uri="{9D8B030D-6E8A-4147-A177-3AD203B41FA5}">
                      <a16:colId xmlns:a16="http://schemas.microsoft.com/office/drawing/2014/main" val="3825663527"/>
                    </a:ext>
                  </a:extLst>
                </a:gridCol>
              </a:tblGrid>
              <a:tr h="370840">
                <a:tc>
                  <a:txBody>
                    <a:bodyPr/>
                    <a:lstStyle/>
                    <a:p>
                      <a:pPr algn="ctr"/>
                      <a:r>
                        <a:rPr lang="en-US" b="1" dirty="0"/>
                        <a:t>Presentation</a:t>
                      </a:r>
                    </a:p>
                  </a:txBody>
                  <a:tcPr/>
                </a:tc>
                <a:tc>
                  <a:txBody>
                    <a:bodyPr/>
                    <a:lstStyle/>
                    <a:p>
                      <a:pPr algn="ctr"/>
                      <a:r>
                        <a:rPr lang="en-US" b="1" dirty="0"/>
                        <a:t>Model type</a:t>
                      </a:r>
                    </a:p>
                  </a:txBody>
                  <a:tcPr/>
                </a:tc>
                <a:tc>
                  <a:txBody>
                    <a:bodyPr/>
                    <a:lstStyle/>
                    <a:p>
                      <a:pPr algn="ctr"/>
                      <a:r>
                        <a:rPr lang="en-US" b="1" dirty="0"/>
                        <a:t>Example</a:t>
                      </a:r>
                    </a:p>
                  </a:txBody>
                  <a:tcPr/>
                </a:tc>
                <a:tc>
                  <a:txBody>
                    <a:bodyPr/>
                    <a:lstStyle/>
                    <a:p>
                      <a:pPr algn="ctr"/>
                      <a:r>
                        <a:rPr lang="en-US" b="1" dirty="0"/>
                        <a:t>Logic Modules</a:t>
                      </a:r>
                    </a:p>
                  </a:txBody>
                  <a:tcPr/>
                </a:tc>
                <a:extLst>
                  <a:ext uri="{0D108BD9-81ED-4DB2-BD59-A6C34878D82A}">
                    <a16:rowId xmlns:a16="http://schemas.microsoft.com/office/drawing/2014/main" val="2450224155"/>
                  </a:ext>
                </a:extLst>
              </a:tr>
              <a:tr h="370840">
                <a:tc>
                  <a:txBody>
                    <a:bodyPr/>
                    <a:lstStyle/>
                    <a:p>
                      <a:pPr algn="ctr"/>
                      <a:r>
                        <a:rPr lang="en-US" sz="1800" dirty="0"/>
                        <a:t>Linearization into string</a:t>
                      </a:r>
                    </a:p>
                  </a:txBody>
                  <a:tcPr/>
                </a:tc>
                <a:tc>
                  <a:txBody>
                    <a:bodyPr/>
                    <a:lstStyle/>
                    <a:p>
                      <a:pPr algn="ctr"/>
                      <a:r>
                        <a:rPr lang="en-US" sz="1800" dirty="0"/>
                        <a:t>Sequence models</a:t>
                      </a:r>
                      <a:endParaRPr lang="en-US" dirty="0"/>
                    </a:p>
                  </a:txBody>
                  <a:tcPr/>
                </a:tc>
                <a:tc>
                  <a:txBody>
                    <a:bodyPr/>
                    <a:lstStyle/>
                    <a:p>
                      <a:pPr algn="ctr"/>
                      <a:r>
                        <a:rPr lang="en-US" dirty="0"/>
                        <a:t>Transformer</a:t>
                      </a:r>
                    </a:p>
                  </a:txBody>
                  <a:tcPr/>
                </a:tc>
                <a:tc>
                  <a:txBody>
                    <a:bodyPr/>
                    <a:lstStyle/>
                    <a:p>
                      <a:pPr algn="ctr"/>
                      <a:r>
                        <a:rPr lang="en-US" dirty="0"/>
                        <a:t>Weak</a:t>
                      </a:r>
                    </a:p>
                  </a:txBody>
                  <a:tcPr/>
                </a:tc>
                <a:extLst>
                  <a:ext uri="{0D108BD9-81ED-4DB2-BD59-A6C34878D82A}">
                    <a16:rowId xmlns:a16="http://schemas.microsoft.com/office/drawing/2014/main" val="3597901909"/>
                  </a:ext>
                </a:extLst>
              </a:tr>
              <a:tr h="370840">
                <a:tc>
                  <a:txBody>
                    <a:bodyPr/>
                    <a:lstStyle/>
                    <a:p>
                      <a:pPr algn="ctr"/>
                      <a:r>
                        <a:rPr lang="en-US" sz="1800" dirty="0"/>
                        <a:t>Graph of terms and predicates</a:t>
                      </a:r>
                      <a:endParaRPr lang="en-US" dirty="0"/>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Graph models</a:t>
                      </a: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800" dirty="0"/>
                        <a:t>GNN</a:t>
                      </a:r>
                    </a:p>
                  </a:txBody>
                  <a:tcPr/>
                </a:tc>
                <a:tc>
                  <a:txBody>
                    <a:bodyPr/>
                    <a:lstStyle/>
                    <a:p>
                      <a:pPr algn="ctr"/>
                      <a:r>
                        <a:rPr lang="en-US" dirty="0"/>
                        <a:t>Mid</a:t>
                      </a:r>
                    </a:p>
                  </a:txBody>
                  <a:tcPr/>
                </a:tc>
                <a:extLst>
                  <a:ext uri="{0D108BD9-81ED-4DB2-BD59-A6C34878D82A}">
                    <a16:rowId xmlns:a16="http://schemas.microsoft.com/office/drawing/2014/main" val="2976791222"/>
                  </a:ext>
                </a:extLst>
              </a:tr>
              <a:tr h="370840">
                <a:tc>
                  <a:txBody>
                    <a:bodyPr/>
                    <a:lstStyle/>
                    <a:p>
                      <a:pPr algn="ctr"/>
                      <a:r>
                        <a:rPr lang="en-US" sz="1800" dirty="0"/>
                        <a:t>Process of execution</a:t>
                      </a:r>
                      <a:endParaRPr lang="en-US" dirty="0"/>
                    </a:p>
                  </a:txBody>
                  <a:tcPr/>
                </a:tc>
                <a:tc>
                  <a:txBody>
                    <a:bodyPr/>
                    <a:lstStyle/>
                    <a:p>
                      <a:pPr algn="ctr"/>
                      <a:r>
                        <a:rPr lang="en-US" sz="1800" u="sng" dirty="0"/>
                        <a:t>Neural Set Operators</a:t>
                      </a:r>
                      <a:endParaRPr lang="en-US" u="sng" dirty="0"/>
                    </a:p>
                  </a:txBody>
                  <a:tcPr/>
                </a:tc>
                <a:tc>
                  <a:txBody>
                    <a:bodyPr/>
                    <a:lstStyle/>
                    <a:p>
                      <a:pPr algn="ctr"/>
                      <a:r>
                        <a:rPr lang="en-US" u="sng" dirty="0"/>
                        <a:t>Query Embedding</a:t>
                      </a:r>
                    </a:p>
                  </a:txBody>
                  <a:tcPr/>
                </a:tc>
                <a:tc>
                  <a:txBody>
                    <a:bodyPr/>
                    <a:lstStyle/>
                    <a:p>
                      <a:pPr algn="ctr"/>
                      <a:r>
                        <a:rPr lang="en-US" dirty="0"/>
                        <a:t>Strong</a:t>
                      </a:r>
                    </a:p>
                  </a:txBody>
                  <a:tcPr/>
                </a:tc>
                <a:extLst>
                  <a:ext uri="{0D108BD9-81ED-4DB2-BD59-A6C34878D82A}">
                    <a16:rowId xmlns:a16="http://schemas.microsoft.com/office/drawing/2014/main" val="3994354242"/>
                  </a:ext>
                </a:extLst>
              </a:tr>
            </a:tbl>
          </a:graphicData>
        </a:graphic>
      </p:graphicFrame>
      <p:sp>
        <p:nvSpPr>
          <p:cNvPr id="3" name="Slide Number Placeholder 2">
            <a:extLst>
              <a:ext uri="{FF2B5EF4-FFF2-40B4-BE49-F238E27FC236}">
                <a16:creationId xmlns:a16="http://schemas.microsoft.com/office/drawing/2014/main" id="{C3CF196D-9E5F-1838-E3A8-C7742728A345}"/>
              </a:ext>
            </a:extLst>
          </p:cNvPr>
          <p:cNvSpPr>
            <a:spLocks noGrp="1"/>
          </p:cNvSpPr>
          <p:nvPr>
            <p:ph type="sldNum" sz="quarter" idx="12"/>
          </p:nvPr>
        </p:nvSpPr>
        <p:spPr/>
        <p:txBody>
          <a:bodyPr/>
          <a:lstStyle/>
          <a:p>
            <a:fld id="{360D54F1-1E69-41BF-8A89-6B497D4E24EC}" type="slidenum">
              <a:rPr lang="en-US" smtClean="0"/>
              <a:t>19</a:t>
            </a:fld>
            <a:endParaRPr lang="en-US"/>
          </a:p>
        </p:txBody>
      </p:sp>
      <p:sp>
        <p:nvSpPr>
          <p:cNvPr id="6" name="椭圆 6">
            <a:extLst>
              <a:ext uri="{FF2B5EF4-FFF2-40B4-BE49-F238E27FC236}">
                <a16:creationId xmlns:a16="http://schemas.microsoft.com/office/drawing/2014/main" id="{087D8F58-9910-7364-2F17-39AB688B57D2}"/>
              </a:ext>
            </a:extLst>
          </p:cNvPr>
          <p:cNvSpPr/>
          <p:nvPr/>
        </p:nvSpPr>
        <p:spPr>
          <a:xfrm>
            <a:off x="1872504" y="4565739"/>
            <a:ext cx="360000"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7" name="椭圆 13">
            <a:extLst>
              <a:ext uri="{FF2B5EF4-FFF2-40B4-BE49-F238E27FC236}">
                <a16:creationId xmlns:a16="http://schemas.microsoft.com/office/drawing/2014/main" id="{FC9073E0-56D8-70D4-B937-2D79972077CC}"/>
              </a:ext>
            </a:extLst>
          </p:cNvPr>
          <p:cNvSpPr/>
          <p:nvPr/>
        </p:nvSpPr>
        <p:spPr>
          <a:xfrm>
            <a:off x="1864521" y="5337822"/>
            <a:ext cx="360000"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8" name="椭圆 18">
            <a:extLst>
              <a:ext uri="{FF2B5EF4-FFF2-40B4-BE49-F238E27FC236}">
                <a16:creationId xmlns:a16="http://schemas.microsoft.com/office/drawing/2014/main" id="{68747BAF-EA5A-7FDA-CFBD-5ACDD7DC1FEE}"/>
              </a:ext>
            </a:extLst>
          </p:cNvPr>
          <p:cNvSpPr/>
          <p:nvPr/>
        </p:nvSpPr>
        <p:spPr>
          <a:xfrm>
            <a:off x="1864521" y="6109905"/>
            <a:ext cx="360000"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sp>
        <p:nvSpPr>
          <p:cNvPr id="9" name="文本框 19">
            <a:extLst>
              <a:ext uri="{FF2B5EF4-FFF2-40B4-BE49-F238E27FC236}">
                <a16:creationId xmlns:a16="http://schemas.microsoft.com/office/drawing/2014/main" id="{140334CF-B64F-CA2F-47E9-BA1BF0DD9743}"/>
              </a:ext>
            </a:extLst>
          </p:cNvPr>
          <p:cNvSpPr txBox="1"/>
          <p:nvPr/>
        </p:nvSpPr>
        <p:spPr>
          <a:xfrm>
            <a:off x="839921" y="4831758"/>
            <a:ext cx="1588897" cy="369332"/>
          </a:xfrm>
          <a:prstGeom prst="rect">
            <a:avLst/>
          </a:prstGeom>
          <a:noFill/>
        </p:spPr>
        <p:txBody>
          <a:bodyPr wrap="none" rtlCol="0">
            <a:spAutoFit/>
          </a:bodyPr>
          <a:lstStyle/>
          <a:p>
            <a:r>
              <a:rPr kumimoji="1" lang="en-US" altLang="zh-CN" err="1">
                <a:latin typeface="Cambria Math" panose="02040503050406030204" pitchFamily="18" charset="0"/>
                <a:ea typeface="Cambria Math" panose="02040503050406030204" pitchFamily="18" charset="0"/>
              </a:rPr>
              <a:t>GoldenGlobes</a:t>
            </a:r>
            <a:endParaRPr kumimoji="1" lang="zh-CN" altLang="en-US">
              <a:latin typeface="Cambria Math" panose="02040503050406030204" pitchFamily="18" charset="0"/>
            </a:endParaRPr>
          </a:p>
        </p:txBody>
      </p:sp>
      <p:sp>
        <p:nvSpPr>
          <p:cNvPr id="10" name="文本框 20">
            <a:extLst>
              <a:ext uri="{FF2B5EF4-FFF2-40B4-BE49-F238E27FC236}">
                <a16:creationId xmlns:a16="http://schemas.microsoft.com/office/drawing/2014/main" id="{5F2077E3-920A-262A-6AB4-AE7B486018E9}"/>
              </a:ext>
            </a:extLst>
          </p:cNvPr>
          <p:cNvSpPr txBox="1"/>
          <p:nvPr/>
        </p:nvSpPr>
        <p:spPr>
          <a:xfrm>
            <a:off x="848695" y="5530656"/>
            <a:ext cx="843501" cy="369332"/>
          </a:xfrm>
          <a:prstGeom prst="rect">
            <a:avLst/>
          </a:prstGeom>
          <a:noFill/>
        </p:spPr>
        <p:txBody>
          <a:bodyPr wrap="none" rtlCol="0">
            <a:spAutoFit/>
          </a:bodyPr>
          <a:lstStyle/>
          <a:p>
            <a:r>
              <a:rPr kumimoji="1" lang="en-US" altLang="zh-CN" dirty="0">
                <a:latin typeface="Cambria Math" panose="02040503050406030204" pitchFamily="18" charset="0"/>
                <a:ea typeface="Cambria Math" panose="02040503050406030204" pitchFamily="18" charset="0"/>
              </a:rPr>
              <a:t>Oscars</a:t>
            </a:r>
            <a:endParaRPr kumimoji="1" lang="zh-CN" altLang="en-US" dirty="0">
              <a:latin typeface="Cambria Math" panose="02040503050406030204" pitchFamily="18" charset="0"/>
            </a:endParaRPr>
          </a:p>
        </p:txBody>
      </p:sp>
      <p:sp>
        <p:nvSpPr>
          <p:cNvPr id="11" name="文本框 23">
            <a:extLst>
              <a:ext uri="{FF2B5EF4-FFF2-40B4-BE49-F238E27FC236}">
                <a16:creationId xmlns:a16="http://schemas.microsoft.com/office/drawing/2014/main" id="{DDC66B22-89FD-7EF3-096C-80CBC8DCC97A}"/>
              </a:ext>
            </a:extLst>
          </p:cNvPr>
          <p:cNvSpPr txBox="1"/>
          <p:nvPr/>
        </p:nvSpPr>
        <p:spPr>
          <a:xfrm>
            <a:off x="841408" y="6123543"/>
            <a:ext cx="1007007" cy="369332"/>
          </a:xfrm>
          <a:prstGeom prst="rect">
            <a:avLst/>
          </a:prstGeom>
          <a:noFill/>
        </p:spPr>
        <p:txBody>
          <a:bodyPr wrap="none" rtlCol="0">
            <a:spAutoFit/>
          </a:bodyPr>
          <a:lstStyle/>
          <a:p>
            <a:r>
              <a:rPr kumimoji="1" lang="en-US" altLang="zh-CN">
                <a:latin typeface="Cambria Math" panose="02040503050406030204" pitchFamily="18" charset="0"/>
                <a:ea typeface="Cambria Math" panose="02040503050406030204" pitchFamily="18" charset="0"/>
              </a:rPr>
              <a:t>America</a:t>
            </a:r>
            <a:endParaRPr kumimoji="1" lang="zh-CN" altLang="en-US">
              <a:latin typeface="Cambria Math" panose="02040503050406030204" pitchFamily="18" charset="0"/>
            </a:endParaRPr>
          </a:p>
        </p:txBody>
      </p:sp>
      <p:sp>
        <p:nvSpPr>
          <p:cNvPr id="12" name="菱形 24">
            <a:extLst>
              <a:ext uri="{FF2B5EF4-FFF2-40B4-BE49-F238E27FC236}">
                <a16:creationId xmlns:a16="http://schemas.microsoft.com/office/drawing/2014/main" id="{2C411DD3-049E-0F6B-9D6E-909B08790468}"/>
              </a:ext>
            </a:extLst>
          </p:cNvPr>
          <p:cNvSpPr/>
          <p:nvPr/>
        </p:nvSpPr>
        <p:spPr>
          <a:xfrm>
            <a:off x="3222542" y="4565739"/>
            <a:ext cx="360000" cy="360000"/>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P</a:t>
            </a:r>
            <a:endParaRPr kumimoji="1" lang="zh-CN" altLang="en-US"/>
          </a:p>
        </p:txBody>
      </p:sp>
      <p:sp>
        <p:nvSpPr>
          <p:cNvPr id="13" name="菱形 26">
            <a:extLst>
              <a:ext uri="{FF2B5EF4-FFF2-40B4-BE49-F238E27FC236}">
                <a16:creationId xmlns:a16="http://schemas.microsoft.com/office/drawing/2014/main" id="{8CB67355-5DFE-8759-D675-426B841EBFD6}"/>
              </a:ext>
            </a:extLst>
          </p:cNvPr>
          <p:cNvSpPr/>
          <p:nvPr/>
        </p:nvSpPr>
        <p:spPr>
          <a:xfrm>
            <a:off x="3222542" y="5333156"/>
            <a:ext cx="360000" cy="360000"/>
          </a:xfrm>
          <a:prstGeom prst="diamond">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kumimoji="1" lang="en-US" altLang="zh-CN"/>
              <a:t>P</a:t>
            </a:r>
            <a:endParaRPr kumimoji="1" lang="zh-CN" altLang="en-US"/>
          </a:p>
        </p:txBody>
      </p:sp>
      <p:sp>
        <p:nvSpPr>
          <p:cNvPr id="14" name="菱形 28">
            <a:extLst>
              <a:ext uri="{FF2B5EF4-FFF2-40B4-BE49-F238E27FC236}">
                <a16:creationId xmlns:a16="http://schemas.microsoft.com/office/drawing/2014/main" id="{38553EFB-9B1B-0BB9-4B59-4A7A6283A76E}"/>
              </a:ext>
            </a:extLst>
          </p:cNvPr>
          <p:cNvSpPr/>
          <p:nvPr/>
        </p:nvSpPr>
        <p:spPr>
          <a:xfrm>
            <a:off x="3222542" y="6109905"/>
            <a:ext cx="360000" cy="360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a:t>
            </a:r>
            <a:endParaRPr kumimoji="1" lang="zh-CN" altLang="en-US"/>
          </a:p>
        </p:txBody>
      </p:sp>
      <p:cxnSp>
        <p:nvCxnSpPr>
          <p:cNvPr id="15" name="直线箭头连接符 31">
            <a:extLst>
              <a:ext uri="{FF2B5EF4-FFF2-40B4-BE49-F238E27FC236}">
                <a16:creationId xmlns:a16="http://schemas.microsoft.com/office/drawing/2014/main" id="{82E7E2EC-5D70-A449-1C1D-7905CFB79BD3}"/>
              </a:ext>
            </a:extLst>
          </p:cNvPr>
          <p:cNvCxnSpPr>
            <a:stCxn id="6" idx="6"/>
          </p:cNvCxnSpPr>
          <p:nvPr/>
        </p:nvCxnSpPr>
        <p:spPr>
          <a:xfrm>
            <a:off x="2232504" y="4745739"/>
            <a:ext cx="990038"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6" name="直线箭头连接符 32">
            <a:extLst>
              <a:ext uri="{FF2B5EF4-FFF2-40B4-BE49-F238E27FC236}">
                <a16:creationId xmlns:a16="http://schemas.microsoft.com/office/drawing/2014/main" id="{317D63D1-E2C8-44BA-76E7-87210A867E7F}"/>
              </a:ext>
            </a:extLst>
          </p:cNvPr>
          <p:cNvCxnSpPr>
            <a:cxnSpLocks/>
            <a:stCxn id="7" idx="6"/>
          </p:cNvCxnSpPr>
          <p:nvPr/>
        </p:nvCxnSpPr>
        <p:spPr>
          <a:xfrm flipV="1">
            <a:off x="2224521" y="5513156"/>
            <a:ext cx="998021" cy="466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线箭头连接符 35">
            <a:extLst>
              <a:ext uri="{FF2B5EF4-FFF2-40B4-BE49-F238E27FC236}">
                <a16:creationId xmlns:a16="http://schemas.microsoft.com/office/drawing/2014/main" id="{1A9A9A70-211A-BDF4-47E2-06B3BF91BAB2}"/>
              </a:ext>
            </a:extLst>
          </p:cNvPr>
          <p:cNvCxnSpPr>
            <a:cxnSpLocks/>
            <a:stCxn id="8" idx="6"/>
          </p:cNvCxnSpPr>
          <p:nvPr/>
        </p:nvCxnSpPr>
        <p:spPr>
          <a:xfrm>
            <a:off x="2224521" y="6289905"/>
            <a:ext cx="9980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18" name="矩形 39">
                <a:extLst>
                  <a:ext uri="{FF2B5EF4-FFF2-40B4-BE49-F238E27FC236}">
                    <a16:creationId xmlns:a16="http://schemas.microsoft.com/office/drawing/2014/main" id="{FEC07265-1057-4F6F-D091-2748E264345E}"/>
                  </a:ext>
                </a:extLst>
              </p:cNvPr>
              <p:cNvSpPr/>
              <p:nvPr/>
            </p:nvSpPr>
            <p:spPr>
              <a:xfrm>
                <a:off x="4572580" y="4921906"/>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zh-CN" altLang="en-US"/>
              </a:p>
            </p:txBody>
          </p:sp>
        </mc:Choice>
        <mc:Fallback>
          <p:sp>
            <p:nvSpPr>
              <p:cNvPr id="18" name="矩形 39">
                <a:extLst>
                  <a:ext uri="{FF2B5EF4-FFF2-40B4-BE49-F238E27FC236}">
                    <a16:creationId xmlns:a16="http://schemas.microsoft.com/office/drawing/2014/main" id="{FEC07265-1057-4F6F-D091-2748E264345E}"/>
                  </a:ext>
                </a:extLst>
              </p:cNvPr>
              <p:cNvSpPr>
                <a:spLocks noRot="1" noChangeAspect="1" noMove="1" noResize="1" noEditPoints="1" noAdjustHandles="1" noChangeArrowheads="1" noChangeShapeType="1" noTextEdit="1"/>
              </p:cNvSpPr>
              <p:nvPr/>
            </p:nvSpPr>
            <p:spPr>
              <a:xfrm>
                <a:off x="4572580" y="4921906"/>
                <a:ext cx="360000" cy="360000"/>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矩形 42">
                <a:extLst>
                  <a:ext uri="{FF2B5EF4-FFF2-40B4-BE49-F238E27FC236}">
                    <a16:creationId xmlns:a16="http://schemas.microsoft.com/office/drawing/2014/main" id="{4A9E4160-DD7A-D476-294E-5F9112F5FC9E}"/>
                  </a:ext>
                </a:extLst>
              </p:cNvPr>
              <p:cNvSpPr/>
              <p:nvPr/>
            </p:nvSpPr>
            <p:spPr>
              <a:xfrm>
                <a:off x="4580563" y="6109905"/>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en-US" altLang="zh-CN" b="0" i="1" smtClean="0">
                          <a:latin typeface="Cambria Math" panose="02040503050406030204" pitchFamily="18" charset="0"/>
                        </a:rPr>
                        <m:t>𝐶</m:t>
                      </m:r>
                    </m:oMath>
                  </m:oMathPara>
                </a14:m>
                <a:endParaRPr kumimoji="1" lang="zh-CN" altLang="en-US"/>
              </a:p>
            </p:txBody>
          </p:sp>
        </mc:Choice>
        <mc:Fallback>
          <p:sp>
            <p:nvSpPr>
              <p:cNvPr id="19" name="矩形 42">
                <a:extLst>
                  <a:ext uri="{FF2B5EF4-FFF2-40B4-BE49-F238E27FC236}">
                    <a16:creationId xmlns:a16="http://schemas.microsoft.com/office/drawing/2014/main" id="{4A9E4160-DD7A-D476-294E-5F9112F5FC9E}"/>
                  </a:ext>
                </a:extLst>
              </p:cNvPr>
              <p:cNvSpPr>
                <a:spLocks noRot="1" noChangeAspect="1" noMove="1" noResize="1" noEditPoints="1" noAdjustHandles="1" noChangeArrowheads="1" noChangeShapeType="1" noTextEdit="1"/>
              </p:cNvSpPr>
              <p:nvPr/>
            </p:nvSpPr>
            <p:spPr>
              <a:xfrm>
                <a:off x="4580563" y="6109905"/>
                <a:ext cx="360000" cy="360000"/>
              </a:xfrm>
              <a:prstGeom prst="rect">
                <a:avLst/>
              </a:prstGeom>
              <a:blipFill>
                <a:blip r:embed="rId3"/>
                <a:stretch>
                  <a:fillRect/>
                </a:stretch>
              </a:blipFill>
            </p:spPr>
            <p:txBody>
              <a:bodyPr/>
              <a:lstStyle/>
              <a:p>
                <a:r>
                  <a:rPr lang="en-US">
                    <a:noFill/>
                  </a:rPr>
                  <a:t> </a:t>
                </a:r>
              </a:p>
            </p:txBody>
          </p:sp>
        </mc:Fallback>
      </mc:AlternateContent>
      <p:cxnSp>
        <p:nvCxnSpPr>
          <p:cNvPr id="20" name="直线箭头连接符 43">
            <a:extLst>
              <a:ext uri="{FF2B5EF4-FFF2-40B4-BE49-F238E27FC236}">
                <a16:creationId xmlns:a16="http://schemas.microsoft.com/office/drawing/2014/main" id="{F282EA04-5D32-C06A-1350-EB3B012AC024}"/>
              </a:ext>
            </a:extLst>
          </p:cNvPr>
          <p:cNvCxnSpPr>
            <a:cxnSpLocks/>
            <a:stCxn id="12" idx="3"/>
            <a:endCxn id="18" idx="1"/>
          </p:cNvCxnSpPr>
          <p:nvPr/>
        </p:nvCxnSpPr>
        <p:spPr>
          <a:xfrm>
            <a:off x="3582542" y="4745739"/>
            <a:ext cx="990038" cy="356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线箭头连接符 46">
            <a:extLst>
              <a:ext uri="{FF2B5EF4-FFF2-40B4-BE49-F238E27FC236}">
                <a16:creationId xmlns:a16="http://schemas.microsoft.com/office/drawing/2014/main" id="{55D64E32-8C9F-37DE-FBD4-055BCDFA1E3C}"/>
              </a:ext>
            </a:extLst>
          </p:cNvPr>
          <p:cNvCxnSpPr>
            <a:cxnSpLocks/>
            <a:stCxn id="13" idx="3"/>
            <a:endCxn id="18" idx="1"/>
          </p:cNvCxnSpPr>
          <p:nvPr/>
        </p:nvCxnSpPr>
        <p:spPr>
          <a:xfrm flipV="1">
            <a:off x="3582542" y="5101906"/>
            <a:ext cx="990038" cy="4112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菱形 51">
            <a:extLst>
              <a:ext uri="{FF2B5EF4-FFF2-40B4-BE49-F238E27FC236}">
                <a16:creationId xmlns:a16="http://schemas.microsoft.com/office/drawing/2014/main" id="{1313B041-59B2-BC4F-313B-AD5088505295}"/>
              </a:ext>
            </a:extLst>
          </p:cNvPr>
          <p:cNvSpPr/>
          <p:nvPr/>
        </p:nvSpPr>
        <p:spPr>
          <a:xfrm>
            <a:off x="5936517" y="4930405"/>
            <a:ext cx="360000" cy="360000"/>
          </a:xfrm>
          <a:prstGeom prst="diamond">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en-US" altLang="zh-CN"/>
              <a:t>P</a:t>
            </a:r>
            <a:endParaRPr kumimoji="1" lang="zh-CN" altLang="en-US"/>
          </a:p>
        </p:txBody>
      </p:sp>
      <p:cxnSp>
        <p:nvCxnSpPr>
          <p:cNvPr id="23" name="直线箭头连接符 53">
            <a:extLst>
              <a:ext uri="{FF2B5EF4-FFF2-40B4-BE49-F238E27FC236}">
                <a16:creationId xmlns:a16="http://schemas.microsoft.com/office/drawing/2014/main" id="{30699A66-2E27-89B0-332F-8258FB430250}"/>
              </a:ext>
            </a:extLst>
          </p:cNvPr>
          <p:cNvCxnSpPr>
            <a:cxnSpLocks/>
            <a:stCxn id="18" idx="3"/>
            <a:endCxn id="22" idx="1"/>
          </p:cNvCxnSpPr>
          <p:nvPr/>
        </p:nvCxnSpPr>
        <p:spPr>
          <a:xfrm>
            <a:off x="4932580" y="5101906"/>
            <a:ext cx="1003937" cy="84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4" name="直线箭头连接符 56">
            <a:extLst>
              <a:ext uri="{FF2B5EF4-FFF2-40B4-BE49-F238E27FC236}">
                <a16:creationId xmlns:a16="http://schemas.microsoft.com/office/drawing/2014/main" id="{C5385C1B-EDEF-34D4-8C82-A04C29C2027E}"/>
              </a:ext>
            </a:extLst>
          </p:cNvPr>
          <p:cNvCxnSpPr>
            <a:cxnSpLocks/>
            <a:stCxn id="14" idx="3"/>
            <a:endCxn id="19" idx="1"/>
          </p:cNvCxnSpPr>
          <p:nvPr/>
        </p:nvCxnSpPr>
        <p:spPr>
          <a:xfrm>
            <a:off x="3582542" y="6289905"/>
            <a:ext cx="99802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mc:Choice xmlns:a14="http://schemas.microsoft.com/office/drawing/2010/main" Requires="a14">
          <p:sp>
            <p:nvSpPr>
              <p:cNvPr id="25" name="矩形 60">
                <a:extLst>
                  <a:ext uri="{FF2B5EF4-FFF2-40B4-BE49-F238E27FC236}">
                    <a16:creationId xmlns:a16="http://schemas.microsoft.com/office/drawing/2014/main" id="{E2DB249A-2192-9DB6-BBD2-2157D713C254}"/>
                  </a:ext>
                </a:extLst>
              </p:cNvPr>
              <p:cNvSpPr/>
              <p:nvPr/>
            </p:nvSpPr>
            <p:spPr>
              <a:xfrm>
                <a:off x="5936517" y="6109905"/>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zh-CN" altLang="en-US" i="1" smtClean="0">
                          <a:latin typeface="Cambria Math" panose="02040503050406030204" pitchFamily="18" charset="0"/>
                        </a:rPr>
                        <m:t>∩</m:t>
                      </m:r>
                    </m:oMath>
                  </m:oMathPara>
                </a14:m>
                <a:endParaRPr kumimoji="1" lang="zh-CN" altLang="en-US"/>
              </a:p>
            </p:txBody>
          </p:sp>
        </mc:Choice>
        <mc:Fallback>
          <p:sp>
            <p:nvSpPr>
              <p:cNvPr id="25" name="矩形 60">
                <a:extLst>
                  <a:ext uri="{FF2B5EF4-FFF2-40B4-BE49-F238E27FC236}">
                    <a16:creationId xmlns:a16="http://schemas.microsoft.com/office/drawing/2014/main" id="{E2DB249A-2192-9DB6-BBD2-2157D713C254}"/>
                  </a:ext>
                </a:extLst>
              </p:cNvPr>
              <p:cNvSpPr>
                <a:spLocks noRot="1" noChangeAspect="1" noMove="1" noResize="1" noEditPoints="1" noAdjustHandles="1" noChangeArrowheads="1" noChangeShapeType="1" noTextEdit="1"/>
              </p:cNvSpPr>
              <p:nvPr/>
            </p:nvSpPr>
            <p:spPr>
              <a:xfrm>
                <a:off x="5936517" y="6109905"/>
                <a:ext cx="360000" cy="360000"/>
              </a:xfrm>
              <a:prstGeom prst="rect">
                <a:avLst/>
              </a:prstGeom>
              <a:blipFill>
                <a:blip r:embed="rId4"/>
                <a:stretch>
                  <a:fillRect/>
                </a:stretch>
              </a:blipFill>
            </p:spPr>
            <p:txBody>
              <a:bodyPr/>
              <a:lstStyle/>
              <a:p>
                <a:r>
                  <a:rPr lang="en-US">
                    <a:noFill/>
                  </a:rPr>
                  <a:t> </a:t>
                </a:r>
              </a:p>
            </p:txBody>
          </p:sp>
        </mc:Fallback>
      </mc:AlternateContent>
      <p:cxnSp>
        <p:nvCxnSpPr>
          <p:cNvPr id="26" name="直线箭头连接符 64">
            <a:extLst>
              <a:ext uri="{FF2B5EF4-FFF2-40B4-BE49-F238E27FC236}">
                <a16:creationId xmlns:a16="http://schemas.microsoft.com/office/drawing/2014/main" id="{52522610-EBF2-0304-5142-246F19382526}"/>
              </a:ext>
            </a:extLst>
          </p:cNvPr>
          <p:cNvCxnSpPr>
            <a:cxnSpLocks/>
            <a:stCxn id="22" idx="2"/>
            <a:endCxn id="25" idx="0"/>
          </p:cNvCxnSpPr>
          <p:nvPr/>
        </p:nvCxnSpPr>
        <p:spPr>
          <a:xfrm>
            <a:off x="6116517" y="5290405"/>
            <a:ext cx="0" cy="8195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线箭头连接符 67">
            <a:extLst>
              <a:ext uri="{FF2B5EF4-FFF2-40B4-BE49-F238E27FC236}">
                <a16:creationId xmlns:a16="http://schemas.microsoft.com/office/drawing/2014/main" id="{397FA649-0E35-886F-8284-2EB0C437B54A}"/>
              </a:ext>
            </a:extLst>
          </p:cNvPr>
          <p:cNvCxnSpPr>
            <a:cxnSpLocks/>
            <a:stCxn id="19" idx="3"/>
            <a:endCxn id="25" idx="1"/>
          </p:cNvCxnSpPr>
          <p:nvPr/>
        </p:nvCxnSpPr>
        <p:spPr>
          <a:xfrm>
            <a:off x="4940563" y="6289905"/>
            <a:ext cx="99595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椭圆 70">
            <a:extLst>
              <a:ext uri="{FF2B5EF4-FFF2-40B4-BE49-F238E27FC236}">
                <a16:creationId xmlns:a16="http://schemas.microsoft.com/office/drawing/2014/main" id="{684A7E37-EDE6-BABC-C114-94773283C289}"/>
              </a:ext>
            </a:extLst>
          </p:cNvPr>
          <p:cNvSpPr/>
          <p:nvPr/>
        </p:nvSpPr>
        <p:spPr>
          <a:xfrm>
            <a:off x="7112471" y="6110532"/>
            <a:ext cx="360000"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endParaRPr kumimoji="1" lang="zh-CN" altLang="en-US"/>
          </a:p>
        </p:txBody>
      </p:sp>
      <p:cxnSp>
        <p:nvCxnSpPr>
          <p:cNvPr id="29" name="直线箭头连接符 74">
            <a:extLst>
              <a:ext uri="{FF2B5EF4-FFF2-40B4-BE49-F238E27FC236}">
                <a16:creationId xmlns:a16="http://schemas.microsoft.com/office/drawing/2014/main" id="{DF47BA0D-66AB-D90A-D594-1667A69D8003}"/>
              </a:ext>
            </a:extLst>
          </p:cNvPr>
          <p:cNvCxnSpPr>
            <a:cxnSpLocks/>
            <a:stCxn id="25" idx="3"/>
            <a:endCxn id="28" idx="2"/>
          </p:cNvCxnSpPr>
          <p:nvPr/>
        </p:nvCxnSpPr>
        <p:spPr>
          <a:xfrm>
            <a:off x="6296517" y="6289905"/>
            <a:ext cx="815954" cy="6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80">
            <a:extLst>
              <a:ext uri="{FF2B5EF4-FFF2-40B4-BE49-F238E27FC236}">
                <a16:creationId xmlns:a16="http://schemas.microsoft.com/office/drawing/2014/main" id="{36DBD79D-2CA3-E63D-C94A-F8ED6184146A}"/>
              </a:ext>
            </a:extLst>
          </p:cNvPr>
          <p:cNvSpPr txBox="1"/>
          <p:nvPr/>
        </p:nvSpPr>
        <p:spPr>
          <a:xfrm>
            <a:off x="6756002" y="5645907"/>
            <a:ext cx="1296252" cy="369332"/>
          </a:xfrm>
          <a:prstGeom prst="rect">
            <a:avLst/>
          </a:prstGeom>
          <a:noFill/>
        </p:spPr>
        <p:txBody>
          <a:bodyPr wrap="none" rtlCol="0">
            <a:spAutoFit/>
          </a:bodyPr>
          <a:lstStyle/>
          <a:p>
            <a:r>
              <a:rPr kumimoji="1" lang="en-US" altLang="zh-CN" u="sng">
                <a:latin typeface="Cambria Math" panose="02040503050406030204" pitchFamily="18" charset="0"/>
                <a:ea typeface="Cambria Math" panose="02040503050406030204" pitchFamily="18" charset="0"/>
              </a:rPr>
              <a:t>Answer Set</a:t>
            </a:r>
            <a:endParaRPr kumimoji="1" lang="zh-CN" altLang="en-US" u="sng">
              <a:latin typeface="Cambria Math" panose="02040503050406030204" pitchFamily="18" charset="0"/>
            </a:endParaRPr>
          </a:p>
        </p:txBody>
      </p:sp>
      <p:sp>
        <p:nvSpPr>
          <p:cNvPr id="31" name="文本框 81">
            <a:extLst>
              <a:ext uri="{FF2B5EF4-FFF2-40B4-BE49-F238E27FC236}">
                <a16:creationId xmlns:a16="http://schemas.microsoft.com/office/drawing/2014/main" id="{A094B281-A79F-A713-86DC-A0300DD56E4D}"/>
              </a:ext>
            </a:extLst>
          </p:cNvPr>
          <p:cNvSpPr txBox="1"/>
          <p:nvPr/>
        </p:nvSpPr>
        <p:spPr>
          <a:xfrm>
            <a:off x="2832514" y="4933949"/>
            <a:ext cx="1140056" cy="369332"/>
          </a:xfrm>
          <a:prstGeom prst="rect">
            <a:avLst/>
          </a:prstGeom>
          <a:noFill/>
        </p:spPr>
        <p:txBody>
          <a:bodyPr wrap="none" rtlCol="0">
            <a:spAutoFit/>
          </a:bodyPr>
          <a:lstStyle/>
          <a:p>
            <a:r>
              <a:rPr kumimoji="1" lang="en-US" altLang="zh-CN" err="1">
                <a:solidFill>
                  <a:schemeClr val="accent2"/>
                </a:solidFill>
                <a:latin typeface="Cambria Math" panose="02040503050406030204" pitchFamily="18" charset="0"/>
                <a:ea typeface="Cambria Math" panose="02040503050406030204" pitchFamily="18" charset="0"/>
              </a:rPr>
              <a:t>WinnerOf</a:t>
            </a:r>
            <a:endParaRPr kumimoji="1" lang="zh-CN" altLang="en-US">
              <a:solidFill>
                <a:schemeClr val="accent2"/>
              </a:solidFill>
              <a:latin typeface="Cambria Math" panose="02040503050406030204" pitchFamily="18" charset="0"/>
            </a:endParaRPr>
          </a:p>
        </p:txBody>
      </p:sp>
      <p:sp>
        <p:nvSpPr>
          <p:cNvPr id="32" name="文本框 82">
            <a:extLst>
              <a:ext uri="{FF2B5EF4-FFF2-40B4-BE49-F238E27FC236}">
                <a16:creationId xmlns:a16="http://schemas.microsoft.com/office/drawing/2014/main" id="{A3B0BD67-E3A0-0E78-8F3A-3EC73D0C3697}"/>
              </a:ext>
            </a:extLst>
          </p:cNvPr>
          <p:cNvSpPr txBox="1"/>
          <p:nvPr/>
        </p:nvSpPr>
        <p:spPr>
          <a:xfrm>
            <a:off x="5532590" y="4529751"/>
            <a:ext cx="1223412" cy="369332"/>
          </a:xfrm>
          <a:prstGeom prst="rect">
            <a:avLst/>
          </a:prstGeom>
          <a:noFill/>
        </p:spPr>
        <p:txBody>
          <a:bodyPr wrap="none" rtlCol="0">
            <a:spAutoFit/>
          </a:bodyPr>
          <a:lstStyle/>
          <a:p>
            <a:r>
              <a:rPr kumimoji="1" lang="en-US" altLang="zh-CN" err="1">
                <a:solidFill>
                  <a:schemeClr val="accent6"/>
                </a:solidFill>
                <a:latin typeface="Cambria Math" panose="02040503050406030204" pitchFamily="18" charset="0"/>
                <a:ea typeface="Cambria Math" panose="02040503050406030204" pitchFamily="18" charset="0"/>
              </a:rPr>
              <a:t>DirectorOf</a:t>
            </a:r>
            <a:endParaRPr kumimoji="1" lang="zh-CN" altLang="en-US">
              <a:solidFill>
                <a:schemeClr val="accent6"/>
              </a:solidFill>
              <a:latin typeface="Cambria Math" panose="02040503050406030204" pitchFamily="18" charset="0"/>
            </a:endParaRPr>
          </a:p>
        </p:txBody>
      </p:sp>
      <p:sp>
        <p:nvSpPr>
          <p:cNvPr id="33" name="文本框 83">
            <a:extLst>
              <a:ext uri="{FF2B5EF4-FFF2-40B4-BE49-F238E27FC236}">
                <a16:creationId xmlns:a16="http://schemas.microsoft.com/office/drawing/2014/main" id="{D7F400D6-51A0-5D45-8910-2C53F4F8E20B}"/>
              </a:ext>
            </a:extLst>
          </p:cNvPr>
          <p:cNvSpPr txBox="1"/>
          <p:nvPr/>
        </p:nvSpPr>
        <p:spPr>
          <a:xfrm>
            <a:off x="2978837" y="5731241"/>
            <a:ext cx="875561" cy="369332"/>
          </a:xfrm>
          <a:prstGeom prst="rect">
            <a:avLst/>
          </a:prstGeom>
          <a:noFill/>
        </p:spPr>
        <p:txBody>
          <a:bodyPr wrap="none" rtlCol="0">
            <a:spAutoFit/>
          </a:bodyPr>
          <a:lstStyle/>
          <a:p>
            <a:r>
              <a:rPr kumimoji="1" lang="en-US" altLang="zh-CN" err="1">
                <a:solidFill>
                  <a:schemeClr val="accent1"/>
                </a:solidFill>
                <a:latin typeface="Cambria Math" panose="02040503050406030204" pitchFamily="18" charset="0"/>
                <a:ea typeface="Cambria Math" panose="02040503050406030204" pitchFamily="18" charset="0"/>
              </a:rPr>
              <a:t>BornIn</a:t>
            </a:r>
            <a:endParaRPr kumimoji="1" lang="zh-CN" altLang="en-US">
              <a:solidFill>
                <a:schemeClr val="accent1"/>
              </a:solidFill>
              <a:latin typeface="Cambria Math" panose="02040503050406030204" pitchFamily="18" charset="0"/>
            </a:endParaRPr>
          </a:p>
        </p:txBody>
      </p:sp>
      <p:grpSp>
        <p:nvGrpSpPr>
          <p:cNvPr id="34" name="组合 110">
            <a:extLst>
              <a:ext uri="{FF2B5EF4-FFF2-40B4-BE49-F238E27FC236}">
                <a16:creationId xmlns:a16="http://schemas.microsoft.com/office/drawing/2014/main" id="{D32F1F11-596E-F38D-B1AA-E22C7DCF5095}"/>
              </a:ext>
            </a:extLst>
          </p:cNvPr>
          <p:cNvGrpSpPr/>
          <p:nvPr/>
        </p:nvGrpSpPr>
        <p:grpSpPr>
          <a:xfrm>
            <a:off x="8354648" y="6016785"/>
            <a:ext cx="2112672" cy="369332"/>
            <a:chOff x="7885491" y="1013023"/>
            <a:chExt cx="2112672" cy="369332"/>
          </a:xfrm>
        </p:grpSpPr>
        <p:sp>
          <p:nvSpPr>
            <p:cNvPr id="35" name="菱形 84">
              <a:extLst>
                <a:ext uri="{FF2B5EF4-FFF2-40B4-BE49-F238E27FC236}">
                  <a16:creationId xmlns:a16="http://schemas.microsoft.com/office/drawing/2014/main" id="{333B58E9-809F-D299-21DA-E2716BBD09B2}"/>
                </a:ext>
              </a:extLst>
            </p:cNvPr>
            <p:cNvSpPr/>
            <p:nvPr/>
          </p:nvSpPr>
          <p:spPr>
            <a:xfrm>
              <a:off x="7885491" y="1017689"/>
              <a:ext cx="360000" cy="360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a:t>
              </a:r>
              <a:endParaRPr kumimoji="1" lang="zh-CN" altLang="en-US"/>
            </a:p>
          </p:txBody>
        </p:sp>
        <p:sp>
          <p:nvSpPr>
            <p:cNvPr id="36" name="文本框 85">
              <a:extLst>
                <a:ext uri="{FF2B5EF4-FFF2-40B4-BE49-F238E27FC236}">
                  <a16:creationId xmlns:a16="http://schemas.microsoft.com/office/drawing/2014/main" id="{76ED0DB3-1ABE-0D6F-CC79-71EB8A4CB6B7}"/>
                </a:ext>
              </a:extLst>
            </p:cNvPr>
            <p:cNvSpPr txBox="1"/>
            <p:nvPr/>
          </p:nvSpPr>
          <p:spPr>
            <a:xfrm>
              <a:off x="8460563" y="1013023"/>
              <a:ext cx="1537600" cy="369332"/>
            </a:xfrm>
            <a:prstGeom prst="rect">
              <a:avLst/>
            </a:prstGeom>
            <a:noFill/>
          </p:spPr>
          <p:txBody>
            <a:bodyPr wrap="none" rtlCol="0">
              <a:spAutoFit/>
            </a:bodyPr>
            <a:lstStyle/>
            <a:p>
              <a:r>
                <a:rPr kumimoji="1" lang="en-US" altLang="zh-CN" u="sng"/>
                <a:t>set projection</a:t>
              </a:r>
              <a:endParaRPr kumimoji="1" lang="zh-CN" altLang="en-US" u="sng"/>
            </a:p>
          </p:txBody>
        </p:sp>
      </p:grpSp>
      <p:grpSp>
        <p:nvGrpSpPr>
          <p:cNvPr id="37" name="组合 109">
            <a:extLst>
              <a:ext uri="{FF2B5EF4-FFF2-40B4-BE49-F238E27FC236}">
                <a16:creationId xmlns:a16="http://schemas.microsoft.com/office/drawing/2014/main" id="{53E1639B-68EF-FF84-FA56-D603E50BC0B0}"/>
              </a:ext>
            </a:extLst>
          </p:cNvPr>
          <p:cNvGrpSpPr/>
          <p:nvPr/>
        </p:nvGrpSpPr>
        <p:grpSpPr>
          <a:xfrm>
            <a:off x="8270097" y="4671485"/>
            <a:ext cx="3019081" cy="1294680"/>
            <a:chOff x="7833190" y="1422280"/>
            <a:chExt cx="3019081" cy="1294680"/>
          </a:xfrm>
        </p:grpSpPr>
        <p:sp>
          <p:nvSpPr>
            <p:cNvPr id="38" name="矩形 108">
              <a:extLst>
                <a:ext uri="{FF2B5EF4-FFF2-40B4-BE49-F238E27FC236}">
                  <a16:creationId xmlns:a16="http://schemas.microsoft.com/office/drawing/2014/main" id="{74089D70-2456-3D8E-DA18-73329E69CD38}"/>
                </a:ext>
              </a:extLst>
            </p:cNvPr>
            <p:cNvSpPr/>
            <p:nvPr/>
          </p:nvSpPr>
          <p:spPr>
            <a:xfrm>
              <a:off x="7833190" y="1422280"/>
              <a:ext cx="3019081" cy="129468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39" name="矩形 86">
                  <a:extLst>
                    <a:ext uri="{FF2B5EF4-FFF2-40B4-BE49-F238E27FC236}">
                      <a16:creationId xmlns:a16="http://schemas.microsoft.com/office/drawing/2014/main" id="{769518EA-6640-A44B-0C16-B2B45C93F4CA}"/>
                    </a:ext>
                  </a:extLst>
                </p:cNvPr>
                <p:cNvSpPr/>
                <p:nvPr/>
              </p:nvSpPr>
              <p:spPr>
                <a:xfrm>
                  <a:off x="7885491" y="1493926"/>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zh-CN" altLang="en-US"/>
                </a:p>
              </p:txBody>
            </p:sp>
          </mc:Choice>
          <mc:Fallback xmlns="">
            <p:sp>
              <p:nvSpPr>
                <p:cNvPr id="43" name="矩形 86">
                  <a:extLst>
                    <a:ext uri="{FF2B5EF4-FFF2-40B4-BE49-F238E27FC236}">
                      <a16:creationId xmlns:a16="http://schemas.microsoft.com/office/drawing/2014/main" id="{664B8971-B82E-2069-F651-8A79B03720AF}"/>
                    </a:ext>
                  </a:extLst>
                </p:cNvPr>
                <p:cNvSpPr>
                  <a:spLocks noRot="1" noChangeAspect="1" noMove="1" noResize="1" noEditPoints="1" noAdjustHandles="1" noChangeArrowheads="1" noChangeShapeType="1" noTextEdit="1"/>
                </p:cNvSpPr>
                <p:nvPr/>
              </p:nvSpPr>
              <p:spPr>
                <a:xfrm>
                  <a:off x="7885491" y="1493926"/>
                  <a:ext cx="360000" cy="360000"/>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矩形 87">
                  <a:extLst>
                    <a:ext uri="{FF2B5EF4-FFF2-40B4-BE49-F238E27FC236}">
                      <a16:creationId xmlns:a16="http://schemas.microsoft.com/office/drawing/2014/main" id="{266CCC2A-80AA-224B-955A-3CA523C74B6A}"/>
                    </a:ext>
                  </a:extLst>
                </p:cNvPr>
                <p:cNvSpPr/>
                <p:nvPr/>
              </p:nvSpPr>
              <p:spPr>
                <a:xfrm>
                  <a:off x="7885491" y="1905961"/>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zh-CN" altLang="en-US" i="1" smtClean="0">
                            <a:latin typeface="Cambria Math" panose="02040503050406030204" pitchFamily="18" charset="0"/>
                          </a:rPr>
                          <m:t>∩</m:t>
                        </m:r>
                      </m:oMath>
                    </m:oMathPara>
                  </a14:m>
                  <a:endParaRPr kumimoji="1" lang="zh-CN" altLang="en-US"/>
                </a:p>
              </p:txBody>
            </p:sp>
          </mc:Choice>
          <mc:Fallback xmlns="">
            <p:sp>
              <p:nvSpPr>
                <p:cNvPr id="44" name="矩形 87">
                  <a:extLst>
                    <a:ext uri="{FF2B5EF4-FFF2-40B4-BE49-F238E27FC236}">
                      <a16:creationId xmlns:a16="http://schemas.microsoft.com/office/drawing/2014/main" id="{D4ACAF22-2E92-812B-1B1C-5478CEE69832}"/>
                    </a:ext>
                  </a:extLst>
                </p:cNvPr>
                <p:cNvSpPr>
                  <a:spLocks noRot="1" noChangeAspect="1" noMove="1" noResize="1" noEditPoints="1" noAdjustHandles="1" noChangeArrowheads="1" noChangeShapeType="1" noTextEdit="1"/>
                </p:cNvSpPr>
                <p:nvPr/>
              </p:nvSpPr>
              <p:spPr>
                <a:xfrm>
                  <a:off x="7885491" y="1905961"/>
                  <a:ext cx="360000" cy="36000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矩形 89">
                  <a:extLst>
                    <a:ext uri="{FF2B5EF4-FFF2-40B4-BE49-F238E27FC236}">
                      <a16:creationId xmlns:a16="http://schemas.microsoft.com/office/drawing/2014/main" id="{066D8D5F-72B2-6998-EC9C-0B096724672D}"/>
                    </a:ext>
                  </a:extLst>
                </p:cNvPr>
                <p:cNvSpPr/>
                <p:nvPr/>
              </p:nvSpPr>
              <p:spPr>
                <a:xfrm>
                  <a:off x="7885491" y="2317996"/>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en-US" altLang="zh-CN" b="0" i="1" smtClean="0">
                            <a:latin typeface="Cambria Math" panose="02040503050406030204" pitchFamily="18" charset="0"/>
                          </a:rPr>
                          <m:t>𝐶</m:t>
                        </m:r>
                      </m:oMath>
                    </m:oMathPara>
                  </a14:m>
                  <a:endParaRPr kumimoji="1" lang="zh-CN" altLang="en-US"/>
                </a:p>
              </p:txBody>
            </p:sp>
          </mc:Choice>
          <mc:Fallback xmlns="">
            <p:sp>
              <p:nvSpPr>
                <p:cNvPr id="45" name="矩形 89">
                  <a:extLst>
                    <a:ext uri="{FF2B5EF4-FFF2-40B4-BE49-F238E27FC236}">
                      <a16:creationId xmlns:a16="http://schemas.microsoft.com/office/drawing/2014/main" id="{FE08B6FA-9F41-C56F-9C71-71ED20ABD29C}"/>
                    </a:ext>
                  </a:extLst>
                </p:cNvPr>
                <p:cNvSpPr>
                  <a:spLocks noRot="1" noChangeAspect="1" noMove="1" noResize="1" noEditPoints="1" noAdjustHandles="1" noChangeArrowheads="1" noChangeShapeType="1" noTextEdit="1"/>
                </p:cNvSpPr>
                <p:nvPr/>
              </p:nvSpPr>
              <p:spPr>
                <a:xfrm>
                  <a:off x="7885491" y="2317996"/>
                  <a:ext cx="360000" cy="360000"/>
                </a:xfrm>
                <a:prstGeom prst="rect">
                  <a:avLst/>
                </a:prstGeom>
                <a:blipFill>
                  <a:blip r:embed="rId8"/>
                  <a:stretch>
                    <a:fillRect/>
                  </a:stretch>
                </a:blipFill>
              </p:spPr>
              <p:txBody>
                <a:bodyPr/>
                <a:lstStyle/>
                <a:p>
                  <a:r>
                    <a:rPr lang="en-US">
                      <a:noFill/>
                    </a:rPr>
                    <a:t> </a:t>
                  </a:r>
                </a:p>
              </p:txBody>
            </p:sp>
          </mc:Fallback>
        </mc:AlternateContent>
        <p:sp>
          <p:nvSpPr>
            <p:cNvPr id="42" name="文本框 105">
              <a:extLst>
                <a:ext uri="{FF2B5EF4-FFF2-40B4-BE49-F238E27FC236}">
                  <a16:creationId xmlns:a16="http://schemas.microsoft.com/office/drawing/2014/main" id="{2C6B3554-F1FF-8495-29EC-DD7FD6BC9B6F}"/>
                </a:ext>
              </a:extLst>
            </p:cNvPr>
            <p:cNvSpPr txBox="1"/>
            <p:nvPr/>
          </p:nvSpPr>
          <p:spPr>
            <a:xfrm>
              <a:off x="8460563" y="1488958"/>
              <a:ext cx="1098378" cy="369332"/>
            </a:xfrm>
            <a:prstGeom prst="rect">
              <a:avLst/>
            </a:prstGeom>
            <a:noFill/>
          </p:spPr>
          <p:txBody>
            <a:bodyPr wrap="none" rtlCol="0">
              <a:spAutoFit/>
            </a:bodyPr>
            <a:lstStyle/>
            <a:p>
              <a:r>
                <a:rPr kumimoji="1" lang="en-US" altLang="zh-CN"/>
                <a:t>set union</a:t>
              </a:r>
              <a:endParaRPr kumimoji="1" lang="zh-CN" altLang="en-US"/>
            </a:p>
          </p:txBody>
        </p:sp>
        <p:sp>
          <p:nvSpPr>
            <p:cNvPr id="43" name="文本框 106">
              <a:extLst>
                <a:ext uri="{FF2B5EF4-FFF2-40B4-BE49-F238E27FC236}">
                  <a16:creationId xmlns:a16="http://schemas.microsoft.com/office/drawing/2014/main" id="{ED3AA7C5-2C6D-7150-32E2-AF616358C3A9}"/>
                </a:ext>
              </a:extLst>
            </p:cNvPr>
            <p:cNvSpPr txBox="1"/>
            <p:nvPr/>
          </p:nvSpPr>
          <p:spPr>
            <a:xfrm>
              <a:off x="8460563" y="1893627"/>
              <a:ext cx="1685077" cy="369332"/>
            </a:xfrm>
            <a:prstGeom prst="rect">
              <a:avLst/>
            </a:prstGeom>
            <a:noFill/>
          </p:spPr>
          <p:txBody>
            <a:bodyPr wrap="none" rtlCol="0">
              <a:spAutoFit/>
            </a:bodyPr>
            <a:lstStyle/>
            <a:p>
              <a:r>
                <a:rPr kumimoji="1" lang="en-US" altLang="zh-CN"/>
                <a:t>set intersection</a:t>
              </a:r>
              <a:endParaRPr kumimoji="1" lang="zh-CN" altLang="en-US"/>
            </a:p>
          </p:txBody>
        </p:sp>
        <p:sp>
          <p:nvSpPr>
            <p:cNvPr id="44" name="文本框 107">
              <a:extLst>
                <a:ext uri="{FF2B5EF4-FFF2-40B4-BE49-F238E27FC236}">
                  <a16:creationId xmlns:a16="http://schemas.microsoft.com/office/drawing/2014/main" id="{74B92F4C-8511-4BCB-F59A-FCC3CA63EFDE}"/>
                </a:ext>
              </a:extLst>
            </p:cNvPr>
            <p:cNvSpPr txBox="1"/>
            <p:nvPr/>
          </p:nvSpPr>
          <p:spPr>
            <a:xfrm>
              <a:off x="8460563" y="2308664"/>
              <a:ext cx="1781257" cy="369332"/>
            </a:xfrm>
            <a:prstGeom prst="rect">
              <a:avLst/>
            </a:prstGeom>
            <a:noFill/>
          </p:spPr>
          <p:txBody>
            <a:bodyPr wrap="none" rtlCol="0">
              <a:spAutoFit/>
            </a:bodyPr>
            <a:lstStyle/>
            <a:p>
              <a:r>
                <a:rPr kumimoji="1" lang="en-US" altLang="zh-CN"/>
                <a:t>set complement</a:t>
              </a:r>
              <a:endParaRPr kumimoji="1" lang="zh-CN" altLang="en-US"/>
            </a:p>
          </p:txBody>
        </p:sp>
      </p:grpSp>
      <p:sp>
        <p:nvSpPr>
          <p:cNvPr id="45" name="文本框 111">
            <a:extLst>
              <a:ext uri="{FF2B5EF4-FFF2-40B4-BE49-F238E27FC236}">
                <a16:creationId xmlns:a16="http://schemas.microsoft.com/office/drawing/2014/main" id="{0E2E4010-F375-9373-DD85-2734D37B7229}"/>
              </a:ext>
            </a:extLst>
          </p:cNvPr>
          <p:cNvSpPr txBox="1"/>
          <p:nvPr/>
        </p:nvSpPr>
        <p:spPr>
          <a:xfrm>
            <a:off x="10093519" y="4629779"/>
            <a:ext cx="1281120" cy="307777"/>
          </a:xfrm>
          <a:prstGeom prst="rect">
            <a:avLst/>
          </a:prstGeom>
          <a:noFill/>
        </p:spPr>
        <p:txBody>
          <a:bodyPr wrap="none" rtlCol="0">
            <a:spAutoFit/>
          </a:bodyPr>
          <a:lstStyle/>
          <a:p>
            <a:r>
              <a:rPr kumimoji="1" lang="en-US" altLang="zh-CN" sz="1400" u="sng"/>
              <a:t>set operations</a:t>
            </a:r>
            <a:endParaRPr kumimoji="1" lang="zh-CN" altLang="en-US" sz="1400" u="sng"/>
          </a:p>
        </p:txBody>
      </p:sp>
      <p:sp>
        <p:nvSpPr>
          <p:cNvPr id="46" name="三角形 112">
            <a:extLst>
              <a:ext uri="{FF2B5EF4-FFF2-40B4-BE49-F238E27FC236}">
                <a16:creationId xmlns:a16="http://schemas.microsoft.com/office/drawing/2014/main" id="{1301E30B-6052-9AEF-B6E6-53A4BD88D64D}"/>
              </a:ext>
            </a:extLst>
          </p:cNvPr>
          <p:cNvSpPr/>
          <p:nvPr/>
        </p:nvSpPr>
        <p:spPr>
          <a:xfrm rot="10800000">
            <a:off x="8459281" y="6312252"/>
            <a:ext cx="144000" cy="7200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47" name="三角形 113">
            <a:extLst>
              <a:ext uri="{FF2B5EF4-FFF2-40B4-BE49-F238E27FC236}">
                <a16:creationId xmlns:a16="http://schemas.microsoft.com/office/drawing/2014/main" id="{D57F04DC-87F0-4BF6-A5F3-DB25FD7A4F1D}"/>
              </a:ext>
            </a:extLst>
          </p:cNvPr>
          <p:cNvSpPr/>
          <p:nvPr/>
        </p:nvSpPr>
        <p:spPr>
          <a:xfrm rot="5400000">
            <a:off x="8606648" y="6165451"/>
            <a:ext cx="144000" cy="72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48" name="矩形 114">
            <a:extLst>
              <a:ext uri="{FF2B5EF4-FFF2-40B4-BE49-F238E27FC236}">
                <a16:creationId xmlns:a16="http://schemas.microsoft.com/office/drawing/2014/main" id="{B7F95831-DC0A-F97F-8789-BC24CF4B13C1}"/>
              </a:ext>
            </a:extLst>
          </p:cNvPr>
          <p:cNvSpPr/>
          <p:nvPr/>
        </p:nvSpPr>
        <p:spPr>
          <a:xfrm>
            <a:off x="8224682" y="4330356"/>
            <a:ext cx="3129118" cy="213954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49" name="文本框 116">
            <a:extLst>
              <a:ext uri="{FF2B5EF4-FFF2-40B4-BE49-F238E27FC236}">
                <a16:creationId xmlns:a16="http://schemas.microsoft.com/office/drawing/2014/main" id="{59437637-36E1-180B-3DD6-983A34B6C909}"/>
              </a:ext>
            </a:extLst>
          </p:cNvPr>
          <p:cNvSpPr txBox="1"/>
          <p:nvPr/>
        </p:nvSpPr>
        <p:spPr>
          <a:xfrm>
            <a:off x="8224682" y="4325871"/>
            <a:ext cx="1558440" cy="369332"/>
          </a:xfrm>
          <a:prstGeom prst="rect">
            <a:avLst/>
          </a:prstGeom>
          <a:noFill/>
        </p:spPr>
        <p:txBody>
          <a:bodyPr wrap="none" rtlCol="0">
            <a:spAutoFit/>
          </a:bodyPr>
          <a:lstStyle/>
          <a:p>
            <a:r>
              <a:rPr kumimoji="1" lang="en-US" altLang="zh-CN"/>
              <a:t>Set Operators</a:t>
            </a:r>
            <a:endParaRPr kumimoji="1" lang="zh-CN" altLang="en-US"/>
          </a:p>
        </p:txBody>
      </p:sp>
      <mc:AlternateContent xmlns:mc="http://schemas.openxmlformats.org/markup-compatibility/2006">
        <mc:Choice xmlns:a14="http://schemas.microsoft.com/office/drawing/2010/main" Requires="a14">
          <p:sp>
            <p:nvSpPr>
              <p:cNvPr id="51" name="文本框 71">
                <a:extLst>
                  <a:ext uri="{FF2B5EF4-FFF2-40B4-BE49-F238E27FC236}">
                    <a16:creationId xmlns:a16="http://schemas.microsoft.com/office/drawing/2014/main" id="{507C2F90-E952-D272-6E9D-6D80D77E69F2}"/>
                  </a:ext>
                </a:extLst>
              </p:cNvPr>
              <p:cNvSpPr txBox="1"/>
              <p:nvPr/>
            </p:nvSpPr>
            <p:spPr>
              <a:xfrm>
                <a:off x="848620" y="3003752"/>
                <a:ext cx="10515600" cy="12618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tabLst>
                    <a:tab pos="1954213" algn="l"/>
                  </a:tabLst>
                </a:pPr>
                <a:r>
                  <a:rPr lang="en-US" altLang="zh-CN" sz="1900" b="1" dirty="0">
                    <a:cs typeface="Times New Roman" panose="02020603050405020304" pitchFamily="18" charset="0"/>
                  </a:rPr>
                  <a:t>Natural Language:</a:t>
                </a:r>
                <a:r>
                  <a:rPr lang="en-US" altLang="zh-CN" sz="1900" b="1" dirty="0">
                    <a:latin typeface="Times New Roman" panose="02020603050405020304" pitchFamily="18" charset="0"/>
                    <a:cs typeface="Times New Roman" panose="02020603050405020304" pitchFamily="18" charset="0"/>
                  </a:rPr>
                  <a:t>	</a:t>
                </a:r>
              </a:p>
              <a:p>
                <a:pPr algn="ctr">
                  <a:tabLst>
                    <a:tab pos="1954213" algn="l"/>
                  </a:tabLst>
                </a:pPr>
                <a:r>
                  <a:rPr lang="en-US" altLang="zh-CN" sz="1900" dirty="0">
                    <a:latin typeface="Times New Roman" panose="02020603050405020304" pitchFamily="18" charset="0"/>
                    <a:cs typeface="Times New Roman" panose="02020603050405020304" pitchFamily="18" charset="0"/>
                  </a:rPr>
                  <a:t>Find </a:t>
                </a:r>
                <a:r>
                  <a:rPr lang="en-US" altLang="zh-CN" sz="1900" dirty="0">
                    <a:solidFill>
                      <a:schemeClr val="accent5"/>
                    </a:solidFill>
                    <a:latin typeface="Times New Roman" panose="02020603050405020304" pitchFamily="18" charset="0"/>
                    <a:cs typeface="Times New Roman" panose="02020603050405020304" pitchFamily="18" charset="0"/>
                  </a:rPr>
                  <a:t>non-American</a:t>
                </a:r>
                <a:r>
                  <a:rPr lang="en-US" altLang="zh-CN" sz="1900" dirty="0">
                    <a:latin typeface="Times New Roman" panose="02020603050405020304" pitchFamily="18" charset="0"/>
                    <a:cs typeface="Times New Roman" panose="02020603050405020304" pitchFamily="18" charset="0"/>
                  </a:rPr>
                  <a:t> </a:t>
                </a:r>
                <a:r>
                  <a:rPr lang="en-US" altLang="zh-CN" sz="1900" dirty="0">
                    <a:solidFill>
                      <a:schemeClr val="accent6"/>
                    </a:solidFill>
                    <a:latin typeface="Times New Roman" panose="02020603050405020304" pitchFamily="18" charset="0"/>
                    <a:cs typeface="Times New Roman" panose="02020603050405020304" pitchFamily="18" charset="0"/>
                  </a:rPr>
                  <a:t>directors</a:t>
                </a:r>
                <a:r>
                  <a:rPr lang="en-US" altLang="zh-CN" sz="1900" dirty="0">
                    <a:latin typeface="Times New Roman" panose="02020603050405020304" pitchFamily="18" charset="0"/>
                    <a:cs typeface="Times New Roman" panose="02020603050405020304" pitchFamily="18" charset="0"/>
                  </a:rPr>
                  <a:t> whose movies </a:t>
                </a:r>
                <a:r>
                  <a:rPr lang="en-US" altLang="zh-CN" sz="1900" dirty="0">
                    <a:solidFill>
                      <a:schemeClr val="accent2"/>
                    </a:solidFill>
                    <a:latin typeface="Times New Roman" panose="02020603050405020304" pitchFamily="18" charset="0"/>
                    <a:cs typeface="Times New Roman" panose="02020603050405020304" pitchFamily="18" charset="0"/>
                  </a:rPr>
                  <a:t>won</a:t>
                </a:r>
                <a:r>
                  <a:rPr lang="en-US" altLang="zh-CN" sz="1900" dirty="0">
                    <a:latin typeface="Times New Roman" panose="02020603050405020304" pitchFamily="18" charset="0"/>
                    <a:cs typeface="Times New Roman" panose="02020603050405020304" pitchFamily="18" charset="0"/>
                  </a:rPr>
                  <a:t> Golden Globes or Oscars.</a:t>
                </a:r>
              </a:p>
              <a:p>
                <a:pPr>
                  <a:tabLst>
                    <a:tab pos="1954213" algn="l"/>
                  </a:tabLst>
                </a:pPr>
                <a:r>
                  <a:rPr lang="en-US" altLang="zh-CN" sz="1900" b="1" dirty="0">
                    <a:cs typeface="Times New Roman" panose="02020603050405020304" pitchFamily="18" charset="0"/>
                  </a:rPr>
                  <a:t>Logical Query:</a:t>
                </a:r>
                <a:r>
                  <a:rPr lang="en-US" altLang="zh-CN" sz="1900" b="1" dirty="0">
                    <a:latin typeface="Times New Roman" panose="02020603050405020304" pitchFamily="18" charset="0"/>
                    <a:cs typeface="Times New Roman" panose="02020603050405020304" pitchFamily="18" charset="0"/>
                  </a:rPr>
                  <a:t>	</a:t>
                </a:r>
              </a:p>
              <a:p>
                <a:pPr>
                  <a:tabLst>
                    <a:tab pos="1954213" algn="l"/>
                  </a:tabLst>
                </a:pPr>
                <a14:m>
                  <m:oMathPara xmlns:m="http://schemas.openxmlformats.org/officeDocument/2006/math">
                    <m:oMathParaPr>
                      <m:jc m:val="centerGroup"/>
                    </m:oMathParaPr>
                    <m:oMath xmlns:m="http://schemas.openxmlformats.org/officeDocument/2006/math">
                      <m:r>
                        <a:rPr lang="en-US" altLang="zh-CN" sz="1900" b="0" i="1" smtClean="0">
                          <a:latin typeface="Cambria Math" panose="02040503050406030204" pitchFamily="18" charset="0"/>
                          <a:cs typeface="Times New Roman" panose="02020603050405020304" pitchFamily="18" charset="0"/>
                        </a:rPr>
                        <m:t>𝑞</m:t>
                      </m:r>
                      <m:r>
                        <a:rPr lang="en-US" altLang="zh-CN" sz="1900" b="0" i="1" smtClean="0">
                          <a:latin typeface="Cambria Math" panose="02040503050406030204" pitchFamily="18" charset="0"/>
                          <a:cs typeface="Times New Roman" panose="02020603050405020304" pitchFamily="18" charset="0"/>
                        </a:rPr>
                        <m:t>=</m:t>
                      </m:r>
                      <m:r>
                        <a:rPr lang="en-US" altLang="zh-CN" sz="1900" b="0" i="1" smtClean="0">
                          <a:latin typeface="Cambria Math" panose="02040503050406030204" pitchFamily="18" charset="0"/>
                          <a:cs typeface="Times New Roman" panose="02020603050405020304" pitchFamily="18" charset="0"/>
                        </a:rPr>
                        <m:t>𝑦</m:t>
                      </m:r>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Oscar</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d</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9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51" name="文本框 71">
                <a:extLst>
                  <a:ext uri="{FF2B5EF4-FFF2-40B4-BE49-F238E27FC236}">
                    <a16:creationId xmlns:a16="http://schemas.microsoft.com/office/drawing/2014/main" id="{507C2F90-E952-D272-6E9D-6D80D77E69F2}"/>
                  </a:ext>
                </a:extLst>
              </p:cNvPr>
              <p:cNvSpPr txBox="1">
                <a:spLocks noRot="1" noChangeAspect="1" noMove="1" noResize="1" noEditPoints="1" noAdjustHandles="1" noChangeArrowheads="1" noChangeShapeType="1" noTextEdit="1"/>
              </p:cNvSpPr>
              <p:nvPr/>
            </p:nvSpPr>
            <p:spPr>
              <a:xfrm>
                <a:off x="848620" y="3003752"/>
                <a:ext cx="10515600" cy="1261884"/>
              </a:xfrm>
              <a:prstGeom prst="rect">
                <a:avLst/>
              </a:prstGeom>
              <a:blipFill>
                <a:blip r:embed="rId9"/>
                <a:stretch>
                  <a:fillRect l="-482" t="-1980" b="-4950"/>
                </a:stretch>
              </a:blipFill>
            </p:spPr>
            <p:txBody>
              <a:bodyPr/>
              <a:lstStyle/>
              <a:p>
                <a:r>
                  <a:rPr lang="en-US">
                    <a:noFill/>
                  </a:rPr>
                  <a:t> </a:t>
                </a:r>
              </a:p>
            </p:txBody>
          </p:sp>
        </mc:Fallback>
      </mc:AlternateContent>
    </p:spTree>
    <p:extLst>
      <p:ext uri="{BB962C8B-B14F-4D97-AF65-F5344CB8AC3E}">
        <p14:creationId xmlns:p14="http://schemas.microsoft.com/office/powerpoint/2010/main" val="220392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573697" y="2934864"/>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9746423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CF0816-D55C-750C-66B6-465056E35DFE}"/>
              </a:ext>
            </a:extLst>
          </p:cNvPr>
          <p:cNvSpPr>
            <a:spLocks noGrp="1"/>
          </p:cNvSpPr>
          <p:nvPr>
            <p:ph type="title"/>
          </p:nvPr>
        </p:nvSpPr>
        <p:spPr>
          <a:xfrm>
            <a:off x="838199" y="17864"/>
            <a:ext cx="10515600" cy="1325563"/>
          </a:xfrm>
        </p:spPr>
        <p:txBody>
          <a:bodyPr/>
          <a:lstStyle/>
          <a:p>
            <a:r>
              <a:rPr lang="en-US" dirty="0"/>
              <a:t>The design space of neural set operators</a:t>
            </a:r>
          </a:p>
        </p:txBody>
      </p:sp>
      <mc:AlternateContent xmlns:mc="http://schemas.openxmlformats.org/markup-compatibility/2006">
        <mc:Choice xmlns:a14="http://schemas.microsoft.com/office/drawing/2010/main" Requires="a14">
          <p:graphicFrame>
            <p:nvGraphicFramePr>
              <p:cNvPr id="32" name="Content Placeholder 31">
                <a:extLst>
                  <a:ext uri="{FF2B5EF4-FFF2-40B4-BE49-F238E27FC236}">
                    <a16:creationId xmlns:a16="http://schemas.microsoft.com/office/drawing/2014/main" id="{232132B8-EA5A-9A18-79B0-A28C126DD2B0}"/>
                  </a:ext>
                </a:extLst>
              </p:cNvPr>
              <p:cNvGraphicFramePr>
                <a:graphicFrameLocks noGrp="1"/>
              </p:cNvGraphicFramePr>
              <p:nvPr>
                <p:ph idx="1"/>
                <p:extLst>
                  <p:ext uri="{D42A27DB-BD31-4B8C-83A1-F6EECF244321}">
                    <p14:modId xmlns:p14="http://schemas.microsoft.com/office/powerpoint/2010/main" val="3467470385"/>
                  </p:ext>
                </p:extLst>
              </p:nvPr>
            </p:nvGraphicFramePr>
            <p:xfrm>
              <a:off x="402335" y="1741308"/>
              <a:ext cx="8493778" cy="4469181"/>
            </p:xfrm>
            <a:graphic>
              <a:graphicData uri="http://schemas.openxmlformats.org/drawingml/2006/table">
                <a:tbl>
                  <a:tblPr firstRow="1" bandRow="1">
                    <a:tableStyleId>{5940675A-B579-460E-94D1-54222C63F5DA}</a:tableStyleId>
                  </a:tblPr>
                  <a:tblGrid>
                    <a:gridCol w="2665307">
                      <a:extLst>
                        <a:ext uri="{9D8B030D-6E8A-4147-A177-3AD203B41FA5}">
                          <a16:colId xmlns:a16="http://schemas.microsoft.com/office/drawing/2014/main" val="680313084"/>
                        </a:ext>
                      </a:extLst>
                    </a:gridCol>
                    <a:gridCol w="2066658">
                      <a:extLst>
                        <a:ext uri="{9D8B030D-6E8A-4147-A177-3AD203B41FA5}">
                          <a16:colId xmlns:a16="http://schemas.microsoft.com/office/drawing/2014/main" val="383082265"/>
                        </a:ext>
                      </a:extLst>
                    </a:gridCol>
                    <a:gridCol w="3761813">
                      <a:extLst>
                        <a:ext uri="{9D8B030D-6E8A-4147-A177-3AD203B41FA5}">
                          <a16:colId xmlns:a16="http://schemas.microsoft.com/office/drawing/2014/main" val="2899549300"/>
                        </a:ext>
                      </a:extLst>
                    </a:gridCol>
                  </a:tblGrid>
                  <a:tr h="370840">
                    <a:tc>
                      <a:txBody>
                        <a:bodyPr/>
                        <a:lstStyle/>
                        <a:p>
                          <a:pPr algn="ctr"/>
                          <a:r>
                            <a:rPr lang="en-US" sz="1600" dirty="0"/>
                            <a:t>Concept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6413100"/>
                      </a:ext>
                    </a:extLst>
                  </a:tr>
                  <a:tr h="370840">
                    <a:tc>
                      <a:txBody>
                        <a:bodyPr/>
                        <a:lstStyle/>
                        <a:p>
                          <a:pPr algn="ctr"/>
                          <a:r>
                            <a:rPr lang="en-US" sz="1600" dirty="0">
                              <a:solidFill>
                                <a:schemeClr val="tx1">
                                  <a:lumMod val="50000"/>
                                  <a:lumOff val="50000"/>
                                </a:schemeClr>
                              </a:solidFill>
                            </a:rPr>
                            <a:t>Entity set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chemeClr val="tx1">
                                        <a:lumMod val="50000"/>
                                        <a:lumOff val="50000"/>
                                      </a:schemeClr>
                                    </a:solidFill>
                                    <a:latin typeface="Cambria Math" panose="02040503050406030204" pitchFamily="18" charset="0"/>
                                  </a:rPr>
                                  <m:t>ℰ</m:t>
                                </m:r>
                              </m:oMath>
                            </m:oMathPara>
                          </a14:m>
                          <a:endParaRPr lang="en-US" sz="1600" dirty="0">
                            <a:solidFill>
                              <a:schemeClr val="tx1">
                                <a:lumMod val="50000"/>
                                <a:lumOff val="50000"/>
                              </a:schemeClr>
                            </a:solidFill>
                          </a:endParaRP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r>
                            <a:rPr lang="en-US" sz="1600" dirty="0">
                              <a:solidFill>
                                <a:schemeClr val="tx1">
                                  <a:lumMod val="50000"/>
                                  <a:lumOff val="50000"/>
                                </a:schemeClr>
                              </a:solidFill>
                            </a:rPr>
                            <a:t>The entity set in KG</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7290748"/>
                      </a:ext>
                    </a:extLst>
                  </a:tr>
                  <a:tr h="370840">
                    <a:tc>
                      <a:txBody>
                        <a:bodyPr/>
                        <a:lstStyle/>
                        <a:p>
                          <a:pPr algn="ctr"/>
                          <a:r>
                            <a:rPr lang="en-US" sz="1600">
                              <a:solidFill>
                                <a:schemeClr val="tx1">
                                  <a:lumMod val="50000"/>
                                  <a:lumOff val="50000"/>
                                </a:schemeClr>
                              </a:solidFill>
                            </a:rPr>
                            <a:t>Relation set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smtClean="0">
                                    <a:solidFill>
                                      <a:schemeClr val="tx1">
                                        <a:lumMod val="50000"/>
                                        <a:lumOff val="50000"/>
                                      </a:schemeClr>
                                    </a:solidFill>
                                    <a:latin typeface="Cambria Math" panose="02040503050406030204" pitchFamily="18" charset="0"/>
                                  </a:rPr>
                                  <m:t>ℛ</m:t>
                                </m:r>
                              </m:oMath>
                            </m:oMathPara>
                          </a14:m>
                          <a:endParaRPr lang="en-US" sz="1600">
                            <a:solidFill>
                              <a:schemeClr val="tx1">
                                <a:lumMod val="50000"/>
                                <a:lumOff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1">
                                  <a:lumMod val="50000"/>
                                  <a:lumOff val="50000"/>
                                </a:schemeClr>
                              </a:solidFill>
                            </a:rPr>
                            <a:t>The relation set in KG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08523623"/>
                      </a:ext>
                    </a:extLst>
                  </a:tr>
                  <a:tr h="370840">
                    <a:tc>
                      <a:txBody>
                        <a:bodyPr/>
                        <a:lstStyle/>
                        <a:p>
                          <a:pPr algn="ctr"/>
                          <a:r>
                            <a:rPr lang="en-US" sz="1600"/>
                            <a:t>Set embedding space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Embedding space </a:t>
                          </a:r>
                          <a:r>
                            <a:rPr lang="en-US" sz="1600" dirty="0">
                              <a:solidFill>
                                <a:srgbClr val="FF0000"/>
                              </a:solidFill>
                            </a:rPr>
                            <a:t>[To design]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4008817"/>
                      </a:ext>
                    </a:extLst>
                  </a:tr>
                  <a:tr h="370840">
                    <a:tc>
                      <a:txBody>
                        <a:bodyPr/>
                        <a:lstStyle/>
                        <a:p>
                          <a:pPr algn="ctr"/>
                          <a:r>
                            <a:rPr lang="en-US" sz="1600" dirty="0">
                              <a:solidFill>
                                <a:schemeClr val="tx1">
                                  <a:lumMod val="50000"/>
                                  <a:lumOff val="50000"/>
                                </a:schemeClr>
                              </a:solidFill>
                            </a:rPr>
                            <a:t>Set embedding lookup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lumMod val="50000"/>
                                            <a:lumOff val="50000"/>
                                          </a:schemeClr>
                                        </a:solidFill>
                                        <a:latin typeface="Cambria Math" panose="02040503050406030204" pitchFamily="18" charset="0"/>
                                      </a:rPr>
                                    </m:ctrlPr>
                                  </m:sSubPr>
                                  <m:e>
                                    <m:r>
                                      <a:rPr lang="en-US" sz="1600" b="0" i="1" smtClean="0">
                                        <a:solidFill>
                                          <a:schemeClr val="tx1">
                                            <a:lumMod val="50000"/>
                                            <a:lumOff val="50000"/>
                                          </a:schemeClr>
                                        </a:solidFill>
                                        <a:latin typeface="Cambria Math" panose="02040503050406030204" pitchFamily="18" charset="0"/>
                                      </a:rPr>
                                      <m:t>𝐸</m:t>
                                    </m:r>
                                  </m:e>
                                  <m:sub>
                                    <m:r>
                                      <a:rPr lang="en-US" sz="1600" i="0" smtClean="0">
                                        <a:solidFill>
                                          <a:schemeClr val="tx1">
                                            <a:lumMod val="50000"/>
                                            <a:lumOff val="50000"/>
                                          </a:schemeClr>
                                        </a:solidFill>
                                        <a:latin typeface="Cambria Math" panose="02040503050406030204" pitchFamily="18" charset="0"/>
                                      </a:rPr>
                                      <m:t>𝒳</m:t>
                                    </m:r>
                                  </m:sub>
                                </m:sSub>
                                <m:r>
                                  <a:rPr lang="en-US" sz="1600" b="0" smtClean="0">
                                    <a:solidFill>
                                      <a:schemeClr val="tx1">
                                        <a:lumMod val="50000"/>
                                        <a:lumOff val="50000"/>
                                      </a:schemeClr>
                                    </a:solidFill>
                                    <a:latin typeface="Cambria Math" panose="02040503050406030204" pitchFamily="18" charset="0"/>
                                  </a:rPr>
                                  <m:t>:</m:t>
                                </m:r>
                                <m:r>
                                  <a:rPr lang="en-US" sz="1600" smtClean="0">
                                    <a:solidFill>
                                      <a:schemeClr val="tx1">
                                        <a:lumMod val="50000"/>
                                        <a:lumOff val="50000"/>
                                      </a:schemeClr>
                                    </a:solidFill>
                                    <a:latin typeface="Cambria Math" panose="02040503050406030204" pitchFamily="18" charset="0"/>
                                  </a:rPr>
                                  <m:t>ℰ</m:t>
                                </m:r>
                                <m:r>
                                  <a:rPr lang="en-US" sz="1600" b="0" smtClean="0">
                                    <a:solidFill>
                                      <a:schemeClr val="tx1">
                                        <a:lumMod val="50000"/>
                                        <a:lumOff val="50000"/>
                                      </a:schemeClr>
                                    </a:solidFill>
                                    <a:latin typeface="Cambria Math" panose="02040503050406030204" pitchFamily="18" charset="0"/>
                                  </a:rPr>
                                  <m:t>↦</m:t>
                                </m:r>
                                <m:r>
                                  <a:rPr lang="en-US" sz="1600" smtClean="0">
                                    <a:solidFill>
                                      <a:schemeClr val="tx1">
                                        <a:lumMod val="50000"/>
                                        <a:lumOff val="50000"/>
                                      </a:schemeClr>
                                    </a:solidFill>
                                    <a:latin typeface="Cambria Math" panose="02040503050406030204" pitchFamily="18" charset="0"/>
                                  </a:rPr>
                                  <m:t>𝒳</m:t>
                                </m:r>
                              </m:oMath>
                            </m:oMathPara>
                          </a14:m>
                          <a:endParaRPr lang="en-US" sz="1600" dirty="0">
                            <a:solidFill>
                              <a:schemeClr val="tx1">
                                <a:lumMod val="50000"/>
                                <a:lumOff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1">
                                  <a:lumMod val="50000"/>
                                  <a:lumOff val="50000"/>
                                </a:schemeClr>
                              </a:solidFill>
                            </a:rPr>
                            <a:t>Singleton set embedding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52447398"/>
                      </a:ext>
                    </a:extLst>
                  </a:tr>
                  <a:tr h="370840">
                    <a:tc>
                      <a:txBody>
                        <a:bodyPr/>
                        <a:lstStyle/>
                        <a:p>
                          <a:pPr algn="ctr"/>
                          <a:r>
                            <a:rPr lang="en-US" sz="1600"/>
                            <a:t>Entity embedding space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𝒴</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t>Embedding space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8293258"/>
                      </a:ext>
                    </a:extLst>
                  </a:tr>
                  <a:tr h="370840">
                    <a:tc>
                      <a:txBody>
                        <a:bodyPr/>
                        <a:lstStyle/>
                        <a:p>
                          <a:pPr algn="ctr"/>
                          <a:r>
                            <a:rPr lang="en-US" sz="1600">
                              <a:solidFill>
                                <a:schemeClr val="tx1">
                                  <a:lumMod val="50000"/>
                                  <a:lumOff val="50000"/>
                                </a:schemeClr>
                              </a:solidFill>
                            </a:rPr>
                            <a:t>Entity embedding lookup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b>
                                  <m:sSubPr>
                                    <m:ctrlPr>
                                      <a:rPr lang="en-US" sz="1600" b="0" i="1" smtClean="0">
                                        <a:solidFill>
                                          <a:schemeClr val="tx1">
                                            <a:lumMod val="50000"/>
                                            <a:lumOff val="50000"/>
                                          </a:schemeClr>
                                        </a:solidFill>
                                        <a:latin typeface="Cambria Math" panose="02040503050406030204" pitchFamily="18" charset="0"/>
                                      </a:rPr>
                                    </m:ctrlPr>
                                  </m:sSubPr>
                                  <m:e>
                                    <m:r>
                                      <a:rPr lang="en-US" sz="1600" b="0" i="1" smtClean="0">
                                        <a:solidFill>
                                          <a:schemeClr val="tx1">
                                            <a:lumMod val="50000"/>
                                            <a:lumOff val="50000"/>
                                          </a:schemeClr>
                                        </a:solidFill>
                                        <a:latin typeface="Cambria Math" panose="02040503050406030204" pitchFamily="18" charset="0"/>
                                      </a:rPr>
                                      <m:t>𝐸</m:t>
                                    </m:r>
                                  </m:e>
                                  <m:sub>
                                    <m:r>
                                      <a:rPr lang="en-US" sz="1600" smtClean="0">
                                        <a:solidFill>
                                          <a:schemeClr val="tx1">
                                            <a:lumMod val="50000"/>
                                            <a:lumOff val="50000"/>
                                          </a:schemeClr>
                                        </a:solidFill>
                                        <a:latin typeface="Cambria Math" panose="02040503050406030204" pitchFamily="18" charset="0"/>
                                      </a:rPr>
                                      <m:t>𝒴</m:t>
                                    </m:r>
                                  </m:sub>
                                </m:sSub>
                                <m:r>
                                  <a:rPr lang="en-US" sz="1600" b="0" smtClean="0">
                                    <a:solidFill>
                                      <a:schemeClr val="tx1">
                                        <a:lumMod val="50000"/>
                                        <a:lumOff val="50000"/>
                                      </a:schemeClr>
                                    </a:solidFill>
                                    <a:latin typeface="Cambria Math" panose="02040503050406030204" pitchFamily="18" charset="0"/>
                                  </a:rPr>
                                  <m:t>:</m:t>
                                </m:r>
                                <m:r>
                                  <a:rPr lang="en-US" sz="1600" smtClean="0">
                                    <a:solidFill>
                                      <a:schemeClr val="tx1">
                                        <a:lumMod val="50000"/>
                                        <a:lumOff val="50000"/>
                                      </a:schemeClr>
                                    </a:solidFill>
                                    <a:latin typeface="Cambria Math" panose="02040503050406030204" pitchFamily="18" charset="0"/>
                                  </a:rPr>
                                  <m:t>ℰ</m:t>
                                </m:r>
                                <m:r>
                                  <a:rPr lang="en-US" sz="1600" b="0" smtClean="0">
                                    <a:solidFill>
                                      <a:schemeClr val="tx1">
                                        <a:lumMod val="50000"/>
                                        <a:lumOff val="50000"/>
                                      </a:schemeClr>
                                    </a:solidFill>
                                    <a:latin typeface="Cambria Math" panose="02040503050406030204" pitchFamily="18" charset="0"/>
                                  </a:rPr>
                                  <m:t>↦</m:t>
                                </m:r>
                                <m:r>
                                  <a:rPr lang="en-US" sz="1600" smtClean="0">
                                    <a:solidFill>
                                      <a:schemeClr val="tx1">
                                        <a:lumMod val="50000"/>
                                        <a:lumOff val="50000"/>
                                      </a:schemeClr>
                                    </a:solidFill>
                                    <a:latin typeface="Cambria Math" panose="02040503050406030204" pitchFamily="18" charset="0"/>
                                  </a:rPr>
                                  <m:t>𝒴</m:t>
                                </m:r>
                              </m:oMath>
                            </m:oMathPara>
                          </a14:m>
                          <a:endParaRPr lang="en-US" sz="1600" dirty="0">
                            <a:solidFill>
                              <a:schemeClr val="tx1">
                                <a:lumMod val="50000"/>
                                <a:lumOff val="50000"/>
                              </a:schemeClr>
                            </a:solidFill>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r>
                            <a:rPr lang="en-US" sz="1600" dirty="0">
                              <a:solidFill>
                                <a:schemeClr val="tx1">
                                  <a:lumMod val="50000"/>
                                  <a:lumOff val="50000"/>
                                </a:schemeClr>
                              </a:solidFill>
                            </a:rPr>
                            <a:t>Entity embedding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769369"/>
                      </a:ext>
                    </a:extLst>
                  </a:tr>
                  <a:tr h="389941">
                    <a:tc>
                      <a:txBody>
                        <a:bodyPr/>
                        <a:lstStyle/>
                        <a:p>
                          <a:pPr algn="ctr"/>
                          <a:r>
                            <a:rPr lang="en-US" sz="1600"/>
                            <a:t>Set intersection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𝐼</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t>Binary or N-</a:t>
                          </a:r>
                          <a:r>
                            <a:rPr lang="en-US" sz="1600" dirty="0" err="1"/>
                            <a:t>ary</a:t>
                          </a:r>
                          <a:r>
                            <a:rPr lang="en-US" sz="1600" dirty="0"/>
                            <a:t>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10026584"/>
                      </a:ext>
                    </a:extLst>
                  </a:tr>
                  <a:tr h="370840">
                    <a:tc>
                      <a:txBody>
                        <a:bodyPr/>
                        <a:lstStyle/>
                        <a:p>
                          <a:pPr algn="ctr"/>
                          <a:r>
                            <a:rPr lang="en-US" sz="1600"/>
                            <a:t>Set union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𝑈</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t>Binary or N-</a:t>
                          </a:r>
                          <a:r>
                            <a:rPr lang="en-US" sz="1600" dirty="0" err="1"/>
                            <a:t>ary</a:t>
                          </a:r>
                          <a:r>
                            <a:rPr lang="en-US" sz="1600" dirty="0"/>
                            <a:t>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79501028"/>
                      </a:ext>
                    </a:extLst>
                  </a:tr>
                  <a:tr h="370840">
                    <a:tc>
                      <a:txBody>
                        <a:bodyPr/>
                        <a:lstStyle/>
                        <a:p>
                          <a:pPr algn="ctr"/>
                          <a:r>
                            <a:rPr lang="en-US" sz="1600"/>
                            <a:t>Set complement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𝐶</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t>Replaceable with set difference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96868621"/>
                      </a:ext>
                    </a:extLst>
                  </a:tr>
                  <a:tr h="370840">
                    <a:tc>
                      <a:txBody>
                        <a:bodyPr/>
                        <a:lstStyle/>
                        <a:p>
                          <a:pPr algn="ctr"/>
                          <a:r>
                            <a:rPr lang="en-US" sz="1600"/>
                            <a:t>Set projection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𝑃</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ℛ</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dirty="0"/>
                            <a:t>One-hop link prediction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657197715"/>
                      </a:ext>
                    </a:extLst>
                  </a:tr>
                  <a:tr h="370840">
                    <a:tc>
                      <a:txBody>
                        <a:bodyPr/>
                        <a:lstStyle/>
                        <a:p>
                          <a:pPr algn="ctr"/>
                          <a:r>
                            <a:rPr lang="en-US" sz="1600"/>
                            <a:t>Scoring function</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𝑠</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𝒴</m:t>
                                </m:r>
                                <m:r>
                                  <a:rPr lang="en-US" sz="1600" b="0" smtClean="0">
                                    <a:latin typeface="Cambria Math" panose="02040503050406030204" pitchFamily="18" charset="0"/>
                                  </a:rPr>
                                  <m:t>↦</m:t>
                                </m:r>
                                <m:r>
                                  <a:rPr lang="en-US" sz="1600" b="0" smtClean="0">
                                    <a:latin typeface="Cambria Math" panose="02040503050406030204" pitchFamily="18" charset="0"/>
                                  </a:rPr>
                                  <m:t>ℝ</m:t>
                                </m:r>
                              </m:oMath>
                            </m:oMathPara>
                          </a14:m>
                          <a:endParaRPr lang="en-US" sz="16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How much an entity is in a set </a:t>
                          </a:r>
                          <a:r>
                            <a:rPr lang="en-US" sz="1600" dirty="0">
                              <a:solidFill>
                                <a:srgbClr val="FF0000"/>
                              </a:solidFill>
                            </a:rPr>
                            <a:t>[To design]</a:t>
                          </a:r>
                          <a:endParaRPr lang="en-US" sz="16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5333242"/>
                      </a:ext>
                    </a:extLst>
                  </a:tr>
                </a:tbl>
              </a:graphicData>
            </a:graphic>
          </p:graphicFrame>
        </mc:Choice>
        <mc:Fallback>
          <p:graphicFrame>
            <p:nvGraphicFramePr>
              <p:cNvPr id="32" name="Content Placeholder 31">
                <a:extLst>
                  <a:ext uri="{FF2B5EF4-FFF2-40B4-BE49-F238E27FC236}">
                    <a16:creationId xmlns:a16="http://schemas.microsoft.com/office/drawing/2014/main" id="{232132B8-EA5A-9A18-79B0-A28C126DD2B0}"/>
                  </a:ext>
                </a:extLst>
              </p:cNvPr>
              <p:cNvGraphicFramePr>
                <a:graphicFrameLocks noGrp="1"/>
              </p:cNvGraphicFramePr>
              <p:nvPr>
                <p:ph idx="1"/>
                <p:extLst>
                  <p:ext uri="{D42A27DB-BD31-4B8C-83A1-F6EECF244321}">
                    <p14:modId xmlns:p14="http://schemas.microsoft.com/office/powerpoint/2010/main" val="3467470385"/>
                  </p:ext>
                </p:extLst>
              </p:nvPr>
            </p:nvGraphicFramePr>
            <p:xfrm>
              <a:off x="402335" y="1741308"/>
              <a:ext cx="8493778" cy="4469181"/>
            </p:xfrm>
            <a:graphic>
              <a:graphicData uri="http://schemas.openxmlformats.org/drawingml/2006/table">
                <a:tbl>
                  <a:tblPr firstRow="1" bandRow="1">
                    <a:tableStyleId>{5940675A-B579-460E-94D1-54222C63F5DA}</a:tableStyleId>
                  </a:tblPr>
                  <a:tblGrid>
                    <a:gridCol w="2665307">
                      <a:extLst>
                        <a:ext uri="{9D8B030D-6E8A-4147-A177-3AD203B41FA5}">
                          <a16:colId xmlns:a16="http://schemas.microsoft.com/office/drawing/2014/main" val="680313084"/>
                        </a:ext>
                      </a:extLst>
                    </a:gridCol>
                    <a:gridCol w="2066658">
                      <a:extLst>
                        <a:ext uri="{9D8B030D-6E8A-4147-A177-3AD203B41FA5}">
                          <a16:colId xmlns:a16="http://schemas.microsoft.com/office/drawing/2014/main" val="383082265"/>
                        </a:ext>
                      </a:extLst>
                    </a:gridCol>
                    <a:gridCol w="3761813">
                      <a:extLst>
                        <a:ext uri="{9D8B030D-6E8A-4147-A177-3AD203B41FA5}">
                          <a16:colId xmlns:a16="http://schemas.microsoft.com/office/drawing/2014/main" val="2899549300"/>
                        </a:ext>
                      </a:extLst>
                    </a:gridCol>
                  </a:tblGrid>
                  <a:tr h="370840">
                    <a:tc>
                      <a:txBody>
                        <a:bodyPr/>
                        <a:lstStyle/>
                        <a:p>
                          <a:pPr algn="ctr"/>
                          <a:r>
                            <a:rPr lang="en-US" sz="1600" dirty="0"/>
                            <a:t>Concept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416413100"/>
                      </a:ext>
                    </a:extLst>
                  </a:tr>
                  <a:tr h="370840">
                    <a:tc>
                      <a:txBody>
                        <a:bodyPr/>
                        <a:lstStyle/>
                        <a:p>
                          <a:pPr algn="ctr"/>
                          <a:r>
                            <a:rPr lang="en-US" sz="1600" dirty="0">
                              <a:solidFill>
                                <a:schemeClr val="tx1">
                                  <a:lumMod val="50000"/>
                                  <a:lumOff val="50000"/>
                                </a:schemeClr>
                              </a:solidFill>
                            </a:rPr>
                            <a:t>Entity set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128834" t="-100000" r="-182822" b="-993333"/>
                          </a:stretch>
                        </a:blipFill>
                      </a:tcPr>
                    </a:tc>
                    <a:tc>
                      <a:txBody>
                        <a:bodyPr/>
                        <a:lstStyle/>
                        <a:p>
                          <a:pPr algn="ctr"/>
                          <a:r>
                            <a:rPr lang="en-US" sz="1600" dirty="0">
                              <a:solidFill>
                                <a:schemeClr val="tx1">
                                  <a:lumMod val="50000"/>
                                  <a:lumOff val="50000"/>
                                </a:schemeClr>
                              </a:solidFill>
                            </a:rPr>
                            <a:t>The entity set in KG</a:t>
                          </a:r>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487290748"/>
                      </a:ext>
                    </a:extLst>
                  </a:tr>
                  <a:tr h="370840">
                    <a:tc>
                      <a:txBody>
                        <a:bodyPr/>
                        <a:lstStyle/>
                        <a:p>
                          <a:pPr algn="ctr"/>
                          <a:r>
                            <a:rPr lang="en-US" sz="1600">
                              <a:solidFill>
                                <a:schemeClr val="tx1">
                                  <a:lumMod val="50000"/>
                                  <a:lumOff val="50000"/>
                                </a:schemeClr>
                              </a:solidFill>
                            </a:rPr>
                            <a:t>Relation set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206897" r="-182822" b="-927586"/>
                          </a:stretch>
                        </a:blipFill>
                      </a:tcPr>
                    </a:tc>
                    <a:tc>
                      <a:txBody>
                        <a:bodyPr/>
                        <a:lstStyle/>
                        <a:p>
                          <a:pPr algn="ctr"/>
                          <a:r>
                            <a:rPr lang="en-US" sz="1600" dirty="0">
                              <a:solidFill>
                                <a:schemeClr val="tx1">
                                  <a:lumMod val="50000"/>
                                  <a:lumOff val="50000"/>
                                </a:schemeClr>
                              </a:solidFill>
                            </a:rPr>
                            <a:t>The relation set in KG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608523623"/>
                      </a:ext>
                    </a:extLst>
                  </a:tr>
                  <a:tr h="370840">
                    <a:tc>
                      <a:txBody>
                        <a:bodyPr/>
                        <a:lstStyle/>
                        <a:p>
                          <a:pPr algn="ctr"/>
                          <a:r>
                            <a:rPr lang="en-US" sz="1600"/>
                            <a:t>Set embedding space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306897" r="-182822" b="-827586"/>
                          </a:stretch>
                        </a:blipFill>
                      </a:tcPr>
                    </a:tc>
                    <a:tc>
                      <a:txBody>
                        <a:bodyPr/>
                        <a:lstStyle/>
                        <a:p>
                          <a:pPr algn="ctr"/>
                          <a:r>
                            <a:rPr lang="en-US" sz="1600" dirty="0"/>
                            <a:t>Embedding space </a:t>
                          </a:r>
                          <a:r>
                            <a:rPr lang="en-US" sz="1600" dirty="0">
                              <a:solidFill>
                                <a:srgbClr val="FF0000"/>
                              </a:solidFill>
                            </a:rPr>
                            <a:t>[To design]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344008817"/>
                      </a:ext>
                    </a:extLst>
                  </a:tr>
                  <a:tr h="370840">
                    <a:tc>
                      <a:txBody>
                        <a:bodyPr/>
                        <a:lstStyle/>
                        <a:p>
                          <a:pPr algn="ctr"/>
                          <a:r>
                            <a:rPr lang="en-US" sz="1600" dirty="0">
                              <a:solidFill>
                                <a:schemeClr val="tx1">
                                  <a:lumMod val="50000"/>
                                  <a:lumOff val="50000"/>
                                </a:schemeClr>
                              </a:solidFill>
                            </a:rPr>
                            <a:t>Set embedding lookup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406897" r="-182822" b="-727586"/>
                          </a:stretch>
                        </a:blipFill>
                      </a:tcPr>
                    </a:tc>
                    <a:tc>
                      <a:txBody>
                        <a:bodyPr/>
                        <a:lstStyle/>
                        <a:p>
                          <a:pPr algn="ctr"/>
                          <a:r>
                            <a:rPr lang="en-US" sz="1600" dirty="0">
                              <a:solidFill>
                                <a:schemeClr val="tx1">
                                  <a:lumMod val="50000"/>
                                  <a:lumOff val="50000"/>
                                </a:schemeClr>
                              </a:solidFill>
                            </a:rPr>
                            <a:t>Singleton set embedding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52447398"/>
                      </a:ext>
                    </a:extLst>
                  </a:tr>
                  <a:tr h="370840">
                    <a:tc>
                      <a:txBody>
                        <a:bodyPr/>
                        <a:lstStyle/>
                        <a:p>
                          <a:pPr algn="ctr"/>
                          <a:r>
                            <a:rPr lang="en-US" sz="1600"/>
                            <a:t>Entity embedding space</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490000" r="-182822" b="-603333"/>
                          </a:stretch>
                        </a:blipFill>
                      </a:tcPr>
                    </a:tc>
                    <a:tc>
                      <a:txBody>
                        <a:bodyPr/>
                        <a:lstStyle/>
                        <a:p>
                          <a:pPr algn="ctr"/>
                          <a:r>
                            <a:rPr lang="en-US" sz="1600" dirty="0"/>
                            <a:t>Embedding space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4038293258"/>
                      </a:ext>
                    </a:extLst>
                  </a:tr>
                  <a:tr h="370840">
                    <a:tc>
                      <a:txBody>
                        <a:bodyPr/>
                        <a:lstStyle/>
                        <a:p>
                          <a:pPr algn="ctr"/>
                          <a:r>
                            <a:rPr lang="en-US" sz="1600">
                              <a:solidFill>
                                <a:schemeClr val="tx1">
                                  <a:lumMod val="50000"/>
                                  <a:lumOff val="50000"/>
                                </a:schemeClr>
                              </a:solidFill>
                            </a:rPr>
                            <a:t>Entity embedding lookup</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610345" r="-182822" b="-524138"/>
                          </a:stretch>
                        </a:blipFill>
                      </a:tcPr>
                    </a:tc>
                    <a:tc>
                      <a:txBody>
                        <a:bodyPr/>
                        <a:lstStyle/>
                        <a:p>
                          <a:pPr algn="ctr"/>
                          <a:r>
                            <a:rPr lang="en-US" sz="1600" dirty="0">
                              <a:solidFill>
                                <a:schemeClr val="tx1">
                                  <a:lumMod val="50000"/>
                                  <a:lumOff val="50000"/>
                                </a:schemeClr>
                              </a:solidFill>
                            </a:rPr>
                            <a:t>Entity embedding</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43769369"/>
                      </a:ext>
                    </a:extLst>
                  </a:tr>
                  <a:tr h="389941">
                    <a:tc>
                      <a:txBody>
                        <a:bodyPr/>
                        <a:lstStyle/>
                        <a:p>
                          <a:pPr algn="ctr"/>
                          <a:r>
                            <a:rPr lang="en-US" sz="1600"/>
                            <a:t>Set intersection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664516" r="-182822" b="-390323"/>
                          </a:stretch>
                        </a:blipFill>
                      </a:tcPr>
                    </a:tc>
                    <a:tc>
                      <a:txBody>
                        <a:bodyPr/>
                        <a:lstStyle/>
                        <a:p>
                          <a:pPr algn="ctr"/>
                          <a:r>
                            <a:rPr lang="en-US" sz="1600" dirty="0"/>
                            <a:t>Binary or N-</a:t>
                          </a:r>
                          <a:r>
                            <a:rPr lang="en-US" sz="1600" dirty="0" err="1"/>
                            <a:t>ary</a:t>
                          </a:r>
                          <a:r>
                            <a:rPr lang="en-US" sz="1600" dirty="0"/>
                            <a:t>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310026584"/>
                      </a:ext>
                    </a:extLst>
                  </a:tr>
                  <a:tr h="370840">
                    <a:tc>
                      <a:txBody>
                        <a:bodyPr/>
                        <a:lstStyle/>
                        <a:p>
                          <a:pPr algn="ctr"/>
                          <a:r>
                            <a:rPr lang="en-US" sz="1600"/>
                            <a:t>Set union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817241" r="-182822" b="-317241"/>
                          </a:stretch>
                        </a:blipFill>
                      </a:tcPr>
                    </a:tc>
                    <a:tc>
                      <a:txBody>
                        <a:bodyPr/>
                        <a:lstStyle/>
                        <a:p>
                          <a:pPr algn="ctr"/>
                          <a:r>
                            <a:rPr lang="en-US" sz="1600" dirty="0"/>
                            <a:t>Binary or N-</a:t>
                          </a:r>
                          <a:r>
                            <a:rPr lang="en-US" sz="1600" dirty="0" err="1"/>
                            <a:t>ary</a:t>
                          </a:r>
                          <a:r>
                            <a:rPr lang="en-US" sz="1600" dirty="0"/>
                            <a:t>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479501028"/>
                      </a:ext>
                    </a:extLst>
                  </a:tr>
                  <a:tr h="370840">
                    <a:tc>
                      <a:txBody>
                        <a:bodyPr/>
                        <a:lstStyle/>
                        <a:p>
                          <a:pPr algn="ctr"/>
                          <a:r>
                            <a:rPr lang="en-US" sz="1600"/>
                            <a:t>Set complement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917241" r="-182822" b="-217241"/>
                          </a:stretch>
                        </a:blipFill>
                      </a:tcPr>
                    </a:tc>
                    <a:tc>
                      <a:txBody>
                        <a:bodyPr/>
                        <a:lstStyle/>
                        <a:p>
                          <a:pPr algn="ctr"/>
                          <a:r>
                            <a:rPr lang="en-US" sz="1600" dirty="0"/>
                            <a:t>Replaceable with set difference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796868621"/>
                      </a:ext>
                    </a:extLst>
                  </a:tr>
                  <a:tr h="370840">
                    <a:tc>
                      <a:txBody>
                        <a:bodyPr/>
                        <a:lstStyle/>
                        <a:p>
                          <a:pPr algn="ctr"/>
                          <a:r>
                            <a:rPr lang="en-US" sz="1600"/>
                            <a:t>Set projection</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128834" t="-983333" r="-182822" b="-110000"/>
                          </a:stretch>
                        </a:blipFill>
                      </a:tcPr>
                    </a:tc>
                    <a:tc>
                      <a:txBody>
                        <a:bodyPr/>
                        <a:lstStyle/>
                        <a:p>
                          <a:pPr algn="ctr"/>
                          <a:r>
                            <a:rPr lang="en-US" sz="1600" dirty="0"/>
                            <a:t>One-hop link prediction </a:t>
                          </a:r>
                          <a:r>
                            <a:rPr lang="en-US" sz="1600" dirty="0">
                              <a:solidFill>
                                <a:srgbClr val="FF0000"/>
                              </a:solidFill>
                            </a:rPr>
                            <a:t>[To design]</a:t>
                          </a:r>
                          <a:endParaRPr lang="en-US" sz="160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657197715"/>
                      </a:ext>
                    </a:extLst>
                  </a:tr>
                  <a:tr h="370840">
                    <a:tc>
                      <a:txBody>
                        <a:bodyPr/>
                        <a:lstStyle/>
                        <a:p>
                          <a:pPr algn="ctr"/>
                          <a:r>
                            <a:rPr lang="en-US" sz="1600"/>
                            <a:t>Scoring function</a:t>
                          </a:r>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128834" t="-1120690" r="-182822" b="-13793"/>
                          </a:stretch>
                        </a:blipFill>
                      </a:tcPr>
                    </a:tc>
                    <a:tc>
                      <a:txBody>
                        <a:bodyPr/>
                        <a:lstStyle/>
                        <a:p>
                          <a:pPr algn="ctr"/>
                          <a:r>
                            <a:rPr lang="en-US" sz="1600" dirty="0"/>
                            <a:t>How much an entity is in a set </a:t>
                          </a:r>
                          <a:r>
                            <a:rPr lang="en-US" sz="1600" dirty="0">
                              <a:solidFill>
                                <a:srgbClr val="FF0000"/>
                              </a:solidFill>
                            </a:rPr>
                            <a:t>[To design]</a:t>
                          </a:r>
                          <a:endParaRPr lang="en-US" sz="16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335333242"/>
                      </a:ext>
                    </a:extLst>
                  </a:tr>
                </a:tbl>
              </a:graphicData>
            </a:graphic>
          </p:graphicFrame>
        </mc:Fallback>
      </mc:AlternateContent>
      <p:sp>
        <p:nvSpPr>
          <p:cNvPr id="3" name="Footer Placeholder 2">
            <a:extLst>
              <a:ext uri="{FF2B5EF4-FFF2-40B4-BE49-F238E27FC236}">
                <a16:creationId xmlns:a16="http://schemas.microsoft.com/office/drawing/2014/main" id="{81ECF90D-D1CA-10E3-7E52-862D02AF649A}"/>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4484AA6F-7454-A1BF-06F6-7A6E9F80A53C}"/>
              </a:ext>
            </a:extLst>
          </p:cNvPr>
          <p:cNvSpPr>
            <a:spLocks noGrp="1"/>
          </p:cNvSpPr>
          <p:nvPr>
            <p:ph type="sldNum" sz="quarter" idx="12"/>
          </p:nvPr>
        </p:nvSpPr>
        <p:spPr/>
        <p:txBody>
          <a:bodyPr/>
          <a:lstStyle/>
          <a:p>
            <a:fld id="{1CF2D47E-0AF1-4C27-801F-64E3E5BF7F72}" type="slidenum">
              <a:rPr lang="en-US" smtClean="0"/>
              <a:t>20</a:t>
            </a:fld>
            <a:endParaRPr lang="en-US"/>
          </a:p>
        </p:txBody>
      </p:sp>
      <p:sp>
        <p:nvSpPr>
          <p:cNvPr id="8" name="TextBox 7">
            <a:extLst>
              <a:ext uri="{FF2B5EF4-FFF2-40B4-BE49-F238E27FC236}">
                <a16:creationId xmlns:a16="http://schemas.microsoft.com/office/drawing/2014/main" id="{86AC2390-6694-517E-7ED0-6D3A4B238321}"/>
              </a:ext>
            </a:extLst>
          </p:cNvPr>
          <p:cNvSpPr txBox="1"/>
          <p:nvPr/>
        </p:nvSpPr>
        <p:spPr>
          <a:xfrm>
            <a:off x="0" y="6652607"/>
            <a:ext cx="9518904" cy="215444"/>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Wang, Z., Yin, H., &amp; Song, Y. (2021). Benchmarking the combinatorial generalizability of complex query answering on knowledge graphs. </a:t>
            </a:r>
            <a:r>
              <a:rPr lang="en-US" sz="800" b="0" i="1" dirty="0" err="1">
                <a:solidFill>
                  <a:srgbClr val="222222"/>
                </a:solidFill>
                <a:effectLst/>
                <a:latin typeface="Arial" panose="020B0604020202020204" pitchFamily="34" charset="0"/>
              </a:rPr>
              <a:t>NeurIPS</a:t>
            </a:r>
            <a:r>
              <a:rPr lang="en-US" sz="800" b="0" i="1" dirty="0">
                <a:solidFill>
                  <a:srgbClr val="222222"/>
                </a:solidFill>
                <a:effectLst/>
                <a:latin typeface="Arial" panose="020B0604020202020204" pitchFamily="34" charset="0"/>
              </a:rPr>
              <a:t> 2021, Dataset and Benchmarks</a:t>
            </a:r>
            <a:r>
              <a:rPr lang="en-US" sz="800" b="0" i="0" dirty="0">
                <a:solidFill>
                  <a:srgbClr val="222222"/>
                </a:solidFill>
                <a:effectLst/>
                <a:latin typeface="Arial" panose="020B0604020202020204" pitchFamily="34" charset="0"/>
              </a:rPr>
              <a:t>.</a:t>
            </a:r>
            <a:endParaRPr lang="LID4096" sz="800"/>
          </a:p>
        </p:txBody>
      </p:sp>
      <p:grpSp>
        <p:nvGrpSpPr>
          <p:cNvPr id="30" name="Group 29">
            <a:extLst>
              <a:ext uri="{FF2B5EF4-FFF2-40B4-BE49-F238E27FC236}">
                <a16:creationId xmlns:a16="http://schemas.microsoft.com/office/drawing/2014/main" id="{31EE09F6-4BCF-4FEA-F9C8-96BD40B88076}"/>
              </a:ext>
            </a:extLst>
          </p:cNvPr>
          <p:cNvGrpSpPr/>
          <p:nvPr/>
        </p:nvGrpSpPr>
        <p:grpSpPr>
          <a:xfrm>
            <a:off x="8955329" y="3769985"/>
            <a:ext cx="3149957" cy="2144034"/>
            <a:chOff x="7577767" y="1735138"/>
            <a:chExt cx="3149957" cy="2144034"/>
          </a:xfrm>
        </p:grpSpPr>
        <p:grpSp>
          <p:nvGrpSpPr>
            <p:cNvPr id="13" name="组合 110">
              <a:extLst>
                <a:ext uri="{FF2B5EF4-FFF2-40B4-BE49-F238E27FC236}">
                  <a16:creationId xmlns:a16="http://schemas.microsoft.com/office/drawing/2014/main" id="{3C6135E8-0212-D270-3CAA-1A02459C87C8}"/>
                </a:ext>
              </a:extLst>
            </p:cNvPr>
            <p:cNvGrpSpPr/>
            <p:nvPr/>
          </p:nvGrpSpPr>
          <p:grpSpPr>
            <a:xfrm>
              <a:off x="7707733" y="3426052"/>
              <a:ext cx="2112672" cy="369332"/>
              <a:chOff x="7885491" y="1013023"/>
              <a:chExt cx="2112672" cy="369332"/>
            </a:xfrm>
          </p:grpSpPr>
          <p:sp>
            <p:nvSpPr>
              <p:cNvPr id="14" name="菱形 84">
                <a:extLst>
                  <a:ext uri="{FF2B5EF4-FFF2-40B4-BE49-F238E27FC236}">
                    <a16:creationId xmlns:a16="http://schemas.microsoft.com/office/drawing/2014/main" id="{24DD7017-D3C0-EBFE-7EC8-6302C8E63AE8}"/>
                  </a:ext>
                </a:extLst>
              </p:cNvPr>
              <p:cNvSpPr/>
              <p:nvPr/>
            </p:nvSpPr>
            <p:spPr>
              <a:xfrm>
                <a:off x="7885491" y="1017689"/>
                <a:ext cx="360000" cy="360000"/>
              </a:xfrm>
              <a:prstGeom prst="diamond">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a:t>P</a:t>
                </a:r>
                <a:endParaRPr kumimoji="1" lang="zh-CN" altLang="en-US"/>
              </a:p>
            </p:txBody>
          </p:sp>
          <p:sp>
            <p:nvSpPr>
              <p:cNvPr id="15" name="文本框 85">
                <a:extLst>
                  <a:ext uri="{FF2B5EF4-FFF2-40B4-BE49-F238E27FC236}">
                    <a16:creationId xmlns:a16="http://schemas.microsoft.com/office/drawing/2014/main" id="{9BBF2F50-468A-0309-92A8-9C4FC627E948}"/>
                  </a:ext>
                </a:extLst>
              </p:cNvPr>
              <p:cNvSpPr txBox="1"/>
              <p:nvPr/>
            </p:nvSpPr>
            <p:spPr>
              <a:xfrm>
                <a:off x="8460563" y="1013023"/>
                <a:ext cx="1537600" cy="369332"/>
              </a:xfrm>
              <a:prstGeom prst="rect">
                <a:avLst/>
              </a:prstGeom>
              <a:noFill/>
            </p:spPr>
            <p:txBody>
              <a:bodyPr wrap="none" rtlCol="0">
                <a:spAutoFit/>
              </a:bodyPr>
              <a:lstStyle/>
              <a:p>
                <a:r>
                  <a:rPr kumimoji="1" lang="en-US" altLang="zh-CN" u="sng"/>
                  <a:t>set projection</a:t>
                </a:r>
                <a:endParaRPr kumimoji="1" lang="zh-CN" altLang="en-US" u="sng"/>
              </a:p>
            </p:txBody>
          </p:sp>
        </p:grpSp>
        <p:grpSp>
          <p:nvGrpSpPr>
            <p:cNvPr id="16" name="组合 109">
              <a:extLst>
                <a:ext uri="{FF2B5EF4-FFF2-40B4-BE49-F238E27FC236}">
                  <a16:creationId xmlns:a16="http://schemas.microsoft.com/office/drawing/2014/main" id="{22540A4A-6F05-3E05-6CE2-06AA0A32B6BD}"/>
                </a:ext>
              </a:extLst>
            </p:cNvPr>
            <p:cNvGrpSpPr/>
            <p:nvPr/>
          </p:nvGrpSpPr>
          <p:grpSpPr>
            <a:xfrm>
              <a:off x="7623182" y="2080752"/>
              <a:ext cx="3019081" cy="1294680"/>
              <a:chOff x="7833190" y="1422280"/>
              <a:chExt cx="3019081" cy="1294680"/>
            </a:xfrm>
          </p:grpSpPr>
          <p:sp>
            <p:nvSpPr>
              <p:cNvPr id="17" name="矩形 108">
                <a:extLst>
                  <a:ext uri="{FF2B5EF4-FFF2-40B4-BE49-F238E27FC236}">
                    <a16:creationId xmlns:a16="http://schemas.microsoft.com/office/drawing/2014/main" id="{D9FF5A30-A037-CE80-B378-63A38474BA01}"/>
                  </a:ext>
                </a:extLst>
              </p:cNvPr>
              <p:cNvSpPr/>
              <p:nvPr/>
            </p:nvSpPr>
            <p:spPr>
              <a:xfrm>
                <a:off x="7833190" y="1422280"/>
                <a:ext cx="3019081" cy="129468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kumimoji="1" lang="zh-CN" altLang="en-US"/>
              </a:p>
            </p:txBody>
          </p:sp>
          <mc:AlternateContent xmlns:mc="http://schemas.openxmlformats.org/markup-compatibility/2006" xmlns:a14="http://schemas.microsoft.com/office/drawing/2010/main">
            <mc:Choice Requires="a14">
              <p:sp>
                <p:nvSpPr>
                  <p:cNvPr id="18" name="矩形 86">
                    <a:extLst>
                      <a:ext uri="{FF2B5EF4-FFF2-40B4-BE49-F238E27FC236}">
                        <a16:creationId xmlns:a16="http://schemas.microsoft.com/office/drawing/2014/main" id="{D1AACA74-F715-60CD-5F24-069768CA500B}"/>
                      </a:ext>
                    </a:extLst>
                  </p:cNvPr>
                  <p:cNvSpPr/>
                  <p:nvPr/>
                </p:nvSpPr>
                <p:spPr>
                  <a:xfrm>
                    <a:off x="7885491" y="1493926"/>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lang="en-US" altLang="zh-CN" b="0" i="1"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kumimoji="1" lang="zh-CN" altLang="en-US"/>
                  </a:p>
                </p:txBody>
              </p:sp>
            </mc:Choice>
            <mc:Fallback xmlns="">
              <p:sp>
                <p:nvSpPr>
                  <p:cNvPr id="18" name="矩形 86">
                    <a:extLst>
                      <a:ext uri="{FF2B5EF4-FFF2-40B4-BE49-F238E27FC236}">
                        <a16:creationId xmlns:a16="http://schemas.microsoft.com/office/drawing/2014/main" id="{D1AACA74-F715-60CD-5F24-069768CA500B}"/>
                      </a:ext>
                    </a:extLst>
                  </p:cNvPr>
                  <p:cNvSpPr>
                    <a:spLocks noRot="1" noChangeAspect="1" noMove="1" noResize="1" noEditPoints="1" noAdjustHandles="1" noChangeArrowheads="1" noChangeShapeType="1" noTextEdit="1"/>
                  </p:cNvSpPr>
                  <p:nvPr/>
                </p:nvSpPr>
                <p:spPr>
                  <a:xfrm>
                    <a:off x="7885491" y="1493926"/>
                    <a:ext cx="360000" cy="360000"/>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矩形 87">
                    <a:extLst>
                      <a:ext uri="{FF2B5EF4-FFF2-40B4-BE49-F238E27FC236}">
                        <a16:creationId xmlns:a16="http://schemas.microsoft.com/office/drawing/2014/main" id="{522860D7-4919-8B3C-ABD6-4828298A50E6}"/>
                      </a:ext>
                    </a:extLst>
                  </p:cNvPr>
                  <p:cNvSpPr/>
                  <p:nvPr/>
                </p:nvSpPr>
                <p:spPr>
                  <a:xfrm>
                    <a:off x="7885491" y="1905961"/>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zh-CN" altLang="en-US" i="1" smtClean="0">
                              <a:latin typeface="Cambria Math" panose="02040503050406030204" pitchFamily="18" charset="0"/>
                            </a:rPr>
                            <m:t>∩</m:t>
                          </m:r>
                        </m:oMath>
                      </m:oMathPara>
                    </a14:m>
                    <a:endParaRPr kumimoji="1" lang="zh-CN" altLang="en-US"/>
                  </a:p>
                </p:txBody>
              </p:sp>
            </mc:Choice>
            <mc:Fallback xmlns="">
              <p:sp>
                <p:nvSpPr>
                  <p:cNvPr id="19" name="矩形 87">
                    <a:extLst>
                      <a:ext uri="{FF2B5EF4-FFF2-40B4-BE49-F238E27FC236}">
                        <a16:creationId xmlns:a16="http://schemas.microsoft.com/office/drawing/2014/main" id="{522860D7-4919-8B3C-ABD6-4828298A50E6}"/>
                      </a:ext>
                    </a:extLst>
                  </p:cNvPr>
                  <p:cNvSpPr>
                    <a:spLocks noRot="1" noChangeAspect="1" noMove="1" noResize="1" noEditPoints="1" noAdjustHandles="1" noChangeArrowheads="1" noChangeShapeType="1" noTextEdit="1"/>
                  </p:cNvSpPr>
                  <p:nvPr/>
                </p:nvSpPr>
                <p:spPr>
                  <a:xfrm>
                    <a:off x="7885491" y="1905961"/>
                    <a:ext cx="360000" cy="360000"/>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矩形 89">
                    <a:extLst>
                      <a:ext uri="{FF2B5EF4-FFF2-40B4-BE49-F238E27FC236}">
                        <a16:creationId xmlns:a16="http://schemas.microsoft.com/office/drawing/2014/main" id="{889EA3F8-A9CB-C3A4-CB31-E4FF71F9A794}"/>
                      </a:ext>
                    </a:extLst>
                  </p:cNvPr>
                  <p:cNvSpPr/>
                  <p:nvPr/>
                </p:nvSpPr>
                <p:spPr>
                  <a:xfrm>
                    <a:off x="7885491" y="2317996"/>
                    <a:ext cx="360000" cy="3600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right"/>
                        </m:oMathParaPr>
                        <m:oMath xmlns:m="http://schemas.openxmlformats.org/officeDocument/2006/math">
                          <m:r>
                            <a:rPr kumimoji="1" lang="en-US" altLang="zh-CN" b="0" i="1" smtClean="0">
                              <a:latin typeface="Cambria Math" panose="02040503050406030204" pitchFamily="18" charset="0"/>
                            </a:rPr>
                            <m:t>𝐶</m:t>
                          </m:r>
                        </m:oMath>
                      </m:oMathPara>
                    </a14:m>
                    <a:endParaRPr kumimoji="1" lang="zh-CN" altLang="en-US"/>
                  </a:p>
                </p:txBody>
              </p:sp>
            </mc:Choice>
            <mc:Fallback xmlns="">
              <p:sp>
                <p:nvSpPr>
                  <p:cNvPr id="20" name="矩形 89">
                    <a:extLst>
                      <a:ext uri="{FF2B5EF4-FFF2-40B4-BE49-F238E27FC236}">
                        <a16:creationId xmlns:a16="http://schemas.microsoft.com/office/drawing/2014/main" id="{889EA3F8-A9CB-C3A4-CB31-E4FF71F9A794}"/>
                      </a:ext>
                    </a:extLst>
                  </p:cNvPr>
                  <p:cNvSpPr>
                    <a:spLocks noRot="1" noChangeAspect="1" noMove="1" noResize="1" noEditPoints="1" noAdjustHandles="1" noChangeArrowheads="1" noChangeShapeType="1" noTextEdit="1"/>
                  </p:cNvSpPr>
                  <p:nvPr/>
                </p:nvSpPr>
                <p:spPr>
                  <a:xfrm>
                    <a:off x="7885491" y="2317996"/>
                    <a:ext cx="360000" cy="360000"/>
                  </a:xfrm>
                  <a:prstGeom prst="rect">
                    <a:avLst/>
                  </a:prstGeom>
                  <a:blipFill>
                    <a:blip r:embed="rId5"/>
                    <a:stretch>
                      <a:fillRect/>
                    </a:stretch>
                  </a:blipFill>
                </p:spPr>
                <p:txBody>
                  <a:bodyPr/>
                  <a:lstStyle/>
                  <a:p>
                    <a:r>
                      <a:rPr lang="en-US">
                        <a:noFill/>
                      </a:rPr>
                      <a:t> </a:t>
                    </a:r>
                  </a:p>
                </p:txBody>
              </p:sp>
            </mc:Fallback>
          </mc:AlternateContent>
          <p:sp>
            <p:nvSpPr>
              <p:cNvPr id="21" name="文本框 105">
                <a:extLst>
                  <a:ext uri="{FF2B5EF4-FFF2-40B4-BE49-F238E27FC236}">
                    <a16:creationId xmlns:a16="http://schemas.microsoft.com/office/drawing/2014/main" id="{1FECFED2-B962-3EA5-A531-934B0754A5EB}"/>
                  </a:ext>
                </a:extLst>
              </p:cNvPr>
              <p:cNvSpPr txBox="1"/>
              <p:nvPr/>
            </p:nvSpPr>
            <p:spPr>
              <a:xfrm>
                <a:off x="8460563" y="1488958"/>
                <a:ext cx="1098378" cy="369332"/>
              </a:xfrm>
              <a:prstGeom prst="rect">
                <a:avLst/>
              </a:prstGeom>
              <a:noFill/>
            </p:spPr>
            <p:txBody>
              <a:bodyPr wrap="none" rtlCol="0">
                <a:spAutoFit/>
              </a:bodyPr>
              <a:lstStyle/>
              <a:p>
                <a:r>
                  <a:rPr kumimoji="1" lang="en-US" altLang="zh-CN"/>
                  <a:t>set union</a:t>
                </a:r>
                <a:endParaRPr kumimoji="1" lang="zh-CN" altLang="en-US"/>
              </a:p>
            </p:txBody>
          </p:sp>
          <p:sp>
            <p:nvSpPr>
              <p:cNvPr id="22" name="文本框 106">
                <a:extLst>
                  <a:ext uri="{FF2B5EF4-FFF2-40B4-BE49-F238E27FC236}">
                    <a16:creationId xmlns:a16="http://schemas.microsoft.com/office/drawing/2014/main" id="{568199E1-5496-B18C-3E2C-225EBC927ED8}"/>
                  </a:ext>
                </a:extLst>
              </p:cNvPr>
              <p:cNvSpPr txBox="1"/>
              <p:nvPr/>
            </p:nvSpPr>
            <p:spPr>
              <a:xfrm>
                <a:off x="8460563" y="1893627"/>
                <a:ext cx="1685077" cy="369332"/>
              </a:xfrm>
              <a:prstGeom prst="rect">
                <a:avLst/>
              </a:prstGeom>
              <a:noFill/>
            </p:spPr>
            <p:txBody>
              <a:bodyPr wrap="none" rtlCol="0">
                <a:spAutoFit/>
              </a:bodyPr>
              <a:lstStyle/>
              <a:p>
                <a:r>
                  <a:rPr kumimoji="1" lang="en-US" altLang="zh-CN"/>
                  <a:t>set intersection</a:t>
                </a:r>
                <a:endParaRPr kumimoji="1" lang="zh-CN" altLang="en-US"/>
              </a:p>
            </p:txBody>
          </p:sp>
          <p:sp>
            <p:nvSpPr>
              <p:cNvPr id="23" name="文本框 107">
                <a:extLst>
                  <a:ext uri="{FF2B5EF4-FFF2-40B4-BE49-F238E27FC236}">
                    <a16:creationId xmlns:a16="http://schemas.microsoft.com/office/drawing/2014/main" id="{5FF3E409-29E9-5184-436A-5D5E343A2B88}"/>
                  </a:ext>
                </a:extLst>
              </p:cNvPr>
              <p:cNvSpPr txBox="1"/>
              <p:nvPr/>
            </p:nvSpPr>
            <p:spPr>
              <a:xfrm>
                <a:off x="8460563" y="2308664"/>
                <a:ext cx="1781257" cy="369332"/>
              </a:xfrm>
              <a:prstGeom prst="rect">
                <a:avLst/>
              </a:prstGeom>
              <a:noFill/>
            </p:spPr>
            <p:txBody>
              <a:bodyPr wrap="none" rtlCol="0">
                <a:spAutoFit/>
              </a:bodyPr>
              <a:lstStyle/>
              <a:p>
                <a:r>
                  <a:rPr kumimoji="1" lang="en-US" altLang="zh-CN"/>
                  <a:t>set complement</a:t>
                </a:r>
                <a:endParaRPr kumimoji="1" lang="zh-CN" altLang="en-US"/>
              </a:p>
            </p:txBody>
          </p:sp>
        </p:grpSp>
        <p:sp>
          <p:nvSpPr>
            <p:cNvPr id="24" name="文本框 111">
              <a:extLst>
                <a:ext uri="{FF2B5EF4-FFF2-40B4-BE49-F238E27FC236}">
                  <a16:creationId xmlns:a16="http://schemas.microsoft.com/office/drawing/2014/main" id="{CA2C982C-CEBC-6F24-C3EF-78F13720A85D}"/>
                </a:ext>
              </a:extLst>
            </p:cNvPr>
            <p:cNvSpPr txBox="1"/>
            <p:nvPr/>
          </p:nvSpPr>
          <p:spPr>
            <a:xfrm>
              <a:off x="9446604" y="2039046"/>
              <a:ext cx="1281120" cy="307777"/>
            </a:xfrm>
            <a:prstGeom prst="rect">
              <a:avLst/>
            </a:prstGeom>
            <a:noFill/>
          </p:spPr>
          <p:txBody>
            <a:bodyPr wrap="none" rtlCol="0">
              <a:spAutoFit/>
            </a:bodyPr>
            <a:lstStyle/>
            <a:p>
              <a:r>
                <a:rPr kumimoji="1" lang="en-US" altLang="zh-CN" sz="1400" u="sng"/>
                <a:t>set operations</a:t>
              </a:r>
              <a:endParaRPr kumimoji="1" lang="zh-CN" altLang="en-US" sz="1400" u="sng"/>
            </a:p>
          </p:txBody>
        </p:sp>
        <p:sp>
          <p:nvSpPr>
            <p:cNvPr id="25" name="三角形 112">
              <a:extLst>
                <a:ext uri="{FF2B5EF4-FFF2-40B4-BE49-F238E27FC236}">
                  <a16:creationId xmlns:a16="http://schemas.microsoft.com/office/drawing/2014/main" id="{884BB0C9-B574-8EFF-CF3B-F938ACFB68EC}"/>
                </a:ext>
              </a:extLst>
            </p:cNvPr>
            <p:cNvSpPr/>
            <p:nvPr/>
          </p:nvSpPr>
          <p:spPr>
            <a:xfrm rot="10800000">
              <a:off x="7812366" y="3721519"/>
              <a:ext cx="144000" cy="72000"/>
            </a:xfrm>
            <a:prstGeom prst="triangl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kumimoji="1" lang="zh-CN" altLang="en-US"/>
            </a:p>
          </p:txBody>
        </p:sp>
        <p:sp>
          <p:nvSpPr>
            <p:cNvPr id="26" name="三角形 113">
              <a:extLst>
                <a:ext uri="{FF2B5EF4-FFF2-40B4-BE49-F238E27FC236}">
                  <a16:creationId xmlns:a16="http://schemas.microsoft.com/office/drawing/2014/main" id="{2DFE3F81-7173-4065-0218-03996147AD7F}"/>
                </a:ext>
              </a:extLst>
            </p:cNvPr>
            <p:cNvSpPr/>
            <p:nvPr/>
          </p:nvSpPr>
          <p:spPr>
            <a:xfrm rot="5400000">
              <a:off x="7959733" y="3574718"/>
              <a:ext cx="144000" cy="72000"/>
            </a:xfrm>
            <a:prstGeom prst="triangl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kumimoji="1" lang="zh-CN" altLang="en-US"/>
            </a:p>
          </p:txBody>
        </p:sp>
        <p:sp>
          <p:nvSpPr>
            <p:cNvPr id="27" name="矩形 114">
              <a:extLst>
                <a:ext uri="{FF2B5EF4-FFF2-40B4-BE49-F238E27FC236}">
                  <a16:creationId xmlns:a16="http://schemas.microsoft.com/office/drawing/2014/main" id="{00821149-B42D-B314-5B99-4A9E7038D6C6}"/>
                </a:ext>
              </a:extLst>
            </p:cNvPr>
            <p:cNvSpPr/>
            <p:nvPr/>
          </p:nvSpPr>
          <p:spPr>
            <a:xfrm>
              <a:off x="7577767" y="1739623"/>
              <a:ext cx="3129118" cy="213954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kumimoji="1" lang="zh-CN" altLang="en-US"/>
            </a:p>
          </p:txBody>
        </p:sp>
        <p:sp>
          <p:nvSpPr>
            <p:cNvPr id="28" name="文本框 116">
              <a:extLst>
                <a:ext uri="{FF2B5EF4-FFF2-40B4-BE49-F238E27FC236}">
                  <a16:creationId xmlns:a16="http://schemas.microsoft.com/office/drawing/2014/main" id="{0CFF0C9F-F450-F8C2-E7A0-97A62A501FD2}"/>
                </a:ext>
              </a:extLst>
            </p:cNvPr>
            <p:cNvSpPr txBox="1"/>
            <p:nvPr/>
          </p:nvSpPr>
          <p:spPr>
            <a:xfrm>
              <a:off x="7577767" y="1735138"/>
              <a:ext cx="1558440" cy="369332"/>
            </a:xfrm>
            <a:prstGeom prst="rect">
              <a:avLst/>
            </a:prstGeom>
            <a:noFill/>
          </p:spPr>
          <p:txBody>
            <a:bodyPr wrap="none" rtlCol="0">
              <a:spAutoFit/>
            </a:bodyPr>
            <a:lstStyle/>
            <a:p>
              <a:r>
                <a:rPr kumimoji="1" lang="en-US" altLang="zh-CN"/>
                <a:t>Set Operators</a:t>
              </a:r>
              <a:endParaRPr kumimoji="1" lang="zh-CN" altLang="en-US"/>
            </a:p>
          </p:txBody>
        </p:sp>
      </p:grpSp>
      <p:sp>
        <p:nvSpPr>
          <p:cNvPr id="33" name="TextBox 32">
            <a:extLst>
              <a:ext uri="{FF2B5EF4-FFF2-40B4-BE49-F238E27FC236}">
                <a16:creationId xmlns:a16="http://schemas.microsoft.com/office/drawing/2014/main" id="{7AA17C9D-63B9-3393-B7AC-4EF8D615C077}"/>
              </a:ext>
            </a:extLst>
          </p:cNvPr>
          <p:cNvSpPr txBox="1"/>
          <p:nvPr/>
        </p:nvSpPr>
        <p:spPr>
          <a:xfrm>
            <a:off x="8955329" y="1741308"/>
            <a:ext cx="3311548" cy="1200329"/>
          </a:xfrm>
          <a:prstGeom prst="rect">
            <a:avLst/>
          </a:prstGeom>
          <a:noFill/>
          <a:ln>
            <a:solidFill>
              <a:schemeClr val="tx2"/>
            </a:solidFill>
          </a:ln>
        </p:spPr>
        <p:txBody>
          <a:bodyPr wrap="none" rtlCol="0">
            <a:spAutoFit/>
          </a:bodyPr>
          <a:lstStyle/>
          <a:p>
            <a:r>
              <a:rPr lang="en-US"/>
              <a:t>Converting to computational tree</a:t>
            </a:r>
          </a:p>
          <a:p>
            <a:r>
              <a:rPr lang="en-US"/>
              <a:t>makes it possible to model</a:t>
            </a:r>
          </a:p>
          <a:p>
            <a:r>
              <a:rPr lang="en-US">
                <a:solidFill>
                  <a:schemeClr val="accent6"/>
                </a:solidFill>
              </a:rPr>
              <a:t>set operations </a:t>
            </a:r>
            <a:r>
              <a:rPr lang="en-US"/>
              <a:t>with neural </a:t>
            </a:r>
          </a:p>
          <a:p>
            <a:r>
              <a:rPr lang="en-US"/>
              <a:t>networks</a:t>
            </a:r>
          </a:p>
        </p:txBody>
      </p:sp>
    </p:spTree>
    <p:extLst>
      <p:ext uri="{BB962C8B-B14F-4D97-AF65-F5344CB8AC3E}">
        <p14:creationId xmlns:p14="http://schemas.microsoft.com/office/powerpoint/2010/main" val="3160426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9B5F58-5567-FD03-E970-2A1026E34893}"/>
              </a:ext>
            </a:extLst>
          </p:cNvPr>
          <p:cNvSpPr>
            <a:spLocks noGrp="1"/>
          </p:cNvSpPr>
          <p:nvPr>
            <p:ph type="title"/>
          </p:nvPr>
        </p:nvSpPr>
        <p:spPr>
          <a:xfrm>
            <a:off x="838200" y="-8038"/>
            <a:ext cx="10515600" cy="1325563"/>
          </a:xfrm>
        </p:spPr>
        <p:txBody>
          <a:bodyPr/>
          <a:lstStyle/>
          <a:p>
            <a:r>
              <a:rPr lang="en-US" dirty="0"/>
              <a:t>An example of set operation</a:t>
            </a:r>
          </a:p>
        </p:txBody>
      </p:sp>
      <mc:AlternateContent xmlns:mc="http://schemas.openxmlformats.org/markup-compatibility/2006" xmlns:a14="http://schemas.microsoft.com/office/drawing/2010/main">
        <mc:Choice Requires="a14">
          <p:graphicFrame>
            <p:nvGraphicFramePr>
              <p:cNvPr id="85" name="Content Placeholder 84">
                <a:extLst>
                  <a:ext uri="{FF2B5EF4-FFF2-40B4-BE49-F238E27FC236}">
                    <a16:creationId xmlns:a16="http://schemas.microsoft.com/office/drawing/2014/main" id="{5F080189-A9C0-D165-40D1-52A35743BB16}"/>
                  </a:ext>
                </a:extLst>
              </p:cNvPr>
              <p:cNvGraphicFramePr>
                <a:graphicFrameLocks noGrp="1"/>
              </p:cNvGraphicFramePr>
              <p:nvPr>
                <p:ph sz="half" idx="1"/>
                <p:extLst>
                  <p:ext uri="{D42A27DB-BD31-4B8C-83A1-F6EECF244321}">
                    <p14:modId xmlns:p14="http://schemas.microsoft.com/office/powerpoint/2010/main" val="3463208262"/>
                  </p:ext>
                </p:extLst>
              </p:nvPr>
            </p:nvGraphicFramePr>
            <p:xfrm>
              <a:off x="838200" y="1825625"/>
              <a:ext cx="5181600" cy="1987732"/>
            </p:xfrm>
            <a:graphic>
              <a:graphicData uri="http://schemas.openxmlformats.org/drawingml/2006/table">
                <a:tbl>
                  <a:tblPr firstRow="1" bandRow="1">
                    <a:tableStyleId>{7E9639D4-E3E2-4D34-9284-5A2195B3D0D7}</a:tableStyleId>
                  </a:tblPr>
                  <a:tblGrid>
                    <a:gridCol w="2284562">
                      <a:extLst>
                        <a:ext uri="{9D8B030D-6E8A-4147-A177-3AD203B41FA5}">
                          <a16:colId xmlns:a16="http://schemas.microsoft.com/office/drawing/2014/main" val="1551157735"/>
                        </a:ext>
                      </a:extLst>
                    </a:gridCol>
                    <a:gridCol w="2897038">
                      <a:extLst>
                        <a:ext uri="{9D8B030D-6E8A-4147-A177-3AD203B41FA5}">
                          <a16:colId xmlns:a16="http://schemas.microsoft.com/office/drawing/2014/main" val="1041789372"/>
                        </a:ext>
                      </a:extLst>
                    </a:gridCol>
                  </a:tblGrid>
                  <a:tr h="913259">
                    <a:tc>
                      <a:txBody>
                        <a:bodyPr/>
                        <a:lstStyle/>
                        <a:p>
                          <a:pPr algn="ctr"/>
                          <a:r>
                            <a:rPr lang="en-US"/>
                            <a:t>Logical query in </a:t>
                          </a:r>
                          <a:br>
                            <a:rPr lang="en-US"/>
                          </a:br>
                          <a:r>
                            <a:rPr lang="en-US"/>
                            <a:t>natural language</a:t>
                          </a:r>
                        </a:p>
                      </a:txBody>
                      <a:tcPr anchor="ctr"/>
                    </a:tc>
                    <a:tc>
                      <a:txBody>
                        <a:bodyPr/>
                        <a:lstStyle/>
                        <a:p>
                          <a:pPr algn="ctr"/>
                          <a:r>
                            <a:rPr lang="en-US"/>
                            <a:t>Logical query in </a:t>
                          </a:r>
                          <a:br>
                            <a:rPr lang="en-US"/>
                          </a:br>
                          <a:r>
                            <a:rPr lang="en-US"/>
                            <a:t>formal language</a:t>
                          </a:r>
                        </a:p>
                      </a:txBody>
                      <a:tcPr anchor="ctr"/>
                    </a:tc>
                    <a:extLst>
                      <a:ext uri="{0D108BD9-81ED-4DB2-BD59-A6C34878D82A}">
                        <a16:rowId xmlns:a16="http://schemas.microsoft.com/office/drawing/2014/main" val="3922746093"/>
                      </a:ext>
                    </a:extLst>
                  </a:tr>
                  <a:tr h="1074473">
                    <a:tc>
                      <a:txBody>
                        <a:bodyPr/>
                        <a:lstStyle/>
                        <a:p>
                          <a:pPr algn="ctr"/>
                          <a:r>
                            <a:rPr lang="en-US" dirty="0"/>
                            <a:t>What is the common symptom</a:t>
                          </a:r>
                          <a:r>
                            <a:rPr lang="en-US" baseline="0" dirty="0"/>
                            <a:t> of diseases </a:t>
                          </a:r>
                          <a:r>
                            <a:rPr lang="en-US" dirty="0"/>
                            <a:t>“</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a14:m>
                          <a:r>
                            <a:rPr lang="en-US" dirty="0"/>
                            <a:t>”?</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 </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𝑟</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𝑉</m:t>
                                    </m:r>
                                  </m:e>
                                  <m:sub>
                                    <m:r>
                                      <a:rPr lang="en-US" b="0" i="1" smtClean="0">
                                        <a:latin typeface="Cambria Math" panose="02040503050406030204" pitchFamily="18" charset="0"/>
                                        <a:ea typeface="Cambria Math" panose="02040503050406030204" pitchFamily="18" charset="0"/>
                                      </a:rPr>
                                      <m:t>?</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𝑑</m:t>
                                    </m:r>
                                  </m:e>
                                  <m:sub>
                                    <m:r>
                                      <a:rPr lang="en-US" b="0" i="1" smtClean="0">
                                        <a:latin typeface="Cambria Math" panose="02040503050406030204" pitchFamily="18" charset="0"/>
                                        <a:ea typeface="Cambria Math" panose="02040503050406030204" pitchFamily="18" charset="0"/>
                                      </a:rPr>
                                      <m:t>4</m:t>
                                    </m:r>
                                  </m:sub>
                                </m:sSub>
                                <m:r>
                                  <a:rPr lang="en-US" b="0" i="1" smtClean="0">
                                    <a:latin typeface="Cambria Math" panose="02040503050406030204" pitchFamily="18" charset="0"/>
                                    <a:ea typeface="Cambria Math" panose="02040503050406030204" pitchFamily="18" charset="0"/>
                                  </a:rPr>
                                  <m:t>)</m:t>
                                </m:r>
                              </m:oMath>
                            </m:oMathPara>
                          </a14:m>
                          <a:endParaRPr lang="en-US" dirty="0"/>
                        </a:p>
                      </a:txBody>
                      <a:tcPr anchor="ctr"/>
                    </a:tc>
                    <a:extLst>
                      <a:ext uri="{0D108BD9-81ED-4DB2-BD59-A6C34878D82A}">
                        <a16:rowId xmlns:a16="http://schemas.microsoft.com/office/drawing/2014/main" val="3353590726"/>
                      </a:ext>
                    </a:extLst>
                  </a:tr>
                </a:tbl>
              </a:graphicData>
            </a:graphic>
          </p:graphicFrame>
        </mc:Choice>
        <mc:Fallback xmlns="">
          <p:graphicFrame>
            <p:nvGraphicFramePr>
              <p:cNvPr id="85" name="Content Placeholder 84">
                <a:extLst>
                  <a:ext uri="{FF2B5EF4-FFF2-40B4-BE49-F238E27FC236}">
                    <a16:creationId xmlns:a16="http://schemas.microsoft.com/office/drawing/2014/main" id="{5F080189-A9C0-D165-40D1-52A35743BB16}"/>
                  </a:ext>
                </a:extLst>
              </p:cNvPr>
              <p:cNvGraphicFramePr>
                <a:graphicFrameLocks noGrp="1"/>
              </p:cNvGraphicFramePr>
              <p:nvPr>
                <p:ph sz="half" idx="1"/>
                <p:extLst>
                  <p:ext uri="{D42A27DB-BD31-4B8C-83A1-F6EECF244321}">
                    <p14:modId xmlns:p14="http://schemas.microsoft.com/office/powerpoint/2010/main" val="3463208262"/>
                  </p:ext>
                </p:extLst>
              </p:nvPr>
            </p:nvGraphicFramePr>
            <p:xfrm>
              <a:off x="838200" y="1825624"/>
              <a:ext cx="5181600" cy="1987732"/>
            </p:xfrm>
            <a:graphic>
              <a:graphicData uri="http://schemas.openxmlformats.org/drawingml/2006/table">
                <a:tbl>
                  <a:tblPr firstRow="1" bandRow="1">
                    <a:tableStyleId>{7E9639D4-E3E2-4D34-9284-5A2195B3D0D7}</a:tableStyleId>
                  </a:tblPr>
                  <a:tblGrid>
                    <a:gridCol w="2284562">
                      <a:extLst>
                        <a:ext uri="{9D8B030D-6E8A-4147-A177-3AD203B41FA5}">
                          <a16:colId xmlns:a16="http://schemas.microsoft.com/office/drawing/2014/main" val="1551157735"/>
                        </a:ext>
                      </a:extLst>
                    </a:gridCol>
                    <a:gridCol w="2897038">
                      <a:extLst>
                        <a:ext uri="{9D8B030D-6E8A-4147-A177-3AD203B41FA5}">
                          <a16:colId xmlns:a16="http://schemas.microsoft.com/office/drawing/2014/main" val="1041789372"/>
                        </a:ext>
                      </a:extLst>
                    </a:gridCol>
                  </a:tblGrid>
                  <a:tr h="913259">
                    <a:tc>
                      <a:txBody>
                        <a:bodyPr/>
                        <a:lstStyle/>
                        <a:p>
                          <a:pPr algn="ctr"/>
                          <a:r>
                            <a:rPr lang="en-US"/>
                            <a:t>Logical query in </a:t>
                          </a:r>
                          <a:br>
                            <a:rPr lang="en-US"/>
                          </a:br>
                          <a:r>
                            <a:rPr lang="en-US"/>
                            <a:t>natural language</a:t>
                          </a:r>
                        </a:p>
                      </a:txBody>
                      <a:tcPr anchor="ctr"/>
                    </a:tc>
                    <a:tc>
                      <a:txBody>
                        <a:bodyPr/>
                        <a:lstStyle/>
                        <a:p>
                          <a:pPr algn="ctr"/>
                          <a:r>
                            <a:rPr lang="en-US"/>
                            <a:t>Logical query in </a:t>
                          </a:r>
                          <a:br>
                            <a:rPr lang="en-US"/>
                          </a:br>
                          <a:r>
                            <a:rPr lang="en-US"/>
                            <a:t>formal language</a:t>
                          </a:r>
                        </a:p>
                      </a:txBody>
                      <a:tcPr anchor="ctr"/>
                    </a:tc>
                    <a:extLst>
                      <a:ext uri="{0D108BD9-81ED-4DB2-BD59-A6C34878D82A}">
                        <a16:rowId xmlns:a16="http://schemas.microsoft.com/office/drawing/2014/main" val="3922746093"/>
                      </a:ext>
                    </a:extLst>
                  </a:tr>
                  <a:tr h="1074473">
                    <a:tc>
                      <a:txBody>
                        <a:bodyPr/>
                        <a:lstStyle/>
                        <a:p>
                          <a:endParaRPr lang="en-US"/>
                        </a:p>
                      </a:txBody>
                      <a:tcPr anchor="ctr">
                        <a:blipFill>
                          <a:blip r:embed="rId2"/>
                          <a:stretch>
                            <a:fillRect l="-556" t="-85882" r="-127222" b="-1176"/>
                          </a:stretch>
                        </a:blipFill>
                      </a:tcPr>
                    </a:tc>
                    <a:tc>
                      <a:txBody>
                        <a:bodyPr/>
                        <a:lstStyle/>
                        <a:p>
                          <a:endParaRPr lang="en-US"/>
                        </a:p>
                      </a:txBody>
                      <a:tcPr anchor="ctr">
                        <a:blipFill>
                          <a:blip r:embed="rId2"/>
                          <a:stretch>
                            <a:fillRect l="-79386" t="-85882" r="-439" b="-1176"/>
                          </a:stretch>
                        </a:blipFill>
                      </a:tcPr>
                    </a:tc>
                    <a:extLst>
                      <a:ext uri="{0D108BD9-81ED-4DB2-BD59-A6C34878D82A}">
                        <a16:rowId xmlns:a16="http://schemas.microsoft.com/office/drawing/2014/main" val="3353590726"/>
                      </a:ext>
                    </a:extLst>
                  </a:tr>
                </a:tbl>
              </a:graphicData>
            </a:graphic>
          </p:graphicFrame>
        </mc:Fallback>
      </mc:AlternateContent>
      <p:sp>
        <p:nvSpPr>
          <p:cNvPr id="3" name="Footer Placeholder 2">
            <a:extLst>
              <a:ext uri="{FF2B5EF4-FFF2-40B4-BE49-F238E27FC236}">
                <a16:creationId xmlns:a16="http://schemas.microsoft.com/office/drawing/2014/main" id="{AF39720D-601E-03A8-EF46-BB5D7D0ED4B0}"/>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F4EDC0F1-1162-AC36-3B18-BC5D8A904E74}"/>
              </a:ext>
            </a:extLst>
          </p:cNvPr>
          <p:cNvSpPr>
            <a:spLocks noGrp="1"/>
          </p:cNvSpPr>
          <p:nvPr>
            <p:ph type="sldNum" sz="quarter" idx="12"/>
          </p:nvPr>
        </p:nvSpPr>
        <p:spPr/>
        <p:txBody>
          <a:bodyPr/>
          <a:lstStyle/>
          <a:p>
            <a:fld id="{1CF2D47E-0AF1-4C27-801F-64E3E5BF7F72}" type="slidenum">
              <a:rPr lang="en-US" smtClean="0"/>
              <a:t>21</a:t>
            </a:fld>
            <a:endParaRPr lang="en-US"/>
          </a:p>
        </p:txBody>
      </p:sp>
      <p:sp>
        <p:nvSpPr>
          <p:cNvPr id="10" name="Oval 9">
            <a:extLst>
              <a:ext uri="{FF2B5EF4-FFF2-40B4-BE49-F238E27FC236}">
                <a16:creationId xmlns:a16="http://schemas.microsoft.com/office/drawing/2014/main" id="{A6CB3BB8-1D24-A434-7A4C-CBF4904B3C08}"/>
              </a:ext>
            </a:extLst>
          </p:cNvPr>
          <p:cNvSpPr/>
          <p:nvPr/>
        </p:nvSpPr>
        <p:spPr>
          <a:xfrm>
            <a:off x="8219573" y="493469"/>
            <a:ext cx="360000" cy="360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80510977-3288-9A42-314E-F62EA123E72E}"/>
              </a:ext>
            </a:extLst>
          </p:cNvPr>
          <p:cNvSpPr/>
          <p:nvPr/>
        </p:nvSpPr>
        <p:spPr>
          <a:xfrm>
            <a:off x="8219574" y="1565140"/>
            <a:ext cx="360000" cy="3600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599C68F-EB9D-82E4-31F8-5210D6646874}"/>
              </a:ext>
            </a:extLst>
          </p:cNvPr>
          <p:cNvSpPr/>
          <p:nvPr/>
        </p:nvSpPr>
        <p:spPr>
          <a:xfrm>
            <a:off x="8219573" y="2636811"/>
            <a:ext cx="360000" cy="360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0E6C0C5F-1236-546A-806C-DB3B9154C1DF}"/>
              </a:ext>
            </a:extLst>
          </p:cNvPr>
          <p:cNvSpPr/>
          <p:nvPr/>
        </p:nvSpPr>
        <p:spPr>
          <a:xfrm>
            <a:off x="8219573" y="3708482"/>
            <a:ext cx="360000" cy="3600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21" name="Oval 20">
            <a:extLst>
              <a:ext uri="{FF2B5EF4-FFF2-40B4-BE49-F238E27FC236}">
                <a16:creationId xmlns:a16="http://schemas.microsoft.com/office/drawing/2014/main" id="{695D9C31-B4A7-FFB2-92E4-FCCFCFD948EE}"/>
              </a:ext>
            </a:extLst>
          </p:cNvPr>
          <p:cNvSpPr/>
          <p:nvPr/>
        </p:nvSpPr>
        <p:spPr>
          <a:xfrm>
            <a:off x="9803958" y="493469"/>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B374FAA0-6D37-FFEB-3B76-E0B695C497E5}"/>
              </a:ext>
            </a:extLst>
          </p:cNvPr>
          <p:cNvSpPr/>
          <p:nvPr/>
        </p:nvSpPr>
        <p:spPr>
          <a:xfrm>
            <a:off x="9803959" y="1565140"/>
            <a:ext cx="360000" cy="360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3" name="Oval 22">
            <a:extLst>
              <a:ext uri="{FF2B5EF4-FFF2-40B4-BE49-F238E27FC236}">
                <a16:creationId xmlns:a16="http://schemas.microsoft.com/office/drawing/2014/main" id="{9453279B-7080-FD9B-CF6F-BE4F3DF90446}"/>
              </a:ext>
            </a:extLst>
          </p:cNvPr>
          <p:cNvSpPr/>
          <p:nvPr/>
        </p:nvSpPr>
        <p:spPr>
          <a:xfrm>
            <a:off x="9803958" y="2636811"/>
            <a:ext cx="360000" cy="36000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24" name="Oval 23">
            <a:extLst>
              <a:ext uri="{FF2B5EF4-FFF2-40B4-BE49-F238E27FC236}">
                <a16:creationId xmlns:a16="http://schemas.microsoft.com/office/drawing/2014/main" id="{5939E612-B96E-09D5-D3D7-F82F173CCEFB}"/>
              </a:ext>
            </a:extLst>
          </p:cNvPr>
          <p:cNvSpPr/>
          <p:nvPr/>
        </p:nvSpPr>
        <p:spPr>
          <a:xfrm>
            <a:off x="9803958" y="3708482"/>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6FF310C9-5861-8585-13CD-D5D01388E131}"/>
              </a:ext>
            </a:extLst>
          </p:cNvPr>
          <p:cNvSpPr/>
          <p:nvPr/>
        </p:nvSpPr>
        <p:spPr>
          <a:xfrm>
            <a:off x="11388342" y="496611"/>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6" name="Oval 25">
            <a:extLst>
              <a:ext uri="{FF2B5EF4-FFF2-40B4-BE49-F238E27FC236}">
                <a16:creationId xmlns:a16="http://schemas.microsoft.com/office/drawing/2014/main" id="{4B560E14-EC04-E604-44C0-33EA4A75C9F1}"/>
              </a:ext>
            </a:extLst>
          </p:cNvPr>
          <p:cNvSpPr/>
          <p:nvPr/>
        </p:nvSpPr>
        <p:spPr>
          <a:xfrm>
            <a:off x="11388343" y="1568282"/>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7" name="Oval 26">
            <a:extLst>
              <a:ext uri="{FF2B5EF4-FFF2-40B4-BE49-F238E27FC236}">
                <a16:creationId xmlns:a16="http://schemas.microsoft.com/office/drawing/2014/main" id="{6172474D-D28F-2567-ACEB-A8DFB603E2B5}"/>
              </a:ext>
            </a:extLst>
          </p:cNvPr>
          <p:cNvSpPr/>
          <p:nvPr/>
        </p:nvSpPr>
        <p:spPr>
          <a:xfrm>
            <a:off x="11388342" y="2639953"/>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8" name="Oval 27">
            <a:extLst>
              <a:ext uri="{FF2B5EF4-FFF2-40B4-BE49-F238E27FC236}">
                <a16:creationId xmlns:a16="http://schemas.microsoft.com/office/drawing/2014/main" id="{52B87E4D-E073-CA02-7FCD-BC896BAD4287}"/>
              </a:ext>
            </a:extLst>
          </p:cNvPr>
          <p:cNvSpPr/>
          <p:nvPr/>
        </p:nvSpPr>
        <p:spPr>
          <a:xfrm>
            <a:off x="11388342" y="3711624"/>
            <a:ext cx="360000" cy="3600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9" name="TextBox 28">
            <a:extLst>
              <a:ext uri="{FF2B5EF4-FFF2-40B4-BE49-F238E27FC236}">
                <a16:creationId xmlns:a16="http://schemas.microsoft.com/office/drawing/2014/main" id="{75F420A0-49BD-4B0C-5902-FACC7B63B306}"/>
              </a:ext>
            </a:extLst>
          </p:cNvPr>
          <p:cNvSpPr txBox="1"/>
          <p:nvPr/>
        </p:nvSpPr>
        <p:spPr>
          <a:xfrm>
            <a:off x="9507474" y="0"/>
            <a:ext cx="901209" cy="369332"/>
          </a:xfrm>
          <a:prstGeom prst="rect">
            <a:avLst/>
          </a:prstGeom>
          <a:noFill/>
        </p:spPr>
        <p:txBody>
          <a:bodyPr wrap="none" rtlCol="0">
            <a:spAutoFit/>
          </a:bodyPr>
          <a:lstStyle/>
          <a:p>
            <a:r>
              <a:rPr lang="en-US"/>
              <a:t>Disease</a:t>
            </a:r>
          </a:p>
        </p:txBody>
      </p:sp>
      <p:sp>
        <p:nvSpPr>
          <p:cNvPr id="30" name="TextBox 29">
            <a:extLst>
              <a:ext uri="{FF2B5EF4-FFF2-40B4-BE49-F238E27FC236}">
                <a16:creationId xmlns:a16="http://schemas.microsoft.com/office/drawing/2014/main" id="{A84C39B1-1635-A84A-4E62-13F2DFC022DC}"/>
              </a:ext>
            </a:extLst>
          </p:cNvPr>
          <p:cNvSpPr txBox="1"/>
          <p:nvPr/>
        </p:nvSpPr>
        <p:spPr>
          <a:xfrm>
            <a:off x="7806936" y="0"/>
            <a:ext cx="1077859" cy="369332"/>
          </a:xfrm>
          <a:prstGeom prst="rect">
            <a:avLst/>
          </a:prstGeom>
          <a:noFill/>
        </p:spPr>
        <p:txBody>
          <a:bodyPr wrap="none" rtlCol="0">
            <a:spAutoFit/>
          </a:bodyPr>
          <a:lstStyle/>
          <a:p>
            <a:r>
              <a:rPr lang="en-US" dirty="0"/>
              <a:t>Symptom</a:t>
            </a:r>
          </a:p>
        </p:txBody>
      </p:sp>
      <p:sp>
        <p:nvSpPr>
          <p:cNvPr id="31" name="TextBox 30">
            <a:extLst>
              <a:ext uri="{FF2B5EF4-FFF2-40B4-BE49-F238E27FC236}">
                <a16:creationId xmlns:a16="http://schemas.microsoft.com/office/drawing/2014/main" id="{81E8B06F-7336-9F6F-2BDA-40CCB1094C8C}"/>
              </a:ext>
            </a:extLst>
          </p:cNvPr>
          <p:cNvSpPr txBox="1"/>
          <p:nvPr/>
        </p:nvSpPr>
        <p:spPr>
          <a:xfrm>
            <a:off x="10975706" y="0"/>
            <a:ext cx="1156983" cy="369332"/>
          </a:xfrm>
          <a:prstGeom prst="rect">
            <a:avLst/>
          </a:prstGeom>
          <a:noFill/>
        </p:spPr>
        <p:txBody>
          <a:bodyPr wrap="none" rtlCol="0">
            <a:spAutoFit/>
          </a:bodyPr>
          <a:lstStyle/>
          <a:p>
            <a:r>
              <a:rPr lang="en-US"/>
              <a:t>Treatment</a:t>
            </a:r>
          </a:p>
        </p:txBody>
      </p:sp>
      <p:cxnSp>
        <p:nvCxnSpPr>
          <p:cNvPr id="34" name="Straight Arrow Connector 33">
            <a:extLst>
              <a:ext uri="{FF2B5EF4-FFF2-40B4-BE49-F238E27FC236}">
                <a16:creationId xmlns:a16="http://schemas.microsoft.com/office/drawing/2014/main" id="{E986D78E-48F8-6A94-23B6-842B203F5132}"/>
              </a:ext>
            </a:extLst>
          </p:cNvPr>
          <p:cNvCxnSpPr>
            <a:cxnSpLocks/>
            <a:stCxn id="10" idx="6"/>
            <a:endCxn id="22" idx="2"/>
          </p:cNvCxnSpPr>
          <p:nvPr/>
        </p:nvCxnSpPr>
        <p:spPr>
          <a:xfrm>
            <a:off x="8579573" y="673469"/>
            <a:ext cx="1224386" cy="107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B504C62-655F-065E-C951-9339BC3A445C}"/>
              </a:ext>
            </a:extLst>
          </p:cNvPr>
          <p:cNvCxnSpPr>
            <a:cxnSpLocks/>
            <a:stCxn id="12" idx="6"/>
            <a:endCxn id="22" idx="2"/>
          </p:cNvCxnSpPr>
          <p:nvPr/>
        </p:nvCxnSpPr>
        <p:spPr>
          <a:xfrm flipV="1">
            <a:off x="8579573" y="1745140"/>
            <a:ext cx="1224386" cy="107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753F10C1-89C3-BE00-CC0E-9CC8E0955896}"/>
              </a:ext>
            </a:extLst>
          </p:cNvPr>
          <p:cNvCxnSpPr>
            <a:cxnSpLocks/>
            <a:stCxn id="10" idx="6"/>
            <a:endCxn id="21" idx="2"/>
          </p:cNvCxnSpPr>
          <p:nvPr/>
        </p:nvCxnSpPr>
        <p:spPr>
          <a:xfrm>
            <a:off x="8579573" y="673469"/>
            <a:ext cx="1224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835F5007-4C7F-A60E-2378-2788BC484776}"/>
              </a:ext>
            </a:extLst>
          </p:cNvPr>
          <p:cNvCxnSpPr>
            <a:cxnSpLocks/>
            <a:stCxn id="11" idx="6"/>
            <a:endCxn id="21" idx="2"/>
          </p:cNvCxnSpPr>
          <p:nvPr/>
        </p:nvCxnSpPr>
        <p:spPr>
          <a:xfrm flipV="1">
            <a:off x="8579574" y="673469"/>
            <a:ext cx="1224384" cy="107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92468EE0-444B-1C22-B00A-A0A900FF0A57}"/>
              </a:ext>
            </a:extLst>
          </p:cNvPr>
          <p:cNvCxnSpPr>
            <a:cxnSpLocks/>
            <a:stCxn id="11" idx="6"/>
            <a:endCxn id="22" idx="2"/>
          </p:cNvCxnSpPr>
          <p:nvPr/>
        </p:nvCxnSpPr>
        <p:spPr>
          <a:xfrm>
            <a:off x="8579574" y="1745140"/>
            <a:ext cx="122438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022945C7-E658-4DED-B7DA-6DE85C4BECD7}"/>
              </a:ext>
            </a:extLst>
          </p:cNvPr>
          <p:cNvCxnSpPr>
            <a:cxnSpLocks/>
            <a:stCxn id="11" idx="6"/>
            <a:endCxn id="24" idx="2"/>
          </p:cNvCxnSpPr>
          <p:nvPr/>
        </p:nvCxnSpPr>
        <p:spPr>
          <a:xfrm>
            <a:off x="8579574" y="1745140"/>
            <a:ext cx="1224384" cy="214334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D212237-369A-3387-83C9-87DCCE6A9FD6}"/>
              </a:ext>
            </a:extLst>
          </p:cNvPr>
          <p:cNvCxnSpPr>
            <a:cxnSpLocks/>
            <a:stCxn id="13" idx="6"/>
            <a:endCxn id="23" idx="2"/>
          </p:cNvCxnSpPr>
          <p:nvPr/>
        </p:nvCxnSpPr>
        <p:spPr>
          <a:xfrm flipV="1">
            <a:off x="8579573" y="2816811"/>
            <a:ext cx="1224385" cy="107167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D5134665-C967-0B48-DA14-FCEEC5A33AA4}"/>
              </a:ext>
            </a:extLst>
          </p:cNvPr>
          <p:cNvCxnSpPr>
            <a:cxnSpLocks/>
            <a:stCxn id="23" idx="6"/>
            <a:endCxn id="25" idx="2"/>
          </p:cNvCxnSpPr>
          <p:nvPr/>
        </p:nvCxnSpPr>
        <p:spPr>
          <a:xfrm flipV="1">
            <a:off x="10163958" y="676611"/>
            <a:ext cx="1224384" cy="21402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0" name="Straight Arrow Connector 59">
            <a:extLst>
              <a:ext uri="{FF2B5EF4-FFF2-40B4-BE49-F238E27FC236}">
                <a16:creationId xmlns:a16="http://schemas.microsoft.com/office/drawing/2014/main" id="{A8CCF0EC-4E26-548D-E301-97EFAEDE66E7}"/>
              </a:ext>
            </a:extLst>
          </p:cNvPr>
          <p:cNvCxnSpPr>
            <a:cxnSpLocks/>
            <a:stCxn id="21" idx="6"/>
            <a:endCxn id="27" idx="2"/>
          </p:cNvCxnSpPr>
          <p:nvPr/>
        </p:nvCxnSpPr>
        <p:spPr>
          <a:xfrm>
            <a:off x="10163958" y="673469"/>
            <a:ext cx="1224384" cy="2146484"/>
          </a:xfrm>
          <a:prstGeom prst="straightConnector1">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3" name="Straight Arrow Connector 62">
            <a:extLst>
              <a:ext uri="{FF2B5EF4-FFF2-40B4-BE49-F238E27FC236}">
                <a16:creationId xmlns:a16="http://schemas.microsoft.com/office/drawing/2014/main" id="{B6B376FC-BB93-8380-A460-4E3BCE1A6D80}"/>
              </a:ext>
            </a:extLst>
          </p:cNvPr>
          <p:cNvCxnSpPr>
            <a:cxnSpLocks/>
            <a:stCxn id="22" idx="6"/>
            <a:endCxn id="28" idx="2"/>
          </p:cNvCxnSpPr>
          <p:nvPr/>
        </p:nvCxnSpPr>
        <p:spPr>
          <a:xfrm>
            <a:off x="10163959" y="1745140"/>
            <a:ext cx="1224383" cy="214648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66" name="Straight Arrow Connector 65">
            <a:extLst>
              <a:ext uri="{FF2B5EF4-FFF2-40B4-BE49-F238E27FC236}">
                <a16:creationId xmlns:a16="http://schemas.microsoft.com/office/drawing/2014/main" id="{819359BC-698C-9DC2-8AD5-D8551F8A2F93}"/>
              </a:ext>
            </a:extLst>
          </p:cNvPr>
          <p:cNvCxnSpPr>
            <a:cxnSpLocks/>
            <a:stCxn id="24" idx="6"/>
            <a:endCxn id="26" idx="2"/>
          </p:cNvCxnSpPr>
          <p:nvPr/>
        </p:nvCxnSpPr>
        <p:spPr>
          <a:xfrm flipV="1">
            <a:off x="10163958" y="1748282"/>
            <a:ext cx="1224385" cy="2140200"/>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cxnSp>
        <p:nvCxnSpPr>
          <p:cNvPr id="70" name="Straight Arrow Connector 69">
            <a:extLst>
              <a:ext uri="{FF2B5EF4-FFF2-40B4-BE49-F238E27FC236}">
                <a16:creationId xmlns:a16="http://schemas.microsoft.com/office/drawing/2014/main" id="{55960EA8-783B-C846-925E-D38E66902D9C}"/>
              </a:ext>
            </a:extLst>
          </p:cNvPr>
          <p:cNvCxnSpPr>
            <a:cxnSpLocks/>
            <a:stCxn id="21" idx="6"/>
            <a:endCxn id="26" idx="2"/>
          </p:cNvCxnSpPr>
          <p:nvPr/>
        </p:nvCxnSpPr>
        <p:spPr>
          <a:xfrm>
            <a:off x="10163958" y="673469"/>
            <a:ext cx="1224385" cy="1074813"/>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F74DB707-D781-A694-DB7D-44891AB235C0}"/>
                  </a:ext>
                </a:extLst>
              </p:cNvPr>
              <p:cNvSpPr txBox="1"/>
              <p:nvPr/>
            </p:nvSpPr>
            <p:spPr>
              <a:xfrm>
                <a:off x="8193205" y="487949"/>
                <a:ext cx="44133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1</m:t>
                          </m:r>
                        </m:sub>
                      </m:sSub>
                    </m:oMath>
                  </m:oMathPara>
                </a14:m>
                <a:endParaRPr lang="en-US"/>
              </a:p>
            </p:txBody>
          </p:sp>
        </mc:Choice>
        <mc:Fallback xmlns="">
          <p:sp>
            <p:nvSpPr>
              <p:cNvPr id="73" name="TextBox 72">
                <a:extLst>
                  <a:ext uri="{FF2B5EF4-FFF2-40B4-BE49-F238E27FC236}">
                    <a16:creationId xmlns:a16="http://schemas.microsoft.com/office/drawing/2014/main" id="{F74DB707-D781-A694-DB7D-44891AB235C0}"/>
                  </a:ext>
                </a:extLst>
              </p:cNvPr>
              <p:cNvSpPr txBox="1">
                <a:spLocks noRot="1" noChangeAspect="1" noMove="1" noResize="1" noEditPoints="1" noAdjustHandles="1" noChangeArrowheads="1" noChangeShapeType="1" noTextEdit="1"/>
              </p:cNvSpPr>
              <p:nvPr/>
            </p:nvSpPr>
            <p:spPr>
              <a:xfrm>
                <a:off x="8193205" y="487949"/>
                <a:ext cx="441339" cy="36933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502C6D2A-A9F7-07FA-3009-6AF3EDA1E2FB}"/>
                  </a:ext>
                </a:extLst>
              </p:cNvPr>
              <p:cNvSpPr txBox="1"/>
              <p:nvPr/>
            </p:nvSpPr>
            <p:spPr>
              <a:xfrm>
                <a:off x="8193205" y="3713337"/>
                <a:ext cx="442172"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b="0" i="1" dirty="0" smtClean="0">
                              <a:latin typeface="Cambria Math" panose="02040503050406030204" pitchFamily="18" charset="0"/>
                            </a:rPr>
                            <m:t>4</m:t>
                          </m:r>
                        </m:sub>
                      </m:sSub>
                    </m:oMath>
                  </m:oMathPara>
                </a14:m>
                <a:endParaRPr lang="en-US"/>
              </a:p>
            </p:txBody>
          </p:sp>
        </mc:Choice>
        <mc:Fallback xmlns="">
          <p:sp>
            <p:nvSpPr>
              <p:cNvPr id="75" name="TextBox 74">
                <a:extLst>
                  <a:ext uri="{FF2B5EF4-FFF2-40B4-BE49-F238E27FC236}">
                    <a16:creationId xmlns:a16="http://schemas.microsoft.com/office/drawing/2014/main" id="{502C6D2A-A9F7-07FA-3009-6AF3EDA1E2FB}"/>
                  </a:ext>
                </a:extLst>
              </p:cNvPr>
              <p:cNvSpPr txBox="1">
                <a:spLocks noRot="1" noChangeAspect="1" noMove="1" noResize="1" noEditPoints="1" noAdjustHandles="1" noChangeArrowheads="1" noChangeShapeType="1" noTextEdit="1"/>
              </p:cNvSpPr>
              <p:nvPr/>
            </p:nvSpPr>
            <p:spPr>
              <a:xfrm>
                <a:off x="8193205" y="3713337"/>
                <a:ext cx="442172"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1E38641E-8842-A2FF-3C54-5DB9934C4F42}"/>
                  </a:ext>
                </a:extLst>
              </p:cNvPr>
              <p:cNvSpPr txBox="1"/>
              <p:nvPr/>
            </p:nvSpPr>
            <p:spPr>
              <a:xfrm>
                <a:off x="8193205" y="2627290"/>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3</m:t>
                          </m:r>
                        </m:sub>
                      </m:sSub>
                    </m:oMath>
                  </m:oMathPara>
                </a14:m>
                <a:endParaRPr lang="en-US"/>
              </a:p>
            </p:txBody>
          </p:sp>
        </mc:Choice>
        <mc:Fallback xmlns="">
          <p:sp>
            <p:nvSpPr>
              <p:cNvPr id="76" name="TextBox 75">
                <a:extLst>
                  <a:ext uri="{FF2B5EF4-FFF2-40B4-BE49-F238E27FC236}">
                    <a16:creationId xmlns:a16="http://schemas.microsoft.com/office/drawing/2014/main" id="{1E38641E-8842-A2FF-3C54-5DB9934C4F42}"/>
                  </a:ext>
                </a:extLst>
              </p:cNvPr>
              <p:cNvSpPr txBox="1">
                <a:spLocks noRot="1" noChangeAspect="1" noMove="1" noResize="1" noEditPoints="1" noAdjustHandles="1" noChangeArrowheads="1" noChangeShapeType="1" noTextEdit="1"/>
              </p:cNvSpPr>
              <p:nvPr/>
            </p:nvSpPr>
            <p:spPr>
              <a:xfrm>
                <a:off x="8193205" y="2627290"/>
                <a:ext cx="446661"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09574A58-02ED-889A-0860-1E9529D3AE43}"/>
                  </a:ext>
                </a:extLst>
              </p:cNvPr>
              <p:cNvSpPr txBox="1"/>
              <p:nvPr/>
            </p:nvSpPr>
            <p:spPr>
              <a:xfrm>
                <a:off x="9757554" y="2639337"/>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3</m:t>
                          </m:r>
                        </m:sub>
                      </m:sSub>
                    </m:oMath>
                  </m:oMathPara>
                </a14:m>
                <a:endParaRPr lang="en-US"/>
              </a:p>
            </p:txBody>
          </p:sp>
        </mc:Choice>
        <mc:Fallback xmlns="">
          <p:sp>
            <p:nvSpPr>
              <p:cNvPr id="80" name="TextBox 79">
                <a:extLst>
                  <a:ext uri="{FF2B5EF4-FFF2-40B4-BE49-F238E27FC236}">
                    <a16:creationId xmlns:a16="http://schemas.microsoft.com/office/drawing/2014/main" id="{09574A58-02ED-889A-0860-1E9529D3AE43}"/>
                  </a:ext>
                </a:extLst>
              </p:cNvPr>
              <p:cNvSpPr txBox="1">
                <a:spLocks noRot="1" noChangeAspect="1" noMove="1" noResize="1" noEditPoints="1" noAdjustHandles="1" noChangeArrowheads="1" noChangeShapeType="1" noTextEdit="1"/>
              </p:cNvSpPr>
              <p:nvPr/>
            </p:nvSpPr>
            <p:spPr>
              <a:xfrm>
                <a:off x="9757554" y="2639337"/>
                <a:ext cx="477951" cy="369332"/>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EB3637A7-BFF6-0F06-986E-06CA684BED5F}"/>
                  </a:ext>
                </a:extLst>
              </p:cNvPr>
              <p:cNvSpPr txBox="1"/>
              <p:nvPr/>
            </p:nvSpPr>
            <p:spPr>
              <a:xfrm>
                <a:off x="11356585" y="478428"/>
                <a:ext cx="42755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1</m:t>
                          </m:r>
                        </m:sub>
                      </m:sSub>
                    </m:oMath>
                  </m:oMathPara>
                </a14:m>
                <a:endParaRPr lang="en-US"/>
              </a:p>
            </p:txBody>
          </p:sp>
        </mc:Choice>
        <mc:Fallback xmlns="">
          <p:sp>
            <p:nvSpPr>
              <p:cNvPr id="81" name="TextBox 80">
                <a:extLst>
                  <a:ext uri="{FF2B5EF4-FFF2-40B4-BE49-F238E27FC236}">
                    <a16:creationId xmlns:a16="http://schemas.microsoft.com/office/drawing/2014/main" id="{EB3637A7-BFF6-0F06-986E-06CA684BED5F}"/>
                  </a:ext>
                </a:extLst>
              </p:cNvPr>
              <p:cNvSpPr txBox="1">
                <a:spLocks noRot="1" noChangeAspect="1" noMove="1" noResize="1" noEditPoints="1" noAdjustHandles="1" noChangeArrowheads="1" noChangeShapeType="1" noTextEdit="1"/>
              </p:cNvSpPr>
              <p:nvPr/>
            </p:nvSpPr>
            <p:spPr>
              <a:xfrm>
                <a:off x="11356585" y="478428"/>
                <a:ext cx="427553" cy="369332"/>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3D59714B-C3A6-F06A-48AA-81C42706799F}"/>
                  </a:ext>
                </a:extLst>
              </p:cNvPr>
              <p:cNvSpPr txBox="1"/>
              <p:nvPr/>
            </p:nvSpPr>
            <p:spPr>
              <a:xfrm>
                <a:off x="11356585" y="1544199"/>
                <a:ext cx="4328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2</m:t>
                          </m:r>
                        </m:sub>
                      </m:sSub>
                    </m:oMath>
                  </m:oMathPara>
                </a14:m>
                <a:endParaRPr lang="en-US"/>
              </a:p>
            </p:txBody>
          </p:sp>
        </mc:Choice>
        <mc:Fallback xmlns="">
          <p:sp>
            <p:nvSpPr>
              <p:cNvPr id="82" name="TextBox 81">
                <a:extLst>
                  <a:ext uri="{FF2B5EF4-FFF2-40B4-BE49-F238E27FC236}">
                    <a16:creationId xmlns:a16="http://schemas.microsoft.com/office/drawing/2014/main" id="{3D59714B-C3A6-F06A-48AA-81C42706799F}"/>
                  </a:ext>
                </a:extLst>
              </p:cNvPr>
              <p:cNvSpPr txBox="1">
                <a:spLocks noRot="1" noChangeAspect="1" noMove="1" noResize="1" noEditPoints="1" noAdjustHandles="1" noChangeArrowheads="1" noChangeShapeType="1" noTextEdit="1"/>
              </p:cNvSpPr>
              <p:nvPr/>
            </p:nvSpPr>
            <p:spPr>
              <a:xfrm>
                <a:off x="11356585" y="1544199"/>
                <a:ext cx="432874" cy="369332"/>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4D2F78E7-3CD9-27B9-9D95-E67477047F69}"/>
                  </a:ext>
                </a:extLst>
              </p:cNvPr>
              <p:cNvSpPr txBox="1"/>
              <p:nvPr/>
            </p:nvSpPr>
            <p:spPr>
              <a:xfrm>
                <a:off x="11356585" y="3703816"/>
                <a:ext cx="432875"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b="0" i="1" dirty="0" smtClean="0">
                              <a:latin typeface="Cambria Math" panose="02040503050406030204" pitchFamily="18" charset="0"/>
                            </a:rPr>
                            <m:t>4</m:t>
                          </m:r>
                        </m:sub>
                      </m:sSub>
                    </m:oMath>
                  </m:oMathPara>
                </a14:m>
                <a:endParaRPr lang="en-US"/>
              </a:p>
            </p:txBody>
          </p:sp>
        </mc:Choice>
        <mc:Fallback xmlns="">
          <p:sp>
            <p:nvSpPr>
              <p:cNvPr id="83" name="TextBox 82">
                <a:extLst>
                  <a:ext uri="{FF2B5EF4-FFF2-40B4-BE49-F238E27FC236}">
                    <a16:creationId xmlns:a16="http://schemas.microsoft.com/office/drawing/2014/main" id="{4D2F78E7-3CD9-27B9-9D95-E67477047F69}"/>
                  </a:ext>
                </a:extLst>
              </p:cNvPr>
              <p:cNvSpPr txBox="1">
                <a:spLocks noRot="1" noChangeAspect="1" noMove="1" noResize="1" noEditPoints="1" noAdjustHandles="1" noChangeArrowheads="1" noChangeShapeType="1" noTextEdit="1"/>
              </p:cNvSpPr>
              <p:nvPr/>
            </p:nvSpPr>
            <p:spPr>
              <a:xfrm>
                <a:off x="11356585" y="3703816"/>
                <a:ext cx="432875"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4" name="TextBox 83">
                <a:extLst>
                  <a:ext uri="{FF2B5EF4-FFF2-40B4-BE49-F238E27FC236}">
                    <a16:creationId xmlns:a16="http://schemas.microsoft.com/office/drawing/2014/main" id="{9105975B-CC09-F23F-5E9E-1698A9A3ACFA}"/>
                  </a:ext>
                </a:extLst>
              </p:cNvPr>
              <p:cNvSpPr txBox="1"/>
              <p:nvPr/>
            </p:nvSpPr>
            <p:spPr>
              <a:xfrm>
                <a:off x="11356585" y="2617769"/>
                <a:ext cx="43287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𝑡</m:t>
                          </m:r>
                        </m:e>
                        <m:sub>
                          <m:r>
                            <a:rPr lang="en-US" i="1" dirty="0" smtClean="0">
                              <a:latin typeface="Cambria Math" panose="02040503050406030204" pitchFamily="18" charset="0"/>
                            </a:rPr>
                            <m:t>3</m:t>
                          </m:r>
                        </m:sub>
                      </m:sSub>
                    </m:oMath>
                  </m:oMathPara>
                </a14:m>
                <a:endParaRPr lang="en-US"/>
              </a:p>
            </p:txBody>
          </p:sp>
        </mc:Choice>
        <mc:Fallback xmlns="">
          <p:sp>
            <p:nvSpPr>
              <p:cNvPr id="84" name="TextBox 83">
                <a:extLst>
                  <a:ext uri="{FF2B5EF4-FFF2-40B4-BE49-F238E27FC236}">
                    <a16:creationId xmlns:a16="http://schemas.microsoft.com/office/drawing/2014/main" id="{9105975B-CC09-F23F-5E9E-1698A9A3ACFA}"/>
                  </a:ext>
                </a:extLst>
              </p:cNvPr>
              <p:cNvSpPr txBox="1">
                <a:spLocks noRot="1" noChangeAspect="1" noMove="1" noResize="1" noEditPoints="1" noAdjustHandles="1" noChangeArrowheads="1" noChangeShapeType="1" noTextEdit="1"/>
              </p:cNvSpPr>
              <p:nvPr/>
            </p:nvSpPr>
            <p:spPr>
              <a:xfrm>
                <a:off x="11356585" y="2617769"/>
                <a:ext cx="432874" cy="369332"/>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441FAA58-54E6-69C6-2EF3-8C203DEB87B0}"/>
                  </a:ext>
                </a:extLst>
              </p:cNvPr>
              <p:cNvSpPr txBox="1"/>
              <p:nvPr/>
            </p:nvSpPr>
            <p:spPr>
              <a:xfrm>
                <a:off x="9027208" y="369332"/>
                <a:ext cx="4231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1</m:t>
                          </m:r>
                        </m:sub>
                      </m:sSub>
                    </m:oMath>
                  </m:oMathPara>
                </a14:m>
                <a:endParaRPr lang="en-US"/>
              </a:p>
            </p:txBody>
          </p:sp>
        </mc:Choice>
        <mc:Fallback xmlns="">
          <p:sp>
            <p:nvSpPr>
              <p:cNvPr id="86" name="TextBox 85">
                <a:extLst>
                  <a:ext uri="{FF2B5EF4-FFF2-40B4-BE49-F238E27FC236}">
                    <a16:creationId xmlns:a16="http://schemas.microsoft.com/office/drawing/2014/main" id="{441FAA58-54E6-69C6-2EF3-8C203DEB87B0}"/>
                  </a:ext>
                </a:extLst>
              </p:cNvPr>
              <p:cNvSpPr txBox="1">
                <a:spLocks noRot="1" noChangeAspect="1" noMove="1" noResize="1" noEditPoints="1" noAdjustHandles="1" noChangeArrowheads="1" noChangeShapeType="1" noTextEdit="1"/>
              </p:cNvSpPr>
              <p:nvPr/>
            </p:nvSpPr>
            <p:spPr>
              <a:xfrm>
                <a:off x="9027208" y="369332"/>
                <a:ext cx="423193" cy="369332"/>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2EA863AB-0B7A-F72E-41F9-6A92FC2FEBE0}"/>
                  </a:ext>
                </a:extLst>
              </p:cNvPr>
              <p:cNvSpPr txBox="1"/>
              <p:nvPr/>
            </p:nvSpPr>
            <p:spPr>
              <a:xfrm>
                <a:off x="10687328" y="841544"/>
                <a:ext cx="42851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2</m:t>
                          </m:r>
                        </m:sub>
                      </m:sSub>
                    </m:oMath>
                  </m:oMathPara>
                </a14:m>
                <a:endParaRPr lang="en-US"/>
              </a:p>
            </p:txBody>
          </p:sp>
        </mc:Choice>
        <mc:Fallback xmlns="">
          <p:sp>
            <p:nvSpPr>
              <p:cNvPr id="87" name="TextBox 86">
                <a:extLst>
                  <a:ext uri="{FF2B5EF4-FFF2-40B4-BE49-F238E27FC236}">
                    <a16:creationId xmlns:a16="http://schemas.microsoft.com/office/drawing/2014/main" id="{2EA863AB-0B7A-F72E-41F9-6A92FC2FEBE0}"/>
                  </a:ext>
                </a:extLst>
              </p:cNvPr>
              <p:cNvSpPr txBox="1">
                <a:spLocks noRot="1" noChangeAspect="1" noMove="1" noResize="1" noEditPoints="1" noAdjustHandles="1" noChangeArrowheads="1" noChangeShapeType="1" noTextEdit="1"/>
              </p:cNvSpPr>
              <p:nvPr/>
            </p:nvSpPr>
            <p:spPr>
              <a:xfrm>
                <a:off x="10687328" y="841544"/>
                <a:ext cx="428514" cy="369332"/>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66480409-4B4A-60C8-13C0-CB9B1C11ACEA}"/>
                  </a:ext>
                </a:extLst>
              </p:cNvPr>
              <p:cNvSpPr txBox="1"/>
              <p:nvPr/>
            </p:nvSpPr>
            <p:spPr>
              <a:xfrm>
                <a:off x="9757554" y="1565767"/>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2</m:t>
                          </m:r>
                        </m:sub>
                      </m:sSub>
                    </m:oMath>
                  </m:oMathPara>
                </a14:m>
                <a:endParaRPr lang="en-US"/>
              </a:p>
            </p:txBody>
          </p:sp>
        </mc:Choice>
        <mc:Fallback xmlns="">
          <p:sp>
            <p:nvSpPr>
              <p:cNvPr id="90" name="TextBox 89">
                <a:extLst>
                  <a:ext uri="{FF2B5EF4-FFF2-40B4-BE49-F238E27FC236}">
                    <a16:creationId xmlns:a16="http://schemas.microsoft.com/office/drawing/2014/main" id="{66480409-4B4A-60C8-13C0-CB9B1C11ACEA}"/>
                  </a:ext>
                </a:extLst>
              </p:cNvPr>
              <p:cNvSpPr txBox="1">
                <a:spLocks noRot="1" noChangeAspect="1" noMove="1" noResize="1" noEditPoints="1" noAdjustHandles="1" noChangeArrowheads="1" noChangeShapeType="1" noTextEdit="1"/>
              </p:cNvSpPr>
              <p:nvPr/>
            </p:nvSpPr>
            <p:spPr>
              <a:xfrm>
                <a:off x="9757554" y="1565767"/>
                <a:ext cx="477951"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Oval 4">
                <a:extLst>
                  <a:ext uri="{FF2B5EF4-FFF2-40B4-BE49-F238E27FC236}">
                    <a16:creationId xmlns:a16="http://schemas.microsoft.com/office/drawing/2014/main" id="{F70523C6-D76D-15C9-7FFE-DC246D391A49}"/>
                  </a:ext>
                </a:extLst>
              </p:cNvPr>
              <p:cNvSpPr/>
              <p:nvPr/>
            </p:nvSpPr>
            <p:spPr>
              <a:xfrm>
                <a:off x="2998490" y="3954101"/>
                <a:ext cx="914400" cy="914400"/>
              </a:xfrm>
              <a:prstGeom prst="ellipse">
                <a:avLst/>
              </a:prstGeom>
              <a:solidFill>
                <a:schemeClr val="accent2">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𝑉</m:t>
                          </m:r>
                        </m:e>
                        <m:sub>
                          <m:r>
                            <a:rPr lang="en-US" b="0" i="1" smtClean="0">
                              <a:latin typeface="Cambria Math" panose="02040503050406030204" pitchFamily="18" charset="0"/>
                            </a:rPr>
                            <m:t>?</m:t>
                          </m:r>
                        </m:sub>
                      </m:sSub>
                    </m:oMath>
                  </m:oMathPara>
                </a14:m>
                <a:endParaRPr lang="en-US"/>
              </a:p>
            </p:txBody>
          </p:sp>
        </mc:Choice>
        <mc:Fallback xmlns="">
          <p:sp>
            <p:nvSpPr>
              <p:cNvPr id="5" name="Oval 4">
                <a:extLst>
                  <a:ext uri="{FF2B5EF4-FFF2-40B4-BE49-F238E27FC236}">
                    <a16:creationId xmlns:a16="http://schemas.microsoft.com/office/drawing/2014/main" id="{F70523C6-D76D-15C9-7FFE-DC246D391A49}"/>
                  </a:ext>
                </a:extLst>
              </p:cNvPr>
              <p:cNvSpPr>
                <a:spLocks noRot="1" noChangeAspect="1" noMove="1" noResize="1" noEditPoints="1" noAdjustHandles="1" noChangeArrowheads="1" noChangeShapeType="1" noTextEdit="1"/>
              </p:cNvSpPr>
              <p:nvPr/>
            </p:nvSpPr>
            <p:spPr>
              <a:xfrm>
                <a:off x="2998490" y="3954101"/>
                <a:ext cx="914400" cy="914400"/>
              </a:xfrm>
              <a:prstGeom prst="ellipse">
                <a:avLst/>
              </a:prstGeom>
              <a:blipFill>
                <a:blip r:embed="rId14"/>
                <a:stretch>
                  <a:fillRect/>
                </a:stretch>
              </a:blipFill>
              <a:ln>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4B7E4FEE-37CF-32C9-7F0A-7F8C76A79A81}"/>
                  </a:ext>
                </a:extLst>
              </p:cNvPr>
              <p:cNvSpPr/>
              <p:nvPr/>
            </p:nvSpPr>
            <p:spPr>
              <a:xfrm>
                <a:off x="894579" y="3959409"/>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a:p>
            </p:txBody>
          </p:sp>
        </mc:Choice>
        <mc:Fallback xmlns="">
          <p:sp>
            <p:nvSpPr>
              <p:cNvPr id="9" name="Oval 8">
                <a:extLst>
                  <a:ext uri="{FF2B5EF4-FFF2-40B4-BE49-F238E27FC236}">
                    <a16:creationId xmlns:a16="http://schemas.microsoft.com/office/drawing/2014/main" id="{4B7E4FEE-37CF-32C9-7F0A-7F8C76A79A81}"/>
                  </a:ext>
                </a:extLst>
              </p:cNvPr>
              <p:cNvSpPr>
                <a:spLocks noRot="1" noChangeAspect="1" noMove="1" noResize="1" noEditPoints="1" noAdjustHandles="1" noChangeArrowheads="1" noChangeShapeType="1" noTextEdit="1"/>
              </p:cNvSpPr>
              <p:nvPr/>
            </p:nvSpPr>
            <p:spPr>
              <a:xfrm>
                <a:off x="894579" y="3959409"/>
                <a:ext cx="914400" cy="914400"/>
              </a:xfrm>
              <a:prstGeom prst="ellipse">
                <a:avLst/>
              </a:prstGeom>
              <a:blipFill>
                <a:blip r:embed="rId15"/>
                <a:stretch>
                  <a:fillRect/>
                </a:stretch>
              </a:blipFill>
            </p:spPr>
            <p:txBody>
              <a:bodyPr/>
              <a:lstStyle/>
              <a:p>
                <a:r>
                  <a:rPr lang="en-US">
                    <a:noFill/>
                  </a:rPr>
                  <a:t> </a:t>
                </a:r>
              </a:p>
            </p:txBody>
          </p:sp>
        </mc:Fallback>
      </mc:AlternateContent>
      <p:cxnSp>
        <p:nvCxnSpPr>
          <p:cNvPr id="14" name="Straight Arrow Connector 13">
            <a:extLst>
              <a:ext uri="{FF2B5EF4-FFF2-40B4-BE49-F238E27FC236}">
                <a16:creationId xmlns:a16="http://schemas.microsoft.com/office/drawing/2014/main" id="{DF96F294-E6A0-1779-6733-AB6E68CA8140}"/>
              </a:ext>
            </a:extLst>
          </p:cNvPr>
          <p:cNvCxnSpPr>
            <a:cxnSpLocks/>
            <a:stCxn id="5" idx="2"/>
            <a:endCxn id="9" idx="6"/>
          </p:cNvCxnSpPr>
          <p:nvPr/>
        </p:nvCxnSpPr>
        <p:spPr>
          <a:xfrm flipH="1">
            <a:off x="1808979" y="4411301"/>
            <a:ext cx="1189511" cy="53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21352D3F-A0F9-5615-1665-BB240B7FBFEF}"/>
                  </a:ext>
                </a:extLst>
              </p:cNvPr>
              <p:cNvSpPr txBox="1"/>
              <p:nvPr/>
            </p:nvSpPr>
            <p:spPr>
              <a:xfrm>
                <a:off x="9757554" y="499996"/>
                <a:ext cx="47262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1</m:t>
                          </m:r>
                        </m:sub>
                      </m:sSub>
                    </m:oMath>
                  </m:oMathPara>
                </a14:m>
                <a:endParaRPr lang="en-US"/>
              </a:p>
            </p:txBody>
          </p:sp>
        </mc:Choice>
        <mc:Fallback xmlns="">
          <p:sp>
            <p:nvSpPr>
              <p:cNvPr id="15" name="TextBox 14">
                <a:extLst>
                  <a:ext uri="{FF2B5EF4-FFF2-40B4-BE49-F238E27FC236}">
                    <a16:creationId xmlns:a16="http://schemas.microsoft.com/office/drawing/2014/main" id="{21352D3F-A0F9-5615-1665-BB240B7FBFEF}"/>
                  </a:ext>
                </a:extLst>
              </p:cNvPr>
              <p:cNvSpPr txBox="1">
                <a:spLocks noRot="1" noChangeAspect="1" noMove="1" noResize="1" noEditPoints="1" noAdjustHandles="1" noChangeArrowheads="1" noChangeShapeType="1" noTextEdit="1"/>
              </p:cNvSpPr>
              <p:nvPr/>
            </p:nvSpPr>
            <p:spPr>
              <a:xfrm>
                <a:off x="9757554" y="499996"/>
                <a:ext cx="472629"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40FBA16-015D-8066-5C09-5EB6367FABE5}"/>
                  </a:ext>
                </a:extLst>
              </p:cNvPr>
              <p:cNvSpPr txBox="1"/>
              <p:nvPr/>
            </p:nvSpPr>
            <p:spPr>
              <a:xfrm>
                <a:off x="9757554" y="3725384"/>
                <a:ext cx="47795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𝑑</m:t>
                          </m:r>
                        </m:e>
                        <m:sub>
                          <m:r>
                            <a:rPr lang="en-US" i="1" dirty="0" smtClean="0">
                              <a:latin typeface="Cambria Math" panose="02040503050406030204" pitchFamily="18" charset="0"/>
                            </a:rPr>
                            <m:t>4</m:t>
                          </m:r>
                        </m:sub>
                      </m:sSub>
                    </m:oMath>
                  </m:oMathPara>
                </a14:m>
                <a:endParaRPr lang="en-US"/>
              </a:p>
            </p:txBody>
          </p:sp>
        </mc:Choice>
        <mc:Fallback xmlns="">
          <p:sp>
            <p:nvSpPr>
              <p:cNvPr id="16" name="TextBox 15">
                <a:extLst>
                  <a:ext uri="{FF2B5EF4-FFF2-40B4-BE49-F238E27FC236}">
                    <a16:creationId xmlns:a16="http://schemas.microsoft.com/office/drawing/2014/main" id="{940FBA16-015D-8066-5C09-5EB6367FABE5}"/>
                  </a:ext>
                </a:extLst>
              </p:cNvPr>
              <p:cNvSpPr txBox="1">
                <a:spLocks noRot="1" noChangeAspect="1" noMove="1" noResize="1" noEditPoints="1" noAdjustHandles="1" noChangeArrowheads="1" noChangeShapeType="1" noTextEdit="1"/>
              </p:cNvSpPr>
              <p:nvPr/>
            </p:nvSpPr>
            <p:spPr>
              <a:xfrm>
                <a:off x="9757554" y="3725384"/>
                <a:ext cx="477951"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C3DEFFA5-64CF-55D9-3FD8-96E13982395C}"/>
                  </a:ext>
                </a:extLst>
              </p:cNvPr>
              <p:cNvSpPr txBox="1"/>
              <p:nvPr/>
            </p:nvSpPr>
            <p:spPr>
              <a:xfrm>
                <a:off x="8193205" y="1553720"/>
                <a:ext cx="446661"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𝑠</m:t>
                          </m:r>
                        </m:e>
                        <m:sub>
                          <m:r>
                            <a:rPr lang="en-US" i="1" dirty="0" smtClean="0">
                              <a:latin typeface="Cambria Math" panose="02040503050406030204" pitchFamily="18" charset="0"/>
                            </a:rPr>
                            <m:t>2</m:t>
                          </m:r>
                        </m:sub>
                      </m:sSub>
                    </m:oMath>
                  </m:oMathPara>
                </a14:m>
                <a:endParaRPr lang="en-US"/>
              </a:p>
            </p:txBody>
          </p:sp>
        </mc:Choice>
        <mc:Fallback xmlns="">
          <p:sp>
            <p:nvSpPr>
              <p:cNvPr id="17" name="TextBox 16">
                <a:extLst>
                  <a:ext uri="{FF2B5EF4-FFF2-40B4-BE49-F238E27FC236}">
                    <a16:creationId xmlns:a16="http://schemas.microsoft.com/office/drawing/2014/main" id="{C3DEFFA5-64CF-55D9-3FD8-96E13982395C}"/>
                  </a:ext>
                </a:extLst>
              </p:cNvPr>
              <p:cNvSpPr txBox="1">
                <a:spLocks noRot="1" noChangeAspect="1" noMove="1" noResize="1" noEditPoints="1" noAdjustHandles="1" noChangeArrowheads="1" noChangeShapeType="1" noTextEdit="1"/>
              </p:cNvSpPr>
              <p:nvPr/>
            </p:nvSpPr>
            <p:spPr>
              <a:xfrm>
                <a:off x="8193205" y="1553720"/>
                <a:ext cx="446661"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F9AEA14D-5B63-87DA-B9AC-9868FD530F13}"/>
                  </a:ext>
                </a:extLst>
              </p:cNvPr>
              <p:cNvSpPr txBox="1"/>
              <p:nvPr/>
            </p:nvSpPr>
            <p:spPr>
              <a:xfrm>
                <a:off x="2283278" y="4044623"/>
                <a:ext cx="4231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1</m:t>
                          </m:r>
                        </m:sub>
                      </m:sSub>
                    </m:oMath>
                  </m:oMathPara>
                </a14:m>
                <a:endParaRPr lang="en-US"/>
              </a:p>
            </p:txBody>
          </p:sp>
        </mc:Choice>
        <mc:Fallback xmlns="">
          <p:sp>
            <p:nvSpPr>
              <p:cNvPr id="18" name="TextBox 17">
                <a:extLst>
                  <a:ext uri="{FF2B5EF4-FFF2-40B4-BE49-F238E27FC236}">
                    <a16:creationId xmlns:a16="http://schemas.microsoft.com/office/drawing/2014/main" id="{F9AEA14D-5B63-87DA-B9AC-9868FD530F13}"/>
                  </a:ext>
                </a:extLst>
              </p:cNvPr>
              <p:cNvSpPr txBox="1">
                <a:spLocks noRot="1" noChangeAspect="1" noMove="1" noResize="1" noEditPoints="1" noAdjustHandles="1" noChangeArrowheads="1" noChangeShapeType="1" noTextEdit="1"/>
              </p:cNvSpPr>
              <p:nvPr/>
            </p:nvSpPr>
            <p:spPr>
              <a:xfrm>
                <a:off x="2283278" y="4044623"/>
                <a:ext cx="423193"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36" name="Oval 35">
                <a:extLst>
                  <a:ext uri="{FF2B5EF4-FFF2-40B4-BE49-F238E27FC236}">
                    <a16:creationId xmlns:a16="http://schemas.microsoft.com/office/drawing/2014/main" id="{9219FFDE-7795-3FC7-25CA-456D67EFFF26}"/>
                  </a:ext>
                </a:extLst>
              </p:cNvPr>
              <p:cNvSpPr/>
              <p:nvPr/>
            </p:nvSpPr>
            <p:spPr>
              <a:xfrm>
                <a:off x="5081471" y="3948292"/>
                <a:ext cx="914400" cy="914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dirty="0"/>
              </a:p>
            </p:txBody>
          </p:sp>
        </mc:Choice>
        <mc:Fallback>
          <p:sp>
            <p:nvSpPr>
              <p:cNvPr id="36" name="Oval 35">
                <a:extLst>
                  <a:ext uri="{FF2B5EF4-FFF2-40B4-BE49-F238E27FC236}">
                    <a16:creationId xmlns:a16="http://schemas.microsoft.com/office/drawing/2014/main" id="{9219FFDE-7795-3FC7-25CA-456D67EFFF26}"/>
                  </a:ext>
                </a:extLst>
              </p:cNvPr>
              <p:cNvSpPr>
                <a:spLocks noRot="1" noChangeAspect="1" noMove="1" noResize="1" noEditPoints="1" noAdjustHandles="1" noChangeArrowheads="1" noChangeShapeType="1" noTextEdit="1"/>
              </p:cNvSpPr>
              <p:nvPr/>
            </p:nvSpPr>
            <p:spPr>
              <a:xfrm>
                <a:off x="5081471" y="3948292"/>
                <a:ext cx="914400" cy="914400"/>
              </a:xfrm>
              <a:prstGeom prst="ellipse">
                <a:avLst/>
              </a:prstGeom>
              <a:blipFill>
                <a:blip r:embed="rId20"/>
                <a:stretch>
                  <a:fillRect/>
                </a:stretch>
              </a:blipFill>
            </p:spPr>
            <p:txBody>
              <a:bodyPr/>
              <a:lstStyle/>
              <a:p>
                <a:r>
                  <a:rPr lang="en-US">
                    <a:noFill/>
                  </a:rPr>
                  <a:t> </a:t>
                </a:r>
              </a:p>
            </p:txBody>
          </p:sp>
        </mc:Fallback>
      </mc:AlternateContent>
      <p:cxnSp>
        <p:nvCxnSpPr>
          <p:cNvPr id="37" name="Straight Arrow Connector 36">
            <a:extLst>
              <a:ext uri="{FF2B5EF4-FFF2-40B4-BE49-F238E27FC236}">
                <a16:creationId xmlns:a16="http://schemas.microsoft.com/office/drawing/2014/main" id="{1241D7DA-7911-6CCB-6A1C-EF906B3ACB92}"/>
              </a:ext>
            </a:extLst>
          </p:cNvPr>
          <p:cNvCxnSpPr>
            <a:cxnSpLocks/>
            <a:stCxn id="5" idx="6"/>
            <a:endCxn id="36" idx="2"/>
          </p:cNvCxnSpPr>
          <p:nvPr/>
        </p:nvCxnSpPr>
        <p:spPr>
          <a:xfrm flipV="1">
            <a:off x="3912890" y="4405492"/>
            <a:ext cx="1168581" cy="58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D66D2374-302E-CABA-EF90-4A8DA67E92B1}"/>
                  </a:ext>
                </a:extLst>
              </p:cNvPr>
              <p:cNvSpPr txBox="1"/>
              <p:nvPr/>
            </p:nvSpPr>
            <p:spPr>
              <a:xfrm>
                <a:off x="4204909" y="4044623"/>
                <a:ext cx="4231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dirty="0" smtClean="0">
                              <a:latin typeface="Cambria Math" panose="02040503050406030204" pitchFamily="18" charset="0"/>
                            </a:rPr>
                          </m:ctrlPr>
                        </m:sSubPr>
                        <m:e>
                          <m:r>
                            <a:rPr lang="en-US" i="1" dirty="0" smtClean="0">
                              <a:latin typeface="Cambria Math" panose="02040503050406030204" pitchFamily="18" charset="0"/>
                            </a:rPr>
                            <m:t>𝑟</m:t>
                          </m:r>
                        </m:e>
                        <m:sub>
                          <m:r>
                            <a:rPr lang="en-US" i="1" dirty="0" smtClean="0">
                              <a:latin typeface="Cambria Math" panose="02040503050406030204" pitchFamily="18" charset="0"/>
                            </a:rPr>
                            <m:t>1</m:t>
                          </m:r>
                        </m:sub>
                      </m:sSub>
                    </m:oMath>
                  </m:oMathPara>
                </a14:m>
                <a:endParaRPr lang="en-US"/>
              </a:p>
            </p:txBody>
          </p:sp>
        </mc:Choice>
        <mc:Fallback xmlns="">
          <p:sp>
            <p:nvSpPr>
              <p:cNvPr id="41" name="TextBox 40">
                <a:extLst>
                  <a:ext uri="{FF2B5EF4-FFF2-40B4-BE49-F238E27FC236}">
                    <a16:creationId xmlns:a16="http://schemas.microsoft.com/office/drawing/2014/main" id="{D66D2374-302E-CABA-EF90-4A8DA67E92B1}"/>
                  </a:ext>
                </a:extLst>
              </p:cNvPr>
              <p:cNvSpPr txBox="1">
                <a:spLocks noRot="1" noChangeAspect="1" noMove="1" noResize="1" noEditPoints="1" noAdjustHandles="1" noChangeArrowheads="1" noChangeShapeType="1" noTextEdit="1"/>
              </p:cNvSpPr>
              <p:nvPr/>
            </p:nvSpPr>
            <p:spPr>
              <a:xfrm>
                <a:off x="4204909" y="4044623"/>
                <a:ext cx="423193" cy="369332"/>
              </a:xfrm>
              <a:prstGeom prst="rect">
                <a:avLst/>
              </a:prstGeom>
              <a:blipFill>
                <a:blip r:embed="rId19"/>
                <a:stretch>
                  <a:fillRect/>
                </a:stretch>
              </a:blipFill>
            </p:spPr>
            <p:txBody>
              <a:bodyPr/>
              <a:lstStyle/>
              <a:p>
                <a:r>
                  <a:rPr lang="en-US">
                    <a:noFill/>
                  </a:rPr>
                  <a:t> </a:t>
                </a:r>
              </a:p>
            </p:txBody>
          </p:sp>
        </mc:Fallback>
      </mc:AlternateContent>
      <p:sp>
        <p:nvSpPr>
          <p:cNvPr id="43" name="TextBox 42">
            <a:extLst>
              <a:ext uri="{FF2B5EF4-FFF2-40B4-BE49-F238E27FC236}">
                <a16:creationId xmlns:a16="http://schemas.microsoft.com/office/drawing/2014/main" id="{5E3A8223-6B3F-E6AC-8225-579A2839B4B9}"/>
              </a:ext>
            </a:extLst>
          </p:cNvPr>
          <p:cNvSpPr txBox="1"/>
          <p:nvPr/>
        </p:nvSpPr>
        <p:spPr>
          <a:xfrm>
            <a:off x="8321679" y="4125776"/>
            <a:ext cx="3344377" cy="369332"/>
          </a:xfrm>
          <a:prstGeom prst="rect">
            <a:avLst/>
          </a:prstGeom>
          <a:noFill/>
        </p:spPr>
        <p:txBody>
          <a:bodyPr wrap="none" rtlCol="0">
            <a:spAutoFit/>
          </a:bodyPr>
          <a:lstStyle/>
          <a:p>
            <a:pPr algn="ctr"/>
            <a:r>
              <a:rPr lang="en-US"/>
              <a:t>Traversal on the knowledge graph</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F250A03-15BF-EECE-F8EC-71159964ED3C}"/>
                  </a:ext>
                </a:extLst>
              </p:cNvPr>
              <p:cNvSpPr txBox="1"/>
              <p:nvPr/>
            </p:nvSpPr>
            <p:spPr>
              <a:xfrm>
                <a:off x="6381230" y="4745262"/>
                <a:ext cx="396000" cy="414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oMath>
                  </m:oMathPara>
                </a14:m>
                <a:endParaRPr lang="en-US"/>
              </a:p>
            </p:txBody>
          </p:sp>
        </mc:Choice>
        <mc:Fallback xmlns="">
          <p:sp>
            <p:nvSpPr>
              <p:cNvPr id="6" name="TextBox 5">
                <a:extLst>
                  <a:ext uri="{FF2B5EF4-FFF2-40B4-BE49-F238E27FC236}">
                    <a16:creationId xmlns:a16="http://schemas.microsoft.com/office/drawing/2014/main" id="{7F250A03-15BF-EECE-F8EC-71159964ED3C}"/>
                  </a:ext>
                </a:extLst>
              </p:cNvPr>
              <p:cNvSpPr txBox="1">
                <a:spLocks noRot="1" noChangeAspect="1" noMove="1" noResize="1" noEditPoints="1" noAdjustHandles="1" noChangeArrowheads="1" noChangeShapeType="1" noTextEdit="1"/>
              </p:cNvSpPr>
              <p:nvPr/>
            </p:nvSpPr>
            <p:spPr>
              <a:xfrm>
                <a:off x="6381230" y="4745262"/>
                <a:ext cx="396000" cy="414000"/>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250F428-89D9-0738-F978-E3551561484E}"/>
                  </a:ext>
                </a:extLst>
              </p:cNvPr>
              <p:cNvSpPr txBox="1"/>
              <p:nvPr/>
            </p:nvSpPr>
            <p:spPr>
              <a:xfrm>
                <a:off x="6851757" y="4767007"/>
                <a:ext cx="950068"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𝒳</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e>
                      </m:d>
                    </m:oMath>
                  </m:oMathPara>
                </a14:m>
                <a:endParaRPr lang="en-US" dirty="0"/>
              </a:p>
            </p:txBody>
          </p:sp>
        </mc:Choice>
        <mc:Fallback xmlns="">
          <p:sp>
            <p:nvSpPr>
              <p:cNvPr id="7" name="TextBox 6">
                <a:extLst>
                  <a:ext uri="{FF2B5EF4-FFF2-40B4-BE49-F238E27FC236}">
                    <a16:creationId xmlns:a16="http://schemas.microsoft.com/office/drawing/2014/main" id="{1250F428-89D9-0738-F978-E3551561484E}"/>
                  </a:ext>
                </a:extLst>
              </p:cNvPr>
              <p:cNvSpPr txBox="1">
                <a:spLocks noRot="1" noChangeAspect="1" noMove="1" noResize="1" noEditPoints="1" noAdjustHandles="1" noChangeArrowheads="1" noChangeShapeType="1" noTextEdit="1"/>
              </p:cNvSpPr>
              <p:nvPr/>
            </p:nvSpPr>
            <p:spPr>
              <a:xfrm>
                <a:off x="6851757" y="4767007"/>
                <a:ext cx="950068" cy="369332"/>
              </a:xfrm>
              <a:prstGeom prst="rect">
                <a:avLst/>
              </a:prstGeom>
              <a:blipFill>
                <a:blip r:embed="rId22"/>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D7C8FCC-EEA4-1EAE-F5EE-ACFB0F8BA020}"/>
                  </a:ext>
                </a:extLst>
              </p:cNvPr>
              <p:cNvSpPr txBox="1"/>
              <p:nvPr/>
            </p:nvSpPr>
            <p:spPr>
              <a:xfrm>
                <a:off x="8116902" y="4744084"/>
                <a:ext cx="1165512" cy="41517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_,</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US"/>
              </a:p>
            </p:txBody>
          </p:sp>
        </mc:Choice>
        <mc:Fallback xmlns="">
          <p:sp>
            <p:nvSpPr>
              <p:cNvPr id="8" name="TextBox 7">
                <a:extLst>
                  <a:ext uri="{FF2B5EF4-FFF2-40B4-BE49-F238E27FC236}">
                    <a16:creationId xmlns:a16="http://schemas.microsoft.com/office/drawing/2014/main" id="{FD7C8FCC-EEA4-1EAE-F5EE-ACFB0F8BA020}"/>
                  </a:ext>
                </a:extLst>
              </p:cNvPr>
              <p:cNvSpPr txBox="1">
                <a:spLocks noRot="1" noChangeAspect="1" noMove="1" noResize="1" noEditPoints="1" noAdjustHandles="1" noChangeArrowheads="1" noChangeShapeType="1" noTextEdit="1"/>
              </p:cNvSpPr>
              <p:nvPr/>
            </p:nvSpPr>
            <p:spPr>
              <a:xfrm>
                <a:off x="8116902" y="4744084"/>
                <a:ext cx="1165512" cy="415178"/>
              </a:xfrm>
              <a:prstGeom prst="rect">
                <a:avLst/>
              </a:prstGeom>
              <a:blipFill>
                <a:blip r:embed="rId2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9357E73D-E047-4134-2671-957D27F4F4F7}"/>
              </a:ext>
            </a:extLst>
          </p:cNvPr>
          <p:cNvCxnSpPr>
            <a:cxnSpLocks/>
            <a:stCxn id="7" idx="3"/>
            <a:endCxn id="8" idx="1"/>
          </p:cNvCxnSpPr>
          <p:nvPr/>
        </p:nvCxnSpPr>
        <p:spPr>
          <a:xfrm>
            <a:off x="7801825" y="4951673"/>
            <a:ext cx="315077"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mc:AlternateContent xmlns:mc="http://schemas.openxmlformats.org/markup-compatibility/2006" xmlns:a14="http://schemas.microsoft.com/office/drawing/2010/main">
        <mc:Choice Requires="a14">
          <p:sp>
            <p:nvSpPr>
              <p:cNvPr id="33" name="TextBox 32">
                <a:extLst>
                  <a:ext uri="{FF2B5EF4-FFF2-40B4-BE49-F238E27FC236}">
                    <a16:creationId xmlns:a16="http://schemas.microsoft.com/office/drawing/2014/main" id="{0A1D98C3-24AE-1FDE-8461-41DA465F2A26}"/>
                  </a:ext>
                </a:extLst>
              </p:cNvPr>
              <p:cNvSpPr txBox="1"/>
              <p:nvPr/>
            </p:nvSpPr>
            <p:spPr>
              <a:xfrm>
                <a:off x="6381230" y="5370491"/>
                <a:ext cx="396000" cy="4140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oMath>
                  </m:oMathPara>
                </a14:m>
                <a:endParaRPr lang="en-US"/>
              </a:p>
            </p:txBody>
          </p:sp>
        </mc:Choice>
        <mc:Fallback xmlns="">
          <p:sp>
            <p:nvSpPr>
              <p:cNvPr id="33" name="TextBox 32">
                <a:extLst>
                  <a:ext uri="{FF2B5EF4-FFF2-40B4-BE49-F238E27FC236}">
                    <a16:creationId xmlns:a16="http://schemas.microsoft.com/office/drawing/2014/main" id="{0A1D98C3-24AE-1FDE-8461-41DA465F2A26}"/>
                  </a:ext>
                </a:extLst>
              </p:cNvPr>
              <p:cNvSpPr txBox="1">
                <a:spLocks noRot="1" noChangeAspect="1" noMove="1" noResize="1" noEditPoints="1" noAdjustHandles="1" noChangeArrowheads="1" noChangeShapeType="1" noTextEdit="1"/>
              </p:cNvSpPr>
              <p:nvPr/>
            </p:nvSpPr>
            <p:spPr>
              <a:xfrm>
                <a:off x="6381230" y="5370491"/>
                <a:ext cx="396000" cy="414000"/>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FBF872CF-E8D0-734F-FFDA-76DA6A89324B}"/>
                  </a:ext>
                </a:extLst>
              </p:cNvPr>
              <p:cNvSpPr txBox="1"/>
              <p:nvPr/>
            </p:nvSpPr>
            <p:spPr>
              <a:xfrm>
                <a:off x="6851757" y="5392236"/>
                <a:ext cx="955390" cy="369332"/>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𝒳</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4</m:t>
                              </m:r>
                            </m:sub>
                          </m:sSub>
                        </m:e>
                      </m:d>
                    </m:oMath>
                  </m:oMathPara>
                </a14:m>
                <a:endParaRPr lang="en-US" dirty="0"/>
              </a:p>
            </p:txBody>
          </p:sp>
        </mc:Choice>
        <mc:Fallback xmlns="">
          <p:sp>
            <p:nvSpPr>
              <p:cNvPr id="39" name="TextBox 38">
                <a:extLst>
                  <a:ext uri="{FF2B5EF4-FFF2-40B4-BE49-F238E27FC236}">
                    <a16:creationId xmlns:a16="http://schemas.microsoft.com/office/drawing/2014/main" id="{FBF872CF-E8D0-734F-FFDA-76DA6A89324B}"/>
                  </a:ext>
                </a:extLst>
              </p:cNvPr>
              <p:cNvSpPr txBox="1">
                <a:spLocks noRot="1" noChangeAspect="1" noMove="1" noResize="1" noEditPoints="1" noAdjustHandles="1" noChangeArrowheads="1" noChangeShapeType="1" noTextEdit="1"/>
              </p:cNvSpPr>
              <p:nvPr/>
            </p:nvSpPr>
            <p:spPr>
              <a:xfrm>
                <a:off x="6851757" y="5392236"/>
                <a:ext cx="955390" cy="369332"/>
              </a:xfrm>
              <a:prstGeom prst="rect">
                <a:avLst/>
              </a:prstGeom>
              <a:blipFill>
                <a:blip r:embed="rId25"/>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7DE3409-1850-6E07-ACE1-70E5E8983C53}"/>
                  </a:ext>
                </a:extLst>
              </p:cNvPr>
              <p:cNvSpPr txBox="1"/>
              <p:nvPr/>
            </p:nvSpPr>
            <p:spPr>
              <a:xfrm>
                <a:off x="8116902" y="5369313"/>
                <a:ext cx="1165512" cy="41517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 _,</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oMath>
                  </m:oMathPara>
                </a14:m>
                <a:endParaRPr lang="en-US"/>
              </a:p>
            </p:txBody>
          </p:sp>
        </mc:Choice>
        <mc:Fallback xmlns="">
          <p:sp>
            <p:nvSpPr>
              <p:cNvPr id="40" name="TextBox 39">
                <a:extLst>
                  <a:ext uri="{FF2B5EF4-FFF2-40B4-BE49-F238E27FC236}">
                    <a16:creationId xmlns:a16="http://schemas.microsoft.com/office/drawing/2014/main" id="{A7DE3409-1850-6E07-ACE1-70E5E8983C53}"/>
                  </a:ext>
                </a:extLst>
              </p:cNvPr>
              <p:cNvSpPr txBox="1">
                <a:spLocks noRot="1" noChangeAspect="1" noMove="1" noResize="1" noEditPoints="1" noAdjustHandles="1" noChangeArrowheads="1" noChangeShapeType="1" noTextEdit="1"/>
              </p:cNvSpPr>
              <p:nvPr/>
            </p:nvSpPr>
            <p:spPr>
              <a:xfrm>
                <a:off x="8116902" y="5369313"/>
                <a:ext cx="1165512" cy="415178"/>
              </a:xfrm>
              <a:prstGeom prst="rect">
                <a:avLst/>
              </a:prstGeom>
              <a:blipFill>
                <a:blip r:embed="rId26"/>
                <a:stretch>
                  <a:fillRect/>
                </a:stretch>
              </a:blipFill>
            </p:spPr>
            <p:txBody>
              <a:bodyPr/>
              <a:lstStyle/>
              <a:p>
                <a:r>
                  <a:rPr lang="en-US">
                    <a:noFill/>
                  </a:rPr>
                  <a:t> </a:t>
                </a:r>
              </a:p>
            </p:txBody>
          </p:sp>
        </mc:Fallback>
      </mc:AlternateContent>
      <p:cxnSp>
        <p:nvCxnSpPr>
          <p:cNvPr id="44" name="Straight Arrow Connector 43">
            <a:extLst>
              <a:ext uri="{FF2B5EF4-FFF2-40B4-BE49-F238E27FC236}">
                <a16:creationId xmlns:a16="http://schemas.microsoft.com/office/drawing/2014/main" id="{50F2FB6A-A7AB-DCCC-080A-4C1F6EB4259D}"/>
              </a:ext>
            </a:extLst>
          </p:cNvPr>
          <p:cNvCxnSpPr>
            <a:cxnSpLocks/>
            <a:stCxn id="39" idx="3"/>
            <a:endCxn id="40" idx="1"/>
          </p:cNvCxnSpPr>
          <p:nvPr/>
        </p:nvCxnSpPr>
        <p:spPr>
          <a:xfrm>
            <a:off x="7807147" y="5576902"/>
            <a:ext cx="309755" cy="0"/>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E803C589-DD90-93AF-8528-9E32392BD1DD}"/>
                  </a:ext>
                </a:extLst>
              </p:cNvPr>
              <p:cNvSpPr txBox="1"/>
              <p:nvPr/>
            </p:nvSpPr>
            <p:spPr>
              <a:xfrm>
                <a:off x="9418405" y="5050480"/>
                <a:ext cx="848181" cy="41517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 _,_</m:t>
                          </m:r>
                        </m:e>
                      </m:d>
                    </m:oMath>
                  </m:oMathPara>
                </a14:m>
                <a:endParaRPr lang="en-US"/>
              </a:p>
            </p:txBody>
          </p:sp>
        </mc:Choice>
        <mc:Fallback xmlns="">
          <p:sp>
            <p:nvSpPr>
              <p:cNvPr id="47" name="TextBox 46">
                <a:extLst>
                  <a:ext uri="{FF2B5EF4-FFF2-40B4-BE49-F238E27FC236}">
                    <a16:creationId xmlns:a16="http://schemas.microsoft.com/office/drawing/2014/main" id="{E803C589-DD90-93AF-8528-9E32392BD1DD}"/>
                  </a:ext>
                </a:extLst>
              </p:cNvPr>
              <p:cNvSpPr txBox="1">
                <a:spLocks noRot="1" noChangeAspect="1" noMove="1" noResize="1" noEditPoints="1" noAdjustHandles="1" noChangeArrowheads="1" noChangeShapeType="1" noTextEdit="1"/>
              </p:cNvSpPr>
              <p:nvPr/>
            </p:nvSpPr>
            <p:spPr>
              <a:xfrm>
                <a:off x="9418405" y="5050480"/>
                <a:ext cx="848181" cy="415178"/>
              </a:xfrm>
              <a:prstGeom prst="rect">
                <a:avLst/>
              </a:prstGeom>
              <a:blipFill>
                <a:blip r:embed="rId27"/>
                <a:stretch>
                  <a:fillRect/>
                </a:stretch>
              </a:blipFill>
            </p:spPr>
            <p:txBody>
              <a:bodyPr/>
              <a:lstStyle/>
              <a:p>
                <a:r>
                  <a:rPr lang="en-US">
                    <a:noFill/>
                  </a:rPr>
                  <a:t> </a:t>
                </a:r>
              </a:p>
            </p:txBody>
          </p:sp>
        </mc:Fallback>
      </mc:AlternateContent>
      <p:cxnSp>
        <p:nvCxnSpPr>
          <p:cNvPr id="48" name="Straight Arrow Connector 47">
            <a:extLst>
              <a:ext uri="{FF2B5EF4-FFF2-40B4-BE49-F238E27FC236}">
                <a16:creationId xmlns:a16="http://schemas.microsoft.com/office/drawing/2014/main" id="{9A7E4F05-3FA0-46CB-D4CC-2789CC235B1C}"/>
              </a:ext>
            </a:extLst>
          </p:cNvPr>
          <p:cNvCxnSpPr>
            <a:cxnSpLocks/>
            <a:stCxn id="8" idx="3"/>
            <a:endCxn id="47" idx="1"/>
          </p:cNvCxnSpPr>
          <p:nvPr/>
        </p:nvCxnSpPr>
        <p:spPr>
          <a:xfrm>
            <a:off x="9282414" y="4951673"/>
            <a:ext cx="135991" cy="306396"/>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cxnSp>
        <p:nvCxnSpPr>
          <p:cNvPr id="52" name="Straight Arrow Connector 51">
            <a:extLst>
              <a:ext uri="{FF2B5EF4-FFF2-40B4-BE49-F238E27FC236}">
                <a16:creationId xmlns:a16="http://schemas.microsoft.com/office/drawing/2014/main" id="{4037BD3A-0087-6607-2639-A436E2265006}"/>
              </a:ext>
            </a:extLst>
          </p:cNvPr>
          <p:cNvCxnSpPr>
            <a:cxnSpLocks/>
            <a:stCxn id="40" idx="3"/>
            <a:endCxn id="47" idx="1"/>
          </p:cNvCxnSpPr>
          <p:nvPr/>
        </p:nvCxnSpPr>
        <p:spPr>
          <a:xfrm flipV="1">
            <a:off x="9282414" y="5258069"/>
            <a:ext cx="135991" cy="318833"/>
          </a:xfrm>
          <a:prstGeom prst="straightConnector1">
            <a:avLst/>
          </a:prstGeom>
          <a:ln>
            <a:tailEnd type="triangle"/>
          </a:ln>
        </p:spPr>
        <p:style>
          <a:lnRef idx="2">
            <a:schemeClr val="accent2"/>
          </a:lnRef>
          <a:fillRef idx="1">
            <a:schemeClr val="lt1"/>
          </a:fillRef>
          <a:effectRef idx="0">
            <a:schemeClr val="accent2"/>
          </a:effectRef>
          <a:fontRef idx="minor">
            <a:schemeClr val="dk1"/>
          </a:fontRef>
        </p:style>
      </p:cxnSp>
      <p:sp>
        <p:nvSpPr>
          <p:cNvPr id="57" name="Oval 56">
            <a:extLst>
              <a:ext uri="{FF2B5EF4-FFF2-40B4-BE49-F238E27FC236}">
                <a16:creationId xmlns:a16="http://schemas.microsoft.com/office/drawing/2014/main" id="{7A412086-1137-2B15-4F3F-320633A648FB}"/>
              </a:ext>
            </a:extLst>
          </p:cNvPr>
          <p:cNvSpPr/>
          <p:nvPr/>
        </p:nvSpPr>
        <p:spPr>
          <a:xfrm>
            <a:off x="8718619" y="5893399"/>
            <a:ext cx="118800" cy="118800"/>
          </a:xfrm>
          <a:prstGeom prst="ellipse">
            <a:avLst/>
          </a:prstGeom>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AE938790-C131-BF10-A402-B974AD3C97D4}"/>
              </a:ext>
            </a:extLst>
          </p:cNvPr>
          <p:cNvSpPr/>
          <p:nvPr/>
        </p:nvSpPr>
        <p:spPr>
          <a:xfrm>
            <a:off x="8964019" y="6585261"/>
            <a:ext cx="118800" cy="1188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01759316-52F4-4A3F-5EE9-D9D2C28D8175}"/>
              </a:ext>
            </a:extLst>
          </p:cNvPr>
          <p:cNvSpPr/>
          <p:nvPr/>
        </p:nvSpPr>
        <p:spPr>
          <a:xfrm>
            <a:off x="10020911" y="5869110"/>
            <a:ext cx="118800" cy="118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4" name="Right Arrow 63">
            <a:extLst>
              <a:ext uri="{FF2B5EF4-FFF2-40B4-BE49-F238E27FC236}">
                <a16:creationId xmlns:a16="http://schemas.microsoft.com/office/drawing/2014/main" id="{0B640383-CAC5-0132-8D93-0983E35F8F7D}"/>
              </a:ext>
            </a:extLst>
          </p:cNvPr>
          <p:cNvSpPr/>
          <p:nvPr/>
        </p:nvSpPr>
        <p:spPr>
          <a:xfrm>
            <a:off x="8990289" y="5828227"/>
            <a:ext cx="898415" cy="20056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5" name="Oval 64">
            <a:extLst>
              <a:ext uri="{FF2B5EF4-FFF2-40B4-BE49-F238E27FC236}">
                <a16:creationId xmlns:a16="http://schemas.microsoft.com/office/drawing/2014/main" id="{C0C4C49F-D996-F280-6E8E-D62CC4D4345E}"/>
              </a:ext>
            </a:extLst>
          </p:cNvPr>
          <p:cNvSpPr/>
          <p:nvPr/>
        </p:nvSpPr>
        <p:spPr>
          <a:xfrm>
            <a:off x="10186814" y="6544377"/>
            <a:ext cx="118800" cy="118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7" name="Right Arrow 66">
            <a:extLst>
              <a:ext uri="{FF2B5EF4-FFF2-40B4-BE49-F238E27FC236}">
                <a16:creationId xmlns:a16="http://schemas.microsoft.com/office/drawing/2014/main" id="{52355A48-21BB-F040-A5C9-DF35ED1305EC}"/>
              </a:ext>
            </a:extLst>
          </p:cNvPr>
          <p:cNvSpPr/>
          <p:nvPr/>
        </p:nvSpPr>
        <p:spPr>
          <a:xfrm>
            <a:off x="9177956" y="6503494"/>
            <a:ext cx="898415" cy="200567"/>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68" name="Oval 67">
            <a:extLst>
              <a:ext uri="{FF2B5EF4-FFF2-40B4-BE49-F238E27FC236}">
                <a16:creationId xmlns:a16="http://schemas.microsoft.com/office/drawing/2014/main" id="{810BE812-C30F-9E8B-B010-D4721EEBC657}"/>
              </a:ext>
            </a:extLst>
          </p:cNvPr>
          <p:cNvSpPr/>
          <p:nvPr/>
        </p:nvSpPr>
        <p:spPr>
          <a:xfrm>
            <a:off x="10606057" y="5768827"/>
            <a:ext cx="118800" cy="1188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C8DC23B6-4252-6DC1-428F-972701703C37}"/>
              </a:ext>
            </a:extLst>
          </p:cNvPr>
          <p:cNvSpPr/>
          <p:nvPr/>
        </p:nvSpPr>
        <p:spPr>
          <a:xfrm>
            <a:off x="10724857" y="6516968"/>
            <a:ext cx="118800" cy="1188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617A29B0-840D-1243-A3E5-7A66FB50BF09}"/>
              </a:ext>
            </a:extLst>
          </p:cNvPr>
          <p:cNvSpPr/>
          <p:nvPr/>
        </p:nvSpPr>
        <p:spPr>
          <a:xfrm>
            <a:off x="10581003" y="6091369"/>
            <a:ext cx="118800" cy="118800"/>
          </a:xfrm>
          <a:prstGeom prst="ellipse">
            <a:avLst/>
          </a:prstGeom>
          <a:effectLst>
            <a:glow rad="228600">
              <a:schemeClr val="accent2">
                <a:satMod val="175000"/>
                <a:alpha val="40000"/>
              </a:schemeClr>
            </a:glow>
          </a:effectLst>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5BFF8275-B9C9-604C-BDA9-88D2ACAE8E6B}"/>
              </a:ext>
            </a:extLst>
          </p:cNvPr>
          <p:cNvSpPr/>
          <p:nvPr/>
        </p:nvSpPr>
        <p:spPr>
          <a:xfrm>
            <a:off x="10908211" y="6327520"/>
            <a:ext cx="118800" cy="118800"/>
          </a:xfrm>
          <a:prstGeom prst="ellipse">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AF4E37E4-5BC4-0395-F726-3D1D3ABB4EC1}"/>
              </a:ext>
            </a:extLst>
          </p:cNvPr>
          <p:cNvSpPr/>
          <p:nvPr/>
        </p:nvSpPr>
        <p:spPr>
          <a:xfrm rot="2027068">
            <a:off x="10151418" y="5974640"/>
            <a:ext cx="315946" cy="20300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7" name="Right Arrow 76">
            <a:extLst>
              <a:ext uri="{FF2B5EF4-FFF2-40B4-BE49-F238E27FC236}">
                <a16:creationId xmlns:a16="http://schemas.microsoft.com/office/drawing/2014/main" id="{DD74DA92-C6AF-9E56-4C8E-B11619233384}"/>
              </a:ext>
            </a:extLst>
          </p:cNvPr>
          <p:cNvSpPr/>
          <p:nvPr/>
        </p:nvSpPr>
        <p:spPr>
          <a:xfrm rot="18385115">
            <a:off x="10240621" y="6304002"/>
            <a:ext cx="293054" cy="203003"/>
          </a:xfrm>
          <a:prstGeom prst="rightArrow">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78" name="Oval 77">
            <a:extLst>
              <a:ext uri="{FF2B5EF4-FFF2-40B4-BE49-F238E27FC236}">
                <a16:creationId xmlns:a16="http://schemas.microsoft.com/office/drawing/2014/main" id="{846B213D-1BDF-7307-073F-7C91C16FC46D}"/>
              </a:ext>
            </a:extLst>
          </p:cNvPr>
          <p:cNvSpPr/>
          <p:nvPr/>
        </p:nvSpPr>
        <p:spPr>
          <a:xfrm>
            <a:off x="10463630" y="6158805"/>
            <a:ext cx="118800" cy="118800"/>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9553EB96-8B97-0243-B79E-AF87F2704AD5}"/>
                  </a:ext>
                </a:extLst>
              </p:cNvPr>
              <p:cNvSpPr txBox="1"/>
              <p:nvPr/>
            </p:nvSpPr>
            <p:spPr>
              <a:xfrm>
                <a:off x="816703" y="5281946"/>
                <a:ext cx="4854983" cy="1105495"/>
              </a:xfrm>
              <a:prstGeom prst="rect">
                <a:avLst/>
              </a:prstGeom>
              <a:noFill/>
            </p:spPr>
            <p:txBody>
              <a:bodyPr wrap="none" rtlCol="0">
                <a:spAutoFit/>
              </a:bodyPr>
              <a:lstStyle/>
              <a:p>
                <a:pPr marL="342900" indent="-342900">
                  <a:buAutoNum type="arabicPeriod"/>
                </a:pPr>
                <a:r>
                  <a:rPr lang="en-US" dirty="0"/>
                  <a:t>Computation of query embedding: </a:t>
                </a:r>
                <a:br>
                  <a:rPr lang="en-US" dirty="0"/>
                </a:br>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𝑦</m:t>
                        </m:r>
                      </m:e>
                    </m:acc>
                    <m:r>
                      <a:rPr lang="en-US" b="0" i="0" smtClean="0">
                        <a:latin typeface="Cambria Math" panose="02040503050406030204" pitchFamily="18" charset="0"/>
                      </a:rPr>
                      <m:t>=</m:t>
                    </m:r>
                    <m:r>
                      <a:rPr lang="en-US" b="0" i="1" smtClean="0">
                        <a:latin typeface="Cambria Math" panose="02040503050406030204" pitchFamily="18" charset="0"/>
                      </a:rPr>
                      <m:t>𝐼</m:t>
                    </m:r>
                    <m:d>
                      <m:dPr>
                        <m:ctrlPr>
                          <a:rPr lang="en-US" b="0" i="1" smtClean="0">
                            <a:latin typeface="Cambria Math" panose="02040503050406030204" pitchFamily="18" charset="0"/>
                          </a:rPr>
                        </m:ctrlPr>
                      </m:dPr>
                      <m:e>
                        <m:r>
                          <a:rPr lang="en-US" b="0" i="1" smtClean="0">
                            <a:latin typeface="Cambria Math" panose="02040503050406030204" pitchFamily="18" charset="0"/>
                          </a:rPr>
                          <m:t>𝑃</m:t>
                        </m:r>
                        <m:d>
                          <m:dPr>
                            <m:ctrlPr>
                              <a:rPr lang="en-US" b="0" i="1" smtClean="0">
                                <a:latin typeface="Cambria Math" panose="02040503050406030204" pitchFamily="18" charset="0"/>
                              </a:rPr>
                            </m:ctrlPr>
                          </m:dPr>
                          <m:e>
                            <m:sSub>
                              <m:sSubPr>
                                <m:ctrlPr>
                                  <a:rPr lang="en-US" i="1">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𝒳</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𝑑</m:t>
                                    </m:r>
                                  </m:e>
                                  <m:sub>
                                    <m:r>
                                      <a:rPr lang="en-US" b="0" i="1" smtClean="0">
                                        <a:latin typeface="Cambria Math" panose="02040503050406030204" pitchFamily="18" charset="0"/>
                                      </a:rPr>
                                      <m:t>1</m:t>
                                    </m:r>
                                  </m:sub>
                                </m:sSub>
                              </m:e>
                            </m:d>
                            <m:r>
                              <a:rPr lang="en-US" b="0" i="1" smtClean="0">
                                <a:latin typeface="Cambria Math" panose="02040503050406030204" pitchFamily="18" charset="0"/>
                              </a:rPr>
                              <m:t>,</m:t>
                            </m:r>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𝑟</m:t>
                                </m:r>
                              </m:e>
                              <m:sub>
                                <m:r>
                                  <a:rPr lang="en-US" b="0" i="1" smtClean="0">
                                    <a:latin typeface="Cambria Math" panose="02040503050406030204" pitchFamily="18" charset="0"/>
                                  </a:rPr>
                                  <m:t>1</m:t>
                                </m:r>
                              </m:sub>
                              <m:sup>
                                <m:r>
                                  <a:rPr lang="en-US" b="0" i="1" smtClean="0">
                                    <a:latin typeface="Cambria Math" panose="02040503050406030204" pitchFamily="18" charset="0"/>
                                  </a:rPr>
                                  <m:t>−1</m:t>
                                </m:r>
                              </m:sup>
                            </m:sSubSup>
                          </m:e>
                        </m:d>
                        <m:r>
                          <a:rPr lang="en-US" b="0" i="1" smtClean="0">
                            <a:latin typeface="Cambria Math" panose="02040503050406030204" pitchFamily="18" charset="0"/>
                          </a:rPr>
                          <m:t>,</m:t>
                        </m:r>
                        <m:r>
                          <a:rPr lang="en-US" i="1">
                            <a:latin typeface="Cambria Math" panose="02040503050406030204" pitchFamily="18" charset="0"/>
                          </a:rPr>
                          <m:t>𝑃</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𝒳</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𝑑</m:t>
                                    </m:r>
                                  </m:e>
                                  <m:sub>
                                    <m:r>
                                      <a:rPr lang="en-US" b="0" i="1" smtClean="0">
                                        <a:latin typeface="Cambria Math" panose="02040503050406030204" pitchFamily="18" charset="0"/>
                                      </a:rPr>
                                      <m:t>4</m:t>
                                    </m:r>
                                  </m:sub>
                                </m:sSub>
                              </m:e>
                            </m:d>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𝑟</m:t>
                                </m:r>
                              </m:e>
                              <m:sub>
                                <m:r>
                                  <a:rPr lang="en-US" i="1">
                                    <a:latin typeface="Cambria Math" panose="02040503050406030204" pitchFamily="18" charset="0"/>
                                  </a:rPr>
                                  <m:t>1</m:t>
                                </m:r>
                              </m:sub>
                              <m:sup>
                                <m:r>
                                  <a:rPr lang="en-US" i="1">
                                    <a:latin typeface="Cambria Math" panose="02040503050406030204" pitchFamily="18" charset="0"/>
                                  </a:rPr>
                                  <m:t>−1</m:t>
                                </m:r>
                              </m:sup>
                            </m:sSubSup>
                          </m:e>
                        </m:d>
                      </m:e>
                    </m:d>
                  </m:oMath>
                </a14:m>
                <a:endParaRPr lang="en-US" b="0" dirty="0"/>
              </a:p>
              <a:p>
                <a:pPr marL="342900" indent="-342900">
                  <a:buAutoNum type="arabicPeriod"/>
                </a:pPr>
                <a:r>
                  <a:rPr lang="en-US" dirty="0"/>
                  <a:t>Rank entities by </a:t>
                </a:r>
                <a14:m>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i="1">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𝒴</m:t>
                                </m:r>
                              </m:sub>
                            </m:sSub>
                            <m:r>
                              <a:rPr lang="en-US" b="0" i="1" smtClean="0">
                                <a:latin typeface="Cambria Math" panose="02040503050406030204" pitchFamily="18" charset="0"/>
                              </a:rPr>
                              <m:t>(</m:t>
                            </m:r>
                            <m:r>
                              <a:rPr lang="en-US" b="0" i="1" smtClean="0">
                                <a:latin typeface="Cambria Math" panose="02040503050406030204" pitchFamily="18" charset="0"/>
                              </a:rPr>
                              <m:t>𝑠</m:t>
                            </m:r>
                          </m:e>
                          <m:sub>
                            <m:r>
                              <a:rPr lang="en-US" b="0" i="1" smtClean="0">
                                <a:latin typeface="Cambria Math" panose="02040503050406030204" pitchFamily="18" charset="0"/>
                              </a:rPr>
                              <m:t>1</m:t>
                            </m:r>
                          </m:sub>
                        </m:sSub>
                        <m:r>
                          <a:rPr lang="en-US" b="0" i="1" smtClean="0">
                            <a:latin typeface="Cambria Math" panose="02040503050406030204" pitchFamily="18" charset="0"/>
                          </a:rPr>
                          <m:t>)</m:t>
                        </m:r>
                      </m:e>
                    </m:d>
                    <m:r>
                      <a:rPr lang="en-US" b="0" i="0" smtClean="0">
                        <a:latin typeface="Cambria Math" panose="02040503050406030204" pitchFamily="18" charset="0"/>
                      </a:rPr>
                      <m:t>,</m:t>
                    </m:r>
                    <m:r>
                      <a:rPr lang="en-US" i="1">
                        <a:latin typeface="Cambria Math" panose="02040503050406030204" pitchFamily="18" charset="0"/>
                      </a:rPr>
                      <m:t>𝑠</m:t>
                    </m:r>
                    <m:d>
                      <m:dPr>
                        <m:ctrlPr>
                          <a:rPr lang="en-US" i="1">
                            <a:latin typeface="Cambria Math" panose="02040503050406030204" pitchFamily="18" charset="0"/>
                          </a:rPr>
                        </m:ctrlPr>
                      </m:dPr>
                      <m:e>
                        <m:acc>
                          <m:accPr>
                            <m:chr m:val="̂"/>
                            <m:ctrlPr>
                              <a:rPr lang="en-US" i="1">
                                <a:latin typeface="Cambria Math" panose="02040503050406030204" pitchFamily="18" charset="0"/>
                              </a:rPr>
                            </m:ctrlPr>
                          </m:accPr>
                          <m:e>
                            <m:r>
                              <a:rPr lang="en-US" b="0" i="1" smtClean="0">
                                <a:latin typeface="Cambria Math" panose="02040503050406030204" pitchFamily="18" charset="0"/>
                              </a:rPr>
                              <m:t>𝑦</m:t>
                            </m:r>
                          </m:e>
                        </m:acc>
                        <m:r>
                          <a:rPr lang="en-US" i="1">
                            <a:latin typeface="Cambria Math" panose="02040503050406030204" pitchFamily="18" charset="0"/>
                          </a:rPr>
                          <m:t>,</m:t>
                        </m:r>
                        <m:sSub>
                          <m:sSubPr>
                            <m:ctrlPr>
                              <a:rPr lang="en-US" i="1">
                                <a:latin typeface="Cambria Math" panose="02040503050406030204" pitchFamily="18" charset="0"/>
                              </a:rPr>
                            </m:ctrlPr>
                          </m:sSubPr>
                          <m:e>
                            <m:sSub>
                              <m:sSubPr>
                                <m:ctrlPr>
                                  <a:rPr lang="en-US" i="1">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𝒴</m:t>
                                </m:r>
                              </m:sub>
                            </m:sSub>
                            <m:r>
                              <a:rPr lang="en-US" i="1">
                                <a:latin typeface="Cambria Math" panose="02040503050406030204" pitchFamily="18" charset="0"/>
                              </a:rPr>
                              <m:t>(</m:t>
                            </m:r>
                            <m:r>
                              <a:rPr lang="en-US" b="0" i="1" smtClean="0">
                                <a:latin typeface="Cambria Math" panose="02040503050406030204" pitchFamily="18" charset="0"/>
                              </a:rPr>
                              <m:t>𝑠</m:t>
                            </m:r>
                          </m:e>
                          <m:sub>
                            <m:r>
                              <a:rPr lang="en-US" b="0" i="1" smtClean="0">
                                <a:latin typeface="Cambria Math" panose="02040503050406030204" pitchFamily="18" charset="0"/>
                              </a:rPr>
                              <m:t>2</m:t>
                            </m:r>
                          </m:sub>
                        </m:sSub>
                        <m:r>
                          <a:rPr lang="en-US" i="1">
                            <a:latin typeface="Cambria Math" panose="02040503050406030204" pitchFamily="18" charset="0"/>
                          </a:rPr>
                          <m:t>)</m:t>
                        </m:r>
                      </m:e>
                    </m:d>
                  </m:oMath>
                </a14:m>
                <a:r>
                  <a:rPr lang="en-US" dirty="0"/>
                  <a:t>,…</a:t>
                </a:r>
              </a:p>
            </p:txBody>
          </p:sp>
        </mc:Choice>
        <mc:Fallback xmlns="">
          <p:sp>
            <p:nvSpPr>
              <p:cNvPr id="79" name="TextBox 78">
                <a:extLst>
                  <a:ext uri="{FF2B5EF4-FFF2-40B4-BE49-F238E27FC236}">
                    <a16:creationId xmlns:a16="http://schemas.microsoft.com/office/drawing/2014/main" id="{9553EB96-8B97-0243-B79E-AF87F2704AD5}"/>
                  </a:ext>
                </a:extLst>
              </p:cNvPr>
              <p:cNvSpPr txBox="1">
                <a:spLocks noRot="1" noChangeAspect="1" noMove="1" noResize="1" noEditPoints="1" noAdjustHandles="1" noChangeArrowheads="1" noChangeShapeType="1" noTextEdit="1"/>
              </p:cNvSpPr>
              <p:nvPr/>
            </p:nvSpPr>
            <p:spPr>
              <a:xfrm>
                <a:off x="816703" y="5281946"/>
                <a:ext cx="4854983" cy="1105495"/>
              </a:xfrm>
              <a:prstGeom prst="rect">
                <a:avLst/>
              </a:prstGeom>
              <a:blipFill>
                <a:blip r:embed="rId28"/>
                <a:stretch>
                  <a:fillRect l="-1131" t="-2747" b="-5495"/>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819B0B4E-1BF9-DA20-91C4-5CD94AAB20BA}"/>
                  </a:ext>
                </a:extLst>
              </p:cNvPr>
              <p:cNvSpPr txBox="1"/>
              <p:nvPr/>
            </p:nvSpPr>
            <p:spPr>
              <a:xfrm>
                <a:off x="11571830" y="5034129"/>
                <a:ext cx="456407" cy="41400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𝑘</m:t>
                          </m:r>
                        </m:sub>
                      </m:sSub>
                    </m:oMath>
                  </m:oMathPara>
                </a14:m>
                <a:endParaRPr lang="en-US"/>
              </a:p>
            </p:txBody>
          </p:sp>
        </mc:Choice>
        <mc:Fallback xmlns="">
          <p:sp>
            <p:nvSpPr>
              <p:cNvPr id="88" name="TextBox 87">
                <a:extLst>
                  <a:ext uri="{FF2B5EF4-FFF2-40B4-BE49-F238E27FC236}">
                    <a16:creationId xmlns:a16="http://schemas.microsoft.com/office/drawing/2014/main" id="{819B0B4E-1BF9-DA20-91C4-5CD94AAB20BA}"/>
                  </a:ext>
                </a:extLst>
              </p:cNvPr>
              <p:cNvSpPr txBox="1">
                <a:spLocks noRot="1" noChangeAspect="1" noMove="1" noResize="1" noEditPoints="1" noAdjustHandles="1" noChangeArrowheads="1" noChangeShapeType="1" noTextEdit="1"/>
              </p:cNvSpPr>
              <p:nvPr/>
            </p:nvSpPr>
            <p:spPr>
              <a:xfrm>
                <a:off x="11571830" y="5034129"/>
                <a:ext cx="456407" cy="414000"/>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5934C178-1BC4-C256-8691-792A5AFEDFE9}"/>
                  </a:ext>
                </a:extLst>
              </p:cNvPr>
              <p:cNvSpPr txBox="1"/>
              <p:nvPr/>
            </p:nvSpPr>
            <p:spPr>
              <a:xfrm>
                <a:off x="10566871" y="5035711"/>
                <a:ext cx="920572" cy="39421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sSub>
                            <m:sSubPr>
                              <m:ctrlPr>
                                <a:rPr lang="en-US" i="1">
                                  <a:latin typeface="Cambria Math" panose="02040503050406030204" pitchFamily="18" charset="0"/>
                                </a:rPr>
                              </m:ctrlPr>
                            </m:sSubPr>
                            <m:e>
                              <m:r>
                                <a:rPr lang="en-HK" i="1">
                                  <a:latin typeface="Cambria Math" panose="02040503050406030204" pitchFamily="18" charset="0"/>
                                </a:rPr>
                                <m:t>𝐸</m:t>
                              </m:r>
                            </m:e>
                            <m:sub>
                              <m:r>
                                <a:rPr lang="en-US">
                                  <a:latin typeface="Cambria Math" panose="02040503050406030204" pitchFamily="18" charset="0"/>
                                </a:rPr>
                                <m:t>𝒴</m:t>
                              </m:r>
                            </m:sub>
                          </m:sSub>
                          <m:r>
                            <a:rPr lang="en-US" i="1">
                              <a:latin typeface="Cambria Math" panose="02040503050406030204" pitchFamily="18" charset="0"/>
                            </a:rPr>
                            <m:t>(</m:t>
                          </m:r>
                          <m:r>
                            <a:rPr lang="en-US" b="0" i="1" smtClean="0">
                              <a:latin typeface="Cambria Math" panose="02040503050406030204" pitchFamily="18" charset="0"/>
                            </a:rPr>
                            <m:t>𝑠</m:t>
                          </m:r>
                        </m:e>
                        <m:sub>
                          <m:r>
                            <a:rPr lang="en-US" b="0" i="1" smtClean="0">
                              <a:latin typeface="Cambria Math" panose="02040503050406030204" pitchFamily="18" charset="0"/>
                            </a:rPr>
                            <m:t>𝑘</m:t>
                          </m:r>
                        </m:sub>
                      </m:sSub>
                      <m:r>
                        <a:rPr lang="en-US" i="1">
                          <a:latin typeface="Cambria Math" panose="02040503050406030204" pitchFamily="18" charset="0"/>
                        </a:rPr>
                        <m:t>)</m:t>
                      </m:r>
                    </m:oMath>
                  </m:oMathPara>
                </a14:m>
                <a:endParaRPr lang="en-US" dirty="0"/>
              </a:p>
            </p:txBody>
          </p:sp>
        </mc:Choice>
        <mc:Fallback xmlns="">
          <p:sp>
            <p:nvSpPr>
              <p:cNvPr id="89" name="TextBox 88">
                <a:extLst>
                  <a:ext uri="{FF2B5EF4-FFF2-40B4-BE49-F238E27FC236}">
                    <a16:creationId xmlns:a16="http://schemas.microsoft.com/office/drawing/2014/main" id="{5934C178-1BC4-C256-8691-792A5AFEDFE9}"/>
                  </a:ext>
                </a:extLst>
              </p:cNvPr>
              <p:cNvSpPr txBox="1">
                <a:spLocks noRot="1" noChangeAspect="1" noMove="1" noResize="1" noEditPoints="1" noAdjustHandles="1" noChangeArrowheads="1" noChangeShapeType="1" noTextEdit="1"/>
              </p:cNvSpPr>
              <p:nvPr/>
            </p:nvSpPr>
            <p:spPr>
              <a:xfrm>
                <a:off x="10566871" y="5035711"/>
                <a:ext cx="920572" cy="394210"/>
              </a:xfrm>
              <a:prstGeom prst="rect">
                <a:avLst/>
              </a:prstGeom>
              <a:blipFill>
                <a:blip r:embed="rId30"/>
                <a:stretch>
                  <a:fillRect b="-7463"/>
                </a:stretch>
              </a:blipFill>
            </p:spPr>
            <p:txBody>
              <a:bodyPr/>
              <a:lstStyle/>
              <a:p>
                <a:r>
                  <a:rPr lang="en-HK">
                    <a:noFill/>
                  </a:rPr>
                  <a:t> </a:t>
                </a:r>
              </a:p>
            </p:txBody>
          </p:sp>
        </mc:Fallback>
      </mc:AlternateContent>
      <p:cxnSp>
        <p:nvCxnSpPr>
          <p:cNvPr id="91" name="Straight Arrow Connector 90">
            <a:extLst>
              <a:ext uri="{FF2B5EF4-FFF2-40B4-BE49-F238E27FC236}">
                <a16:creationId xmlns:a16="http://schemas.microsoft.com/office/drawing/2014/main" id="{1B21A05E-8224-39D0-DDD8-4684EEA6ED93}"/>
              </a:ext>
            </a:extLst>
          </p:cNvPr>
          <p:cNvCxnSpPr>
            <a:cxnSpLocks/>
            <a:endCxn id="89" idx="1"/>
          </p:cNvCxnSpPr>
          <p:nvPr/>
        </p:nvCxnSpPr>
        <p:spPr>
          <a:xfrm flipV="1">
            <a:off x="10270186" y="5232816"/>
            <a:ext cx="296685" cy="9306"/>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sp>
        <p:nvSpPr>
          <p:cNvPr id="99" name="TextBox 98">
            <a:extLst>
              <a:ext uri="{FF2B5EF4-FFF2-40B4-BE49-F238E27FC236}">
                <a16:creationId xmlns:a16="http://schemas.microsoft.com/office/drawing/2014/main" id="{5734FB15-C106-3DA3-1451-6E6D53F606B5}"/>
              </a:ext>
            </a:extLst>
          </p:cNvPr>
          <p:cNvSpPr txBox="1"/>
          <p:nvPr/>
        </p:nvSpPr>
        <p:spPr>
          <a:xfrm>
            <a:off x="9450401" y="4552447"/>
            <a:ext cx="2421753" cy="369332"/>
          </a:xfrm>
          <a:prstGeom prst="rect">
            <a:avLst/>
          </a:prstGeom>
          <a:noFill/>
        </p:spPr>
        <p:txBody>
          <a:bodyPr wrap="none" rtlCol="0">
            <a:spAutoFit/>
          </a:bodyPr>
          <a:lstStyle/>
          <a:p>
            <a:r>
              <a:rPr lang="en-US"/>
              <a:t>The computational DAG</a:t>
            </a:r>
          </a:p>
        </p:txBody>
      </p:sp>
      <p:cxnSp>
        <p:nvCxnSpPr>
          <p:cNvPr id="100" name="Straight Connector 99">
            <a:extLst>
              <a:ext uri="{FF2B5EF4-FFF2-40B4-BE49-F238E27FC236}">
                <a16:creationId xmlns:a16="http://schemas.microsoft.com/office/drawing/2014/main" id="{EE343049-82EE-08B3-790F-2D99C093D2F2}"/>
              </a:ext>
            </a:extLst>
          </p:cNvPr>
          <p:cNvCxnSpPr>
            <a:cxnSpLocks/>
          </p:cNvCxnSpPr>
          <p:nvPr/>
        </p:nvCxnSpPr>
        <p:spPr>
          <a:xfrm>
            <a:off x="6095999" y="4560400"/>
            <a:ext cx="6096001" cy="0"/>
          </a:xfrm>
          <a:prstGeom prst="line">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1" name="Rectangle 100">
            <a:extLst>
              <a:ext uri="{FF2B5EF4-FFF2-40B4-BE49-F238E27FC236}">
                <a16:creationId xmlns:a16="http://schemas.microsoft.com/office/drawing/2014/main" id="{4949D9C6-2767-6137-8330-BDF296EF0F4F}"/>
              </a:ext>
            </a:extLst>
          </p:cNvPr>
          <p:cNvSpPr/>
          <p:nvPr/>
        </p:nvSpPr>
        <p:spPr>
          <a:xfrm rot="21425464">
            <a:off x="5370491" y="3421848"/>
            <a:ext cx="2439018" cy="41453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en-US"/>
              <a:t>Set Intersection</a:t>
            </a:r>
          </a:p>
        </p:txBody>
      </p:sp>
    </p:spTree>
    <p:extLst>
      <p:ext uri="{BB962C8B-B14F-4D97-AF65-F5344CB8AC3E}">
        <p14:creationId xmlns:p14="http://schemas.microsoft.com/office/powerpoint/2010/main" val="404915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7879EBF-B945-A46E-EE9F-8AF0967C1A75}"/>
                  </a:ext>
                </a:extLst>
              </p:cNvPr>
              <p:cNvSpPr>
                <a:spLocks noGrp="1"/>
              </p:cNvSpPr>
              <p:nvPr>
                <p:ph type="title"/>
              </p:nvPr>
            </p:nvSpPr>
            <p:spPr/>
            <p:txBody>
              <a:bodyPr/>
              <a:lstStyle/>
              <a:p>
                <a:r>
                  <a:rPr lang="en-US" dirty="0"/>
                  <a:t>Examples in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r>
                  <a:rPr lang="en-US" dirty="0"/>
                  <a:t>: Vector</a:t>
                </a:r>
              </a:p>
            </p:txBody>
          </p:sp>
        </mc:Choice>
        <mc:Fallback xmlns="">
          <p:sp>
            <p:nvSpPr>
              <p:cNvPr id="2" name="Title 1">
                <a:extLst>
                  <a:ext uri="{FF2B5EF4-FFF2-40B4-BE49-F238E27FC236}">
                    <a16:creationId xmlns:a16="http://schemas.microsoft.com/office/drawing/2014/main" id="{C7879EBF-B945-A46E-EE9F-8AF0967C1A75}"/>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3E1FA359-2E0A-ADC7-6CD3-4BD4C76DA8ED}"/>
              </a:ext>
            </a:extLst>
          </p:cNvPr>
          <p:cNvSpPr>
            <a:spLocks noGrp="1"/>
          </p:cNvSpPr>
          <p:nvPr>
            <p:ph type="sldNum" sz="quarter" idx="12"/>
          </p:nvPr>
        </p:nvSpPr>
        <p:spPr/>
        <p:txBody>
          <a:bodyPr/>
          <a:lstStyle/>
          <a:p>
            <a:fld id="{360D54F1-1E69-41BF-8A89-6B497D4E24EC}" type="slidenum">
              <a:rPr lang="en-US" smtClean="0"/>
              <a:t>22</a:t>
            </a:fld>
            <a:endParaRPr lang="en-US"/>
          </a:p>
        </p:txBody>
      </p:sp>
      <mc:AlternateContent xmlns:mc="http://schemas.openxmlformats.org/markup-compatibility/2006">
        <mc:Choice xmlns:a14="http://schemas.microsoft.com/office/drawing/2010/main" Requires="a14">
          <p:graphicFrame>
            <p:nvGraphicFramePr>
              <p:cNvPr id="6" name="Content Placeholder 7">
                <a:extLst>
                  <a:ext uri="{FF2B5EF4-FFF2-40B4-BE49-F238E27FC236}">
                    <a16:creationId xmlns:a16="http://schemas.microsoft.com/office/drawing/2014/main" id="{DA8AED40-D4AF-3A71-42E6-91FAFB669387}"/>
                  </a:ext>
                </a:extLst>
              </p:cNvPr>
              <p:cNvGraphicFramePr>
                <a:graphicFrameLocks/>
              </p:cNvGraphicFramePr>
              <p:nvPr>
                <p:extLst>
                  <p:ext uri="{D42A27DB-BD31-4B8C-83A1-F6EECF244321}">
                    <p14:modId xmlns:p14="http://schemas.microsoft.com/office/powerpoint/2010/main" val="2006603241"/>
                  </p:ext>
                </p:extLst>
              </p:nvPr>
            </p:nvGraphicFramePr>
            <p:xfrm>
              <a:off x="838200" y="2613671"/>
              <a:ext cx="6460375" cy="3314319"/>
            </p:xfrm>
            <a:graphic>
              <a:graphicData uri="http://schemas.openxmlformats.org/drawingml/2006/table">
                <a:tbl>
                  <a:tblPr firstRow="1" bandRow="1">
                    <a:tableStyleId>{5940675A-B579-460E-94D1-54222C63F5DA}</a:tableStyleId>
                  </a:tblPr>
                  <a:tblGrid>
                    <a:gridCol w="2110320">
                      <a:extLst>
                        <a:ext uri="{9D8B030D-6E8A-4147-A177-3AD203B41FA5}">
                          <a16:colId xmlns:a16="http://schemas.microsoft.com/office/drawing/2014/main" val="1273387949"/>
                        </a:ext>
                      </a:extLst>
                    </a:gridCol>
                    <a:gridCol w="4350055">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𝒳</m:t>
                                </m:r>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𝒴</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𝐼</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𝑊</m:t>
                                </m:r>
                                <m:r>
                                  <m:rPr>
                                    <m:sty m:val="p"/>
                                  </m:rPr>
                                  <a:rPr lang="en-US" b="0" i="0" smtClean="0">
                                    <a:latin typeface="Cambria Math" panose="02040503050406030204" pitchFamily="18" charset="0"/>
                                    <a:ea typeface="Cambria Math" panose="02040503050406030204" pitchFamily="18" charset="0"/>
                                  </a:rPr>
                                  <m:t>Ψ</m:t>
                                </m:r>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MLP</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e>
                                    </m:d>
                                    <m:r>
                                      <a:rPr lang="en-US" b="0" i="1"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MLP</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e>
                                </m:d>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𝑈</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a:t>UCQ equivalent forms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𝐶</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a:solidFill>
                                <a:srgbClr val="FF0000"/>
                              </a:solidFill>
                            </a:rPr>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𝑃</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ℛ</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𝑃</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𝑞</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𝑟</m:t>
                                    </m:r>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m:rPr>
                                        <m:sty m:val="p"/>
                                      </m:rPr>
                                      <a:rPr lang="en-US" b="0" i="1" smtClean="0">
                                        <a:latin typeface="Cambria Math" panose="02040503050406030204" pitchFamily="18" charset="0"/>
                                        <a:ea typeface="Cambria Math" panose="02040503050406030204" pitchFamily="18" charset="0"/>
                                      </a:rPr>
                                      <m:t>R</m:t>
                                    </m:r>
                                  </m:e>
                                  <m:sub>
                                    <m:r>
                                      <m:rPr>
                                        <m:sty m:val="p"/>
                                      </m:rPr>
                                      <a:rPr lang="en-US" b="0" i="1" smtClean="0">
                                        <a:latin typeface="Cambria Math" panose="02040503050406030204" pitchFamily="18" charset="0"/>
                                        <a:ea typeface="Cambria Math" panose="02040503050406030204" pitchFamily="18" charset="0"/>
                                      </a:rPr>
                                      <m:t>r</m:t>
                                    </m:r>
                                  </m:sub>
                                </m:sSub>
                                <m:r>
                                  <a:rPr lang="en-US" b="0" i="1" smtClean="0">
                                    <a:latin typeface="Cambria Math" panose="02040503050406030204" pitchFamily="18" charset="0"/>
                                    <a:ea typeface="Cambria Math" panose="02040503050406030204" pitchFamily="18" charset="0"/>
                                  </a:rPr>
                                  <m:t>𝑞</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𝒴</m:t>
                                </m:r>
                                <m:r>
                                  <a:rPr lang="en-US" b="0" smtClean="0">
                                    <a:latin typeface="Cambria Math" panose="02040503050406030204" pitchFamily="18" charset="0"/>
                                  </a:rPr>
                                  <m:t>↦</m:t>
                                </m:r>
                                <m:r>
                                  <a:rPr lang="en-US" b="0" smtClean="0">
                                    <a:latin typeface="Cambria Math" panose="02040503050406030204" pitchFamily="18" charset="0"/>
                                  </a:rPr>
                                  <m:t>ℝ</m:t>
                                </m:r>
                              </m:oMath>
                            </m:oMathPara>
                          </a14:m>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𝑇</m:t>
                                        </m:r>
                                      </m:sup>
                                    </m:sSup>
                                    <m:r>
                                      <a:rPr lang="en-US" b="0" i="1" smtClean="0">
                                        <a:latin typeface="Cambria Math" panose="02040503050406030204" pitchFamily="18" charset="0"/>
                                      </a:rPr>
                                      <m:t>𝑎</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𝑞</m:t>
                                        </m:r>
                                      </m:e>
                                    </m:d>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e>
                                    </m:d>
                                  </m:den>
                                </m:f>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p:graphicFrame>
            <p:nvGraphicFramePr>
              <p:cNvPr id="6" name="Content Placeholder 7">
                <a:extLst>
                  <a:ext uri="{FF2B5EF4-FFF2-40B4-BE49-F238E27FC236}">
                    <a16:creationId xmlns:a16="http://schemas.microsoft.com/office/drawing/2014/main" id="{DA8AED40-D4AF-3A71-42E6-91FAFB669387}"/>
                  </a:ext>
                </a:extLst>
              </p:cNvPr>
              <p:cNvGraphicFramePr>
                <a:graphicFrameLocks/>
              </p:cNvGraphicFramePr>
              <p:nvPr>
                <p:extLst>
                  <p:ext uri="{D42A27DB-BD31-4B8C-83A1-F6EECF244321}">
                    <p14:modId xmlns:p14="http://schemas.microsoft.com/office/powerpoint/2010/main" val="2006603241"/>
                  </p:ext>
                </p:extLst>
              </p:nvPr>
            </p:nvGraphicFramePr>
            <p:xfrm>
              <a:off x="838200" y="2613671"/>
              <a:ext cx="6460375" cy="3314319"/>
            </p:xfrm>
            <a:graphic>
              <a:graphicData uri="http://schemas.openxmlformats.org/drawingml/2006/table">
                <a:tbl>
                  <a:tblPr firstRow="1" bandRow="1">
                    <a:tableStyleId>{5940675A-B579-460E-94D1-54222C63F5DA}</a:tableStyleId>
                  </a:tblPr>
                  <a:tblGrid>
                    <a:gridCol w="2110320">
                      <a:extLst>
                        <a:ext uri="{9D8B030D-6E8A-4147-A177-3AD203B41FA5}">
                          <a16:colId xmlns:a16="http://schemas.microsoft.com/office/drawing/2014/main" val="1273387949"/>
                        </a:ext>
                      </a:extLst>
                    </a:gridCol>
                    <a:gridCol w="4350055">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602" t="-100000" r="-207229" b="-686667"/>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48688" t="-100000" r="-292" b="-686667"/>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02" t="-206897" r="-207229" b="-610345"/>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8688" t="-206897" r="-292" b="-610345"/>
                          </a:stretch>
                        </a:blipFill>
                      </a:tcPr>
                    </a:tc>
                    <a:extLst>
                      <a:ext uri="{0D108BD9-81ED-4DB2-BD59-A6C34878D82A}">
                        <a16:rowId xmlns:a16="http://schemas.microsoft.com/office/drawing/2014/main" val="1273461814"/>
                      </a:ext>
                    </a:extLst>
                  </a:tr>
                  <a:tr h="40106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02" t="-278125" r="-207229" b="-453125"/>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8688" t="-278125" r="-292" b="-453125"/>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02" t="-417241" r="-207229" b="-400000"/>
                          </a:stretch>
                        </a:blipFill>
                      </a:tcPr>
                    </a:tc>
                    <a:tc>
                      <a:txBody>
                        <a:bodyPr/>
                        <a:lstStyle/>
                        <a:p>
                          <a:pPr algn="ctr"/>
                          <a:r>
                            <a:rPr lang="en-US" dirty="0"/>
                            <a:t>UCQ equivalent forms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02" t="-517241" r="-207229" b="-300000"/>
                          </a:stretch>
                        </a:blipFill>
                      </a:tcPr>
                    </a:tc>
                    <a:tc>
                      <a:txBody>
                        <a:bodyPr/>
                        <a:lstStyle/>
                        <a:p>
                          <a:pPr algn="ctr"/>
                          <a:r>
                            <a:rPr lang="en-US" dirty="0">
                              <a:solidFill>
                                <a:srgbClr val="FF0000"/>
                              </a:solidFill>
                            </a:rPr>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02" t="-596667" r="-207229" b="-190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48688" t="-596667" r="-292" b="-190000"/>
                          </a:stretch>
                        </a:blipFill>
                      </a:tcPr>
                    </a:tc>
                    <a:extLst>
                      <a:ext uri="{0D108BD9-81ED-4DB2-BD59-A6C34878D82A}">
                        <a16:rowId xmlns:a16="http://schemas.microsoft.com/office/drawing/2014/main" val="2040144210"/>
                      </a:ext>
                    </a:extLst>
                  </a:tr>
                  <a:tr h="688213">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02" t="-387037" r="-207229" b="-5556"/>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48688" t="-387037" r="-292" b="-5556"/>
                          </a:stretch>
                        </a:blipFill>
                      </a:tcPr>
                    </a:tc>
                    <a:extLst>
                      <a:ext uri="{0D108BD9-81ED-4DB2-BD59-A6C34878D82A}">
                        <a16:rowId xmlns:a16="http://schemas.microsoft.com/office/drawing/2014/main" val="484664276"/>
                      </a:ext>
                    </a:extLst>
                  </a:tr>
                </a:tbl>
              </a:graphicData>
            </a:graphic>
          </p:graphicFrame>
        </mc:Fallback>
      </mc:AlternateContent>
      <p:sp>
        <p:nvSpPr>
          <p:cNvPr id="10" name="TextBox 9">
            <a:extLst>
              <a:ext uri="{FF2B5EF4-FFF2-40B4-BE49-F238E27FC236}">
                <a16:creationId xmlns:a16="http://schemas.microsoft.com/office/drawing/2014/main" id="{5DCDE9FE-9810-84E0-1EA9-F31BBD5FB5F7}"/>
              </a:ext>
            </a:extLst>
          </p:cNvPr>
          <p:cNvSpPr txBox="1"/>
          <p:nvPr/>
        </p:nvSpPr>
        <p:spPr>
          <a:xfrm>
            <a:off x="205740" y="6415801"/>
            <a:ext cx="10812780" cy="246221"/>
          </a:xfrm>
          <a:prstGeom prst="rect">
            <a:avLst/>
          </a:prstGeom>
          <a:noFill/>
        </p:spPr>
        <p:txBody>
          <a:bodyPr wrap="square">
            <a:spAutoFit/>
          </a:bodyPr>
          <a:lstStyle/>
          <a:p>
            <a:r>
              <a:rPr lang="en-US" sz="1000" b="0" i="0" dirty="0">
                <a:solidFill>
                  <a:srgbClr val="222222"/>
                </a:solidFill>
                <a:effectLst/>
                <a:latin typeface="Arial" panose="020B0604020202020204" pitchFamily="34" charset="0"/>
              </a:rPr>
              <a:t>Hamilton, W., Bajaj, P., </a:t>
            </a:r>
            <a:r>
              <a:rPr lang="en-US" sz="1000" b="0" i="0" dirty="0" err="1">
                <a:solidFill>
                  <a:srgbClr val="222222"/>
                </a:solidFill>
                <a:effectLst/>
                <a:latin typeface="Arial" panose="020B0604020202020204" pitchFamily="34" charset="0"/>
              </a:rPr>
              <a:t>Zitnik</a:t>
            </a:r>
            <a:r>
              <a:rPr lang="en-US" sz="1000" b="0" i="0" dirty="0">
                <a:solidFill>
                  <a:srgbClr val="222222"/>
                </a:solidFill>
                <a:effectLst/>
                <a:latin typeface="Arial" panose="020B0604020202020204" pitchFamily="34" charset="0"/>
              </a:rPr>
              <a:t>, M., </a:t>
            </a:r>
            <a:r>
              <a:rPr lang="en-US" sz="1000" b="0" i="0" dirty="0" err="1">
                <a:solidFill>
                  <a:srgbClr val="222222"/>
                </a:solidFill>
                <a:effectLst/>
                <a:latin typeface="Arial" panose="020B0604020202020204" pitchFamily="34" charset="0"/>
              </a:rPr>
              <a:t>Jurafsky</a:t>
            </a:r>
            <a:r>
              <a:rPr lang="en-US" sz="1000" b="0" i="0" dirty="0">
                <a:solidFill>
                  <a:srgbClr val="222222"/>
                </a:solidFill>
                <a:effectLst/>
                <a:latin typeface="Arial" panose="020B0604020202020204" pitchFamily="34" charset="0"/>
              </a:rPr>
              <a:t>, D., &amp; </a:t>
            </a:r>
            <a:r>
              <a:rPr lang="en-US" sz="1000" b="0" i="0" dirty="0" err="1">
                <a:solidFill>
                  <a:srgbClr val="222222"/>
                </a:solidFill>
                <a:effectLst/>
                <a:latin typeface="Arial" panose="020B0604020202020204" pitchFamily="34" charset="0"/>
              </a:rPr>
              <a:t>Leskovec</a:t>
            </a:r>
            <a:r>
              <a:rPr lang="en-US" sz="1000" b="0" i="0" dirty="0">
                <a:solidFill>
                  <a:srgbClr val="222222"/>
                </a:solidFill>
                <a:effectLst/>
                <a:latin typeface="Arial" panose="020B0604020202020204" pitchFamily="34" charset="0"/>
              </a:rPr>
              <a:t>, J. (2018). Embedding logical queries on knowledge graphs. </a:t>
            </a:r>
            <a:r>
              <a:rPr lang="en-US" sz="1000" b="0" i="1" dirty="0">
                <a:solidFill>
                  <a:srgbClr val="222222"/>
                </a:solidFill>
                <a:effectLst/>
                <a:latin typeface="Arial" panose="020B0604020202020204" pitchFamily="34" charset="0"/>
              </a:rPr>
              <a:t>Advances in neural information processing systems</a:t>
            </a:r>
            <a:r>
              <a:rPr lang="en-US" sz="1000" b="0" i="0" dirty="0">
                <a:solidFill>
                  <a:srgbClr val="222222"/>
                </a:solidFill>
                <a:effectLst/>
                <a:latin typeface="Arial" panose="020B0604020202020204" pitchFamily="34" charset="0"/>
              </a:rPr>
              <a:t>, </a:t>
            </a:r>
            <a:r>
              <a:rPr lang="en-US" sz="1000" b="0" i="1" dirty="0">
                <a:solidFill>
                  <a:srgbClr val="222222"/>
                </a:solidFill>
                <a:effectLst/>
                <a:latin typeface="Arial" panose="020B0604020202020204" pitchFamily="34" charset="0"/>
              </a:rPr>
              <a:t>31</a:t>
            </a:r>
            <a:r>
              <a:rPr lang="en-US" sz="1000" b="0" i="0" dirty="0">
                <a:solidFill>
                  <a:srgbClr val="222222"/>
                </a:solidFill>
                <a:effectLst/>
                <a:latin typeface="Arial" panose="020B0604020202020204" pitchFamily="34" charset="0"/>
              </a:rPr>
              <a:t>.</a:t>
            </a:r>
            <a:endParaRPr lang="LID4096" sz="1000"/>
          </a:p>
        </p:txBody>
      </p:sp>
      <p:sp>
        <p:nvSpPr>
          <p:cNvPr id="11" name="TextBox 10">
            <a:extLst>
              <a:ext uri="{FF2B5EF4-FFF2-40B4-BE49-F238E27FC236}">
                <a16:creationId xmlns:a16="http://schemas.microsoft.com/office/drawing/2014/main" id="{F7D3A120-5B0E-120F-028F-5894207AF198}"/>
              </a:ext>
            </a:extLst>
          </p:cNvPr>
          <p:cNvSpPr txBox="1"/>
          <p:nvPr/>
        </p:nvSpPr>
        <p:spPr>
          <a:xfrm>
            <a:off x="838200" y="1967513"/>
            <a:ext cx="2752420" cy="369332"/>
          </a:xfrm>
          <a:prstGeom prst="rect">
            <a:avLst/>
          </a:prstGeom>
          <a:noFill/>
        </p:spPr>
        <p:txBody>
          <a:bodyPr wrap="none" rtlCol="0">
            <a:spAutoFit/>
          </a:bodyPr>
          <a:lstStyle/>
          <a:p>
            <a:r>
              <a:rPr lang="en-US" dirty="0"/>
              <a:t>GQE (Hamilton et al., 2018)</a:t>
            </a:r>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5B462E8B-E6FB-D9A2-FB28-041CC391A1A3}"/>
                  </a:ext>
                </a:extLst>
              </p:cNvPr>
              <p:cNvSpPr txBox="1"/>
              <p:nvPr/>
            </p:nvSpPr>
            <p:spPr>
              <a:xfrm>
                <a:off x="7588690" y="2013506"/>
                <a:ext cx="3990323" cy="1754326"/>
              </a:xfrm>
              <a:prstGeom prst="rect">
                <a:avLst/>
              </a:prstGeom>
              <a:noFill/>
            </p:spPr>
            <p:txBody>
              <a:bodyPr wrap="none" rtlCol="0">
                <a:spAutoFit/>
              </a:bodyPr>
              <a:lstStyle/>
              <a:p>
                <a14:m>
                  <m:oMath xmlns:m="http://schemas.openxmlformats.org/officeDocument/2006/math">
                    <m:r>
                      <a:rPr lang="en-US" i="1" dirty="0" smtClean="0">
                        <a:latin typeface="Cambria Math" panose="02040503050406030204" pitchFamily="18" charset="0"/>
                      </a:rPr>
                      <m:t>𝑀𝐿𝑃</m:t>
                    </m:r>
                  </m:oMath>
                </a14:m>
                <a:r>
                  <a:rPr lang="en-US" dirty="0"/>
                  <a:t>: multi-layer perceptron</a:t>
                </a:r>
              </a:p>
              <a:p>
                <a14:m>
                  <m:oMath xmlns:m="http://schemas.openxmlformats.org/officeDocument/2006/math">
                    <m:r>
                      <m:rPr>
                        <m:sty m:val="p"/>
                      </m:rPr>
                      <a:rPr lang="en-US" b="0" i="0" smtClean="0">
                        <a:latin typeface="Cambria Math" panose="02040503050406030204" pitchFamily="18" charset="0"/>
                      </a:rPr>
                      <m:t>Ψ</m:t>
                    </m:r>
                  </m:oMath>
                </a14:m>
                <a:r>
                  <a:rPr lang="en-US" dirty="0"/>
                  <a:t>: a permutation invariant operator</a:t>
                </a:r>
              </a:p>
              <a:p>
                <a14:m>
                  <m:oMath xmlns:m="http://schemas.openxmlformats.org/officeDocument/2006/math">
                    <m:r>
                      <a:rPr lang="en-US" i="1" dirty="0" smtClean="0">
                        <a:latin typeface="Cambria Math" panose="02040503050406030204" pitchFamily="18" charset="0"/>
                      </a:rPr>
                      <m:t>𝑊</m:t>
                    </m:r>
                  </m:oMath>
                </a14:m>
                <a:r>
                  <a:rPr lang="en-US" dirty="0"/>
                  <a:t>: a matrix</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𝑅</m:t>
                        </m:r>
                      </m:e>
                      <m:sub>
                        <m:r>
                          <a:rPr lang="en-US" b="0" i="1" smtClean="0">
                            <a:latin typeface="Cambria Math" panose="02040503050406030204" pitchFamily="18" charset="0"/>
                          </a:rPr>
                          <m:t>𝑟</m:t>
                        </m:r>
                      </m:sub>
                    </m:sSub>
                  </m:oMath>
                </a14:m>
                <a:r>
                  <a:rPr lang="en-US" dirty="0"/>
                  <a:t>: a matrix indexed by relation </a:t>
                </a:r>
                <a14:m>
                  <m:oMath xmlns:m="http://schemas.openxmlformats.org/officeDocument/2006/math">
                    <m:r>
                      <a:rPr lang="en-US" i="1" dirty="0" smtClean="0">
                        <a:latin typeface="Cambria Math" panose="02040503050406030204" pitchFamily="18" charset="0"/>
                      </a:rPr>
                      <m:t>𝑟</m:t>
                    </m:r>
                  </m:oMath>
                </a14:m>
                <a:endParaRPr lang="en-US" dirty="0"/>
              </a:p>
              <a:p>
                <a:endParaRPr lang="en-US" dirty="0"/>
              </a:p>
              <a:p>
                <a:r>
                  <a:rPr lang="en-US" dirty="0"/>
                  <a:t>Neural operations do</a:t>
                </a:r>
                <a:r>
                  <a:rPr lang="zh-CN" altLang="en-US" dirty="0"/>
                  <a:t> </a:t>
                </a:r>
                <a:r>
                  <a:rPr lang="en-US" altLang="zh-CN" dirty="0"/>
                  <a:t>almost</a:t>
                </a:r>
                <a:r>
                  <a:rPr lang="en-US" dirty="0"/>
                  <a:t> everything </a:t>
                </a:r>
              </a:p>
            </p:txBody>
          </p:sp>
        </mc:Choice>
        <mc:Fallback>
          <p:sp>
            <p:nvSpPr>
              <p:cNvPr id="12" name="TextBox 11">
                <a:extLst>
                  <a:ext uri="{FF2B5EF4-FFF2-40B4-BE49-F238E27FC236}">
                    <a16:creationId xmlns:a16="http://schemas.microsoft.com/office/drawing/2014/main" id="{5B462E8B-E6FB-D9A2-FB28-041CC391A1A3}"/>
                  </a:ext>
                </a:extLst>
              </p:cNvPr>
              <p:cNvSpPr txBox="1">
                <a:spLocks noRot="1" noChangeAspect="1" noMove="1" noResize="1" noEditPoints="1" noAdjustHandles="1" noChangeArrowheads="1" noChangeShapeType="1" noTextEdit="1"/>
              </p:cNvSpPr>
              <p:nvPr/>
            </p:nvSpPr>
            <p:spPr>
              <a:xfrm>
                <a:off x="7588690" y="2013506"/>
                <a:ext cx="3990323" cy="1754326"/>
              </a:xfrm>
              <a:prstGeom prst="rect">
                <a:avLst/>
              </a:prstGeom>
              <a:blipFill>
                <a:blip r:embed="rId4"/>
                <a:stretch>
                  <a:fillRect l="-1270" t="-1439" b="-5036"/>
                </a:stretch>
              </a:blipFill>
            </p:spPr>
            <p:txBody>
              <a:bodyPr/>
              <a:lstStyle/>
              <a:p>
                <a:r>
                  <a:rPr lang="en-US">
                    <a:noFill/>
                  </a:rPr>
                  <a:t> </a:t>
                </a:r>
              </a:p>
            </p:txBody>
          </p:sp>
        </mc:Fallback>
      </mc:AlternateContent>
    </p:spTree>
    <p:extLst>
      <p:ext uri="{BB962C8B-B14F-4D97-AF65-F5344CB8AC3E}">
        <p14:creationId xmlns:p14="http://schemas.microsoft.com/office/powerpoint/2010/main" val="20921019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DE3854B-3AF3-AD57-DCB9-33270C8B96CD}"/>
                  </a:ext>
                </a:extLst>
              </p:cNvPr>
              <p:cNvSpPr>
                <a:spLocks noGrp="1"/>
              </p:cNvSpPr>
              <p:nvPr>
                <p:ph type="title"/>
              </p:nvPr>
            </p:nvSpPr>
            <p:spPr/>
            <p:txBody>
              <a:bodyPr/>
              <a:lstStyle/>
              <a:p>
                <a:r>
                  <a:rPr lang="en-US" dirty="0"/>
                  <a:t>Example in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r>
                  <a:rPr lang="en-US" dirty="0"/>
                  <a:t>: multiple vector</a:t>
                </a:r>
              </a:p>
            </p:txBody>
          </p:sp>
        </mc:Choice>
        <mc:Fallback xmlns="">
          <p:sp>
            <p:nvSpPr>
              <p:cNvPr id="2" name="Title 1">
                <a:extLst>
                  <a:ext uri="{FF2B5EF4-FFF2-40B4-BE49-F238E27FC236}">
                    <a16:creationId xmlns:a16="http://schemas.microsoft.com/office/drawing/2014/main" id="{CDE3854B-3AF3-AD57-DCB9-33270C8B96CD}"/>
                  </a:ext>
                </a:extLst>
              </p:cNvPr>
              <p:cNvSpPr>
                <a:spLocks noGrp="1" noRot="1" noChangeAspect="1" noMove="1" noResize="1" noEditPoints="1" noAdjustHandles="1" noChangeArrowheads="1" noChangeShapeType="1" noTextEdit="1"/>
              </p:cNvSpPr>
              <p:nvPr>
                <p:ph type="title"/>
              </p:nvPr>
            </p:nvSpPr>
            <p:spPr>
              <a:blipFill>
                <a:blip r:embed="rId2"/>
                <a:stretch>
                  <a:fillRect l="-2413"/>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C31F91BE-C50E-4D32-5A36-ED26B137B40D}"/>
              </a:ext>
            </a:extLst>
          </p:cNvPr>
          <p:cNvSpPr>
            <a:spLocks noGrp="1"/>
          </p:cNvSpPr>
          <p:nvPr>
            <p:ph type="sldNum" sz="quarter" idx="12"/>
          </p:nvPr>
        </p:nvSpPr>
        <p:spPr/>
        <p:txBody>
          <a:bodyPr/>
          <a:lstStyle/>
          <a:p>
            <a:fld id="{360D54F1-1E69-41BF-8A89-6B497D4E24EC}" type="slidenum">
              <a:rPr lang="en-US" smtClean="0"/>
              <a:t>23</a:t>
            </a:fld>
            <a:endParaRPr lang="en-US"/>
          </a:p>
        </p:txBody>
      </p:sp>
      <mc:AlternateContent xmlns:mc="http://schemas.openxmlformats.org/markup-compatibility/2006">
        <mc:Choice xmlns:a14="http://schemas.microsoft.com/office/drawing/2010/main" Requires="a14">
          <p:graphicFrame>
            <p:nvGraphicFramePr>
              <p:cNvPr id="6" name="Content Placeholder 7">
                <a:extLst>
                  <a:ext uri="{FF2B5EF4-FFF2-40B4-BE49-F238E27FC236}">
                    <a16:creationId xmlns:a16="http://schemas.microsoft.com/office/drawing/2014/main" id="{E5890F21-C602-9B13-79C6-5B374F4421A7}"/>
                  </a:ext>
                </a:extLst>
              </p:cNvPr>
              <p:cNvGraphicFramePr>
                <a:graphicFrameLocks/>
              </p:cNvGraphicFramePr>
              <p:nvPr>
                <p:extLst>
                  <p:ext uri="{D42A27DB-BD31-4B8C-83A1-F6EECF244321}">
                    <p14:modId xmlns:p14="http://schemas.microsoft.com/office/powerpoint/2010/main" val="647144928"/>
                  </p:ext>
                </p:extLst>
              </p:nvPr>
            </p:nvGraphicFramePr>
            <p:xfrm>
              <a:off x="838200" y="2303272"/>
              <a:ext cx="7449807" cy="4053078"/>
            </p:xfrm>
            <a:graphic>
              <a:graphicData uri="http://schemas.openxmlformats.org/drawingml/2006/table">
                <a:tbl>
                  <a:tblPr firstRow="1" bandRow="1">
                    <a:tableStyleId>{5940675A-B579-460E-94D1-54222C63F5DA}</a:tableStyleId>
                  </a:tblPr>
                  <a:tblGrid>
                    <a:gridCol w="2083430">
                      <a:extLst>
                        <a:ext uri="{9D8B030D-6E8A-4147-A177-3AD203B41FA5}">
                          <a16:colId xmlns:a16="http://schemas.microsoft.com/office/drawing/2014/main" val="1273387949"/>
                        </a:ext>
                      </a:extLst>
                    </a:gridCol>
                    <a:gridCol w="5366377">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𝒳</m:t>
                                </m:r>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i="0" dirty="0">
                              <a:latin typeface="+mn-lt"/>
                            </a:rPr>
                            <a:t>Multiple</a:t>
                          </a:r>
                          <a:r>
                            <a:rPr lang="en-US" i="0" baseline="0" dirty="0">
                              <a:latin typeface="+mn-lt"/>
                            </a:rPr>
                            <a:t> vectors in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endParaRPr lang="en-US" dirty="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𝒴</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𝐼</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457200" lvl="1" indent="0" algn="ctr">
                            <a:buNone/>
                          </a:pPr>
                          <a14:m>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r>
                                <a:rPr lang="en-US" sz="2000" i="1">
                                  <a:latin typeface="Cambria Math" panose="02040503050406030204" pitchFamily="18" charset="0"/>
                                </a:rPr>
                                <m:t> </m:t>
                              </m:r>
                            </m:oMath>
                          </a14:m>
                          <a:r>
                            <a:rPr lang="en-US" sz="2000" dirty="0"/>
                            <a:t>= </a:t>
                          </a:r>
                          <a:r>
                            <a:rPr lang="en-US" sz="2000" dirty="0">
                              <a:solidFill>
                                <a:srgbClr val="7030A0"/>
                              </a:solidFill>
                              <a:latin typeface="Consolas" panose="020B0609020204030204" pitchFamily="49" charset="0"/>
                              <a:cs typeface="Consolas" panose="020B0609020204030204" pitchFamily="49" charset="0"/>
                            </a:rPr>
                            <a:t>self-attn</a:t>
                          </a:r>
                          <a:r>
                            <a:rPr lang="en-US" sz="2000" dirty="0">
                              <a:latin typeface="Consolas" panose="020B0609020204030204" pitchFamily="49" charset="0"/>
                              <a:cs typeface="Consolas" panose="020B0609020204030204" pitchFamily="49" charset="0"/>
                            </a:rPr>
                            <a:t>(</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oMath>
                          </a14:m>
                          <a:r>
                            <a:rPr lang="en-US" sz="2000" dirty="0">
                              <a:latin typeface="Consolas" panose="020B0609020204030204" pitchFamily="49" charset="0"/>
                              <a:cs typeface="Consolas" panose="020B0609020204030204" pitchFamily="49" charset="0"/>
                            </a:rPr>
                            <a:t>)</a:t>
                          </a:r>
                        </a:p>
                        <a:p>
                          <a:pPr marL="457200" lvl="1" indent="0" algn="ctr">
                            <a:buNone/>
                          </a:pPr>
                          <a:r>
                            <a:rPr lang="en-US" sz="2000" dirty="0">
                              <a:latin typeface="Consolas" panose="020B0609020204030204" pitchFamily="49" charset="0"/>
                              <a:cs typeface="Consolas" panose="020B0609020204030204" pitchFamily="49" charset="0"/>
                            </a:rPr>
                            <a:t>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r>
                                    <a:rPr lang="en-US" sz="2000" i="1">
                                      <a:latin typeface="Cambria Math" panose="02040503050406030204" pitchFamily="18" charset="0"/>
                                    </a:rPr>
                                    <m:t>+1</m:t>
                                  </m:r>
                                </m:sub>
                              </m:sSub>
                            </m:oMath>
                          </a14:m>
                          <a:r>
                            <a:rPr lang="en-US" sz="2000" dirty="0"/>
                            <a:t> = </a:t>
                          </a:r>
                          <a:r>
                            <a:rPr lang="en-US" sz="2000" dirty="0">
                              <a:latin typeface="Consolas" panose="020B0609020204030204" pitchFamily="49" charset="0"/>
                              <a:cs typeface="Consolas" panose="020B0609020204030204" pitchFamily="49" charset="0"/>
                            </a:rPr>
                            <a:t>MLP(</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oMath>
                          </a14:m>
                          <a:r>
                            <a:rPr lang="en-US" sz="2000" dirty="0">
                              <a:latin typeface="Consolas" panose="020B0609020204030204" pitchFamily="49" charset="0"/>
                              <a:cs typeface="Consolas" panose="020B0609020204030204" pitchFamily="49" charset="0"/>
                            </a:rPr>
                            <a:t>)</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𝑈</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a:solidFill>
                                <a:srgbClr val="7030A0"/>
                              </a:solidFill>
                            </a:rPr>
                            <a:t>Merge Particles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𝐶</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457200" lvl="1" indent="0" algn="ctr">
                            <a:buNone/>
                          </a:pPr>
                          <a14:m>
                            <m:oMathPara xmlns:m="http://schemas.openxmlformats.org/officeDocument/2006/math">
                              <m:oMathParaPr>
                                <m:jc m:val="centerGroup"/>
                              </m:oMathParaPr>
                              <m:oMath xmlns:m="http://schemas.openxmlformats.org/officeDocument/2006/math">
                                <m:sSub>
                                  <m:sSubPr>
                                    <m:ctrlPr>
                                      <a:rPr lang="en-US" sz="2000" i="1" smtClean="0">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r>
                                  <a:rPr lang="en-US" sz="2000" i="1">
                                    <a:latin typeface="Cambria Math" panose="02040503050406030204" pitchFamily="18" charset="0"/>
                                  </a:rPr>
                                  <m:t> </m:t>
                                </m:r>
                                <m:r>
                                  <m:rPr>
                                    <m:nor/>
                                  </m:rPr>
                                  <a:rPr lang="en-US" sz="2000" dirty="0"/>
                                  <m:t>= </m:t>
                                </m:r>
                                <m:r>
                                  <m:rPr>
                                    <m:nor/>
                                  </m:rPr>
                                  <a:rPr lang="en-US" sz="2000" dirty="0" smtClean="0">
                                    <a:solidFill>
                                      <a:srgbClr val="7030A0"/>
                                    </a:solidFill>
                                    <a:latin typeface="Consolas" panose="020B0609020204030204" pitchFamily="49" charset="0"/>
                                    <a:cs typeface="Consolas" panose="020B0609020204030204" pitchFamily="49" charset="0"/>
                                  </a:rPr>
                                  <m:t>self</m:t>
                                </m:r>
                                <m:r>
                                  <m:rPr>
                                    <m:nor/>
                                  </m:rPr>
                                  <a:rPr lang="en-US" sz="2000" dirty="0" smtClean="0">
                                    <a:solidFill>
                                      <a:srgbClr val="7030A0"/>
                                    </a:solidFill>
                                    <a:latin typeface="Consolas" panose="020B0609020204030204" pitchFamily="49" charset="0"/>
                                    <a:cs typeface="Consolas" panose="020B0609020204030204" pitchFamily="49" charset="0"/>
                                  </a:rPr>
                                  <m:t>−</m:t>
                                </m:r>
                                <m:r>
                                  <m:rPr>
                                    <m:nor/>
                                  </m:rPr>
                                  <a:rPr lang="en-US" sz="2000" dirty="0" smtClean="0">
                                    <a:solidFill>
                                      <a:srgbClr val="7030A0"/>
                                    </a:solidFill>
                                    <a:latin typeface="Consolas" panose="020B0609020204030204" pitchFamily="49" charset="0"/>
                                    <a:cs typeface="Consolas" panose="020B0609020204030204" pitchFamily="49" charset="0"/>
                                  </a:rPr>
                                  <m:t>attn</m:t>
                                </m:r>
                                <m:r>
                                  <m:rPr>
                                    <m:nor/>
                                  </m:rPr>
                                  <a:rPr lang="en-US" sz="2000" dirty="0">
                                    <a:latin typeface="Consolas" panose="020B0609020204030204" pitchFamily="49" charset="0"/>
                                    <a:cs typeface="Consolas" panose="020B0609020204030204" pitchFamily="49"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sub>
                                </m:sSub>
                                <m:r>
                                  <m:rPr>
                                    <m:nor/>
                                  </m:rPr>
                                  <a:rPr lang="en-US" sz="2000" dirty="0">
                                    <a:latin typeface="Consolas" panose="020B0609020204030204" pitchFamily="49" charset="0"/>
                                    <a:cs typeface="Consolas" panose="020B0609020204030204" pitchFamily="49" charset="0"/>
                                  </a:rPr>
                                  <m:t>)</m:t>
                                </m:r>
                              </m:oMath>
                            </m:oMathPara>
                          </a14:m>
                          <a:endParaRPr lang="en-US" sz="2000" dirty="0">
                            <a:latin typeface="Consolas" panose="020B0609020204030204" pitchFamily="49" charset="0"/>
                            <a:cs typeface="Consolas" panose="020B0609020204030204" pitchFamily="49" charset="0"/>
                          </a:endParaRPr>
                        </a:p>
                        <a:p>
                          <a:pPr marL="457200" lvl="1" indent="0" algn="ctr">
                            <a:buNone/>
                          </a:pPr>
                          <a14:m>
                            <m:oMathPara xmlns:m="http://schemas.openxmlformats.org/officeDocument/2006/math">
                              <m:oMathParaPr>
                                <m:jc m:val="centerGroup"/>
                              </m:oMathParaPr>
                              <m:oMath xmlns:m="http://schemas.openxmlformats.org/officeDocument/2006/math">
                                <m:r>
                                  <m:rPr>
                                    <m:nor/>
                                  </m:rPr>
                                  <a:rPr lang="en-US" sz="2000" dirty="0" smtClean="0">
                                    <a:latin typeface="Consolas" panose="020B0609020204030204" pitchFamily="49" charset="0"/>
                                    <a:cs typeface="Consolas" panose="020B0609020204030204" pitchFamily="49" charset="0"/>
                                  </a:rPr>
                                  <m:t>  </m:t>
                                </m:r>
                                <m:sSub>
                                  <m:sSubPr>
                                    <m:ctrlPr>
                                      <a:rPr lang="en-US" sz="2000" i="1">
                                        <a:latin typeface="Cambria Math" panose="02040503050406030204" pitchFamily="18" charset="0"/>
                                      </a:rPr>
                                    </m:ctrlPr>
                                  </m:sSubPr>
                                  <m:e>
                                    <m:r>
                                      <a:rPr lang="en-US" sz="2000" i="1">
                                        <a:latin typeface="Cambria Math" panose="02040503050406030204" pitchFamily="18" charset="0"/>
                                      </a:rPr>
                                      <m:t>𝑃</m:t>
                                    </m:r>
                                  </m:e>
                                  <m:sub>
                                    <m:r>
                                      <a:rPr lang="en-US" sz="2000" i="1">
                                        <a:latin typeface="Cambria Math" panose="02040503050406030204" pitchFamily="18" charset="0"/>
                                      </a:rPr>
                                      <m:t>𝑖</m:t>
                                    </m:r>
                                    <m:r>
                                      <a:rPr lang="en-US" sz="2000" i="1">
                                        <a:latin typeface="Cambria Math" panose="02040503050406030204" pitchFamily="18" charset="0"/>
                                      </a:rPr>
                                      <m:t>+1</m:t>
                                    </m:r>
                                  </m:sub>
                                </m:sSub>
                                <m:r>
                                  <m:rPr>
                                    <m:nor/>
                                  </m:rPr>
                                  <a:rPr lang="en-US" sz="2000" dirty="0"/>
                                  <m:t> = </m:t>
                                </m:r>
                                <m:r>
                                  <m:rPr>
                                    <m:nor/>
                                  </m:rPr>
                                  <a:rPr lang="en-US" sz="2000" dirty="0">
                                    <a:latin typeface="Consolas" panose="020B0609020204030204" pitchFamily="49" charset="0"/>
                                    <a:cs typeface="Consolas" panose="020B0609020204030204" pitchFamily="49" charset="0"/>
                                  </a:rPr>
                                  <m:t>MLP</m:t>
                                </m:r>
                                <m:r>
                                  <m:rPr>
                                    <m:nor/>
                                  </m:rPr>
                                  <a:rPr lang="en-US" sz="2000" dirty="0">
                                    <a:latin typeface="Consolas" panose="020B0609020204030204" pitchFamily="49" charset="0"/>
                                    <a:cs typeface="Consolas" panose="020B0609020204030204" pitchFamily="49"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𝐴</m:t>
                                    </m:r>
                                  </m:e>
                                  <m:sub>
                                    <m:r>
                                      <a:rPr lang="en-US" sz="2000" i="1">
                                        <a:latin typeface="Cambria Math" panose="02040503050406030204" pitchFamily="18" charset="0"/>
                                      </a:rPr>
                                      <m:t>𝑖</m:t>
                                    </m:r>
                                  </m:sub>
                                </m:sSub>
                                <m:r>
                                  <m:rPr>
                                    <m:nor/>
                                  </m:rPr>
                                  <a:rPr lang="en-US" sz="2000" dirty="0">
                                    <a:latin typeface="Consolas" panose="020B0609020204030204" pitchFamily="49" charset="0"/>
                                    <a:cs typeface="Consolas" panose="020B0609020204030204" pitchFamily="49" charset="0"/>
                                  </a:rPr>
                                  <m:t>)</m:t>
                                </m:r>
                              </m:oMath>
                            </m:oMathPara>
                          </a14:m>
                          <a:endParaRPr lang="en-US" sz="2800" dirty="0">
                            <a:latin typeface="Consolas" panose="020B0609020204030204" pitchFamily="49" charset="0"/>
                            <a:cs typeface="Consolas" panose="020B0609020204030204" pitchFamily="49" charset="0"/>
                          </a:endParaRP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𝑃</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ℛ</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𝐴</m:t>
                                  </m:r>
                                </m:e>
                                <m:sub>
                                  <m:r>
                                    <a:rPr lang="en-US" i="1">
                                      <a:latin typeface="Cambria Math" panose="02040503050406030204" pitchFamily="18" charset="0"/>
                                    </a:rPr>
                                    <m:t>𝑖</m:t>
                                  </m:r>
                                </m:sub>
                              </m:sSub>
                            </m:oMath>
                          </a14:m>
                          <a:r>
                            <a:rPr lang="en-US" dirty="0"/>
                            <a:t> = </a:t>
                          </a:r>
                          <a:r>
                            <a:rPr lang="en-US" dirty="0">
                              <a:solidFill>
                                <a:srgbClr val="7030A0"/>
                              </a:solidFill>
                            </a:rPr>
                            <a:t>(1 - </a:t>
                          </a:r>
                          <a14:m>
                            <m:oMath xmlns:m="http://schemas.openxmlformats.org/officeDocument/2006/math">
                              <m:r>
                                <a:rPr lang="en-US" b="0" i="1" smtClean="0">
                                  <a:solidFill>
                                    <a:srgbClr val="7030A0"/>
                                  </a:solidFill>
                                  <a:latin typeface="Cambria Math" panose="02040503050406030204" pitchFamily="18" charset="0"/>
                                </a:rPr>
                                <m:t>𝑍</m:t>
                              </m:r>
                            </m:oMath>
                          </a14:m>
                          <a:r>
                            <a:rPr lang="en-US" dirty="0">
                              <a:solidFill>
                                <a:srgbClr val="7030A0"/>
                              </a:solidFill>
                            </a:rPr>
                            <a:t>)  </a:t>
                          </a:r>
                          <a14:m>
                            <m:oMath xmlns:m="http://schemas.openxmlformats.org/officeDocument/2006/math">
                              <m:sSub>
                                <m:sSubPr>
                                  <m:ctrlPr>
                                    <a:rPr lang="en-US" i="1">
                                      <a:solidFill>
                                        <a:srgbClr val="7030A0"/>
                                      </a:solidFill>
                                      <a:latin typeface="Cambria Math" panose="02040503050406030204" pitchFamily="18" charset="0"/>
                                    </a:rPr>
                                  </m:ctrlPr>
                                </m:sSubPr>
                                <m:e>
                                  <m:r>
                                    <a:rPr lang="en-US" i="1" smtClean="0">
                                      <a:solidFill>
                                        <a:srgbClr val="7030A0"/>
                                      </a:solidFill>
                                      <a:latin typeface="Cambria Math" panose="02040503050406030204" pitchFamily="18" charset="0"/>
                                      <a:ea typeface="Cambria Math" panose="02040503050406030204" pitchFamily="18" charset="0"/>
                                    </a:rPr>
                                    <m:t>⊙</m:t>
                                  </m:r>
                                  <m:r>
                                    <a:rPr lang="en-US" i="1">
                                      <a:solidFill>
                                        <a:srgbClr val="7030A0"/>
                                      </a:solidFill>
                                      <a:latin typeface="Cambria Math" panose="02040503050406030204" pitchFamily="18" charset="0"/>
                                    </a:rPr>
                                    <m:t>𝑃</m:t>
                                  </m:r>
                                </m:e>
                                <m:sub>
                                  <m:r>
                                    <a:rPr lang="en-US" i="1">
                                      <a:solidFill>
                                        <a:srgbClr val="7030A0"/>
                                      </a:solidFill>
                                      <a:latin typeface="Cambria Math" panose="02040503050406030204" pitchFamily="18" charset="0"/>
                                    </a:rPr>
                                    <m:t>𝑖</m:t>
                                  </m:r>
                                </m:sub>
                              </m:sSub>
                            </m:oMath>
                          </a14:m>
                          <a:r>
                            <a:rPr lang="en-US" dirty="0">
                              <a:solidFill>
                                <a:srgbClr val="7030A0"/>
                              </a:solidFill>
                            </a:rPr>
                            <a:t> + </a:t>
                          </a:r>
                          <a14:m>
                            <m:oMath xmlns:m="http://schemas.openxmlformats.org/officeDocument/2006/math">
                              <m:r>
                                <a:rPr lang="en-US" i="1" smtClean="0">
                                  <a:solidFill>
                                    <a:srgbClr val="7030A0"/>
                                  </a:solidFill>
                                  <a:latin typeface="Cambria Math" panose="02040503050406030204" pitchFamily="18" charset="0"/>
                                </a:rPr>
                                <m:t>𝑍</m:t>
                              </m:r>
                              <m:r>
                                <a:rPr lang="en-US" i="1">
                                  <a:solidFill>
                                    <a:srgbClr val="7030A0"/>
                                  </a:solidFill>
                                  <a:latin typeface="Cambria Math" panose="02040503050406030204" pitchFamily="18" charset="0"/>
                                  <a:ea typeface="Cambria Math" panose="02040503050406030204" pitchFamily="18" charset="0"/>
                                </a:rPr>
                                <m:t>⊙</m:t>
                              </m:r>
                              <m:r>
                                <a:rPr lang="en-US" b="0" i="1" dirty="0" smtClean="0">
                                  <a:solidFill>
                                    <a:srgbClr val="7030A0"/>
                                  </a:solidFill>
                                  <a:latin typeface="Cambria Math" panose="02040503050406030204" pitchFamily="18" charset="0"/>
                                </a:rPr>
                                <m:t>𝑇</m:t>
                              </m:r>
                            </m:oMath>
                          </a14:m>
                          <a:endParaRPr lang="en-US" b="0" i="1" dirty="0">
                            <a:solidFill>
                              <a:srgbClr val="7030A0"/>
                            </a:solidFill>
                            <a:latin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r>
                                  <m:rPr>
                                    <m:nor/>
                                  </m:rPr>
                                  <a:rPr lang="en-US" dirty="0">
                                    <a:latin typeface="Consolas" panose="020B0609020204030204" pitchFamily="49" charset="0"/>
                                    <a:cs typeface="Consolas" panose="020B0609020204030204" pitchFamily="49" charset="0"/>
                                  </a:rPr>
                                  <m:t>self</m:t>
                                </m:r>
                                <m:r>
                                  <m:rPr>
                                    <m:nor/>
                                  </m:rPr>
                                  <a:rPr lang="en-US" dirty="0">
                                    <a:latin typeface="Consolas" panose="020B0609020204030204" pitchFamily="49" charset="0"/>
                                    <a:cs typeface="Consolas" panose="020B0609020204030204" pitchFamily="49" charset="0"/>
                                  </a:rPr>
                                  <m:t>−</m:t>
                                </m:r>
                                <m:r>
                                  <m:rPr>
                                    <m:nor/>
                                  </m:rPr>
                                  <a:rPr lang="en-US" dirty="0">
                                    <a:latin typeface="Consolas" panose="020B0609020204030204" pitchFamily="49" charset="0"/>
                                    <a:cs typeface="Consolas" panose="020B0609020204030204" pitchFamily="49" charset="0"/>
                                  </a:rPr>
                                  <m:t>attn</m:t>
                                </m:r>
                                <m:r>
                                  <m:rPr>
                                    <m:nor/>
                                  </m:rPr>
                                  <a:rPr lang="en-US" dirty="0">
                                    <a:latin typeface="Consolas" panose="020B0609020204030204" pitchFamily="49" charset="0"/>
                                    <a:cs typeface="Consolas" panose="020B0609020204030204" pitchFamily="49" charset="0"/>
                                  </a:rPr>
                                  <m:t>(</m:t>
                                </m:r>
                                <m:sSub>
                                  <m:sSubPr>
                                    <m:ctrlPr>
                                      <a:rPr lang="en-US" i="1">
                                        <a:latin typeface="Cambria Math" panose="02040503050406030204" pitchFamily="18" charset="0"/>
                                      </a:rPr>
                                    </m:ctrlPr>
                                  </m:sSubPr>
                                  <m:e>
                                    <m:r>
                                      <a:rPr lang="en-US" i="1">
                                        <a:latin typeface="Cambria Math" panose="02040503050406030204" pitchFamily="18" charset="0"/>
                                      </a:rPr>
                                      <m:t>𝐴</m:t>
                                    </m:r>
                                  </m:e>
                                  <m:sub>
                                    <m:r>
                                      <a:rPr lang="en-US" i="1">
                                        <a:latin typeface="Cambria Math" panose="02040503050406030204" pitchFamily="18" charset="0"/>
                                      </a:rPr>
                                      <m:t>𝑖</m:t>
                                    </m:r>
                                  </m:sub>
                                </m:sSub>
                                <m:r>
                                  <m:rPr>
                                    <m:nor/>
                                  </m:rPr>
                                  <a:rPr lang="en-US" dirty="0">
                                    <a:latin typeface="Consolas" panose="020B0609020204030204" pitchFamily="49" charset="0"/>
                                    <a:cs typeface="Consolas" panose="020B0609020204030204" pitchFamily="49" charset="0"/>
                                  </a:rPr>
                                  <m:t>)</m:t>
                                </m:r>
                              </m:oMath>
                            </m:oMathPara>
                          </a14:m>
                          <a:endParaRPr lang="en-US" i="1"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𝒴</m:t>
                                </m:r>
                                <m:r>
                                  <a:rPr lang="en-US" b="0" smtClean="0">
                                    <a:latin typeface="Cambria Math" panose="02040503050406030204" pitchFamily="18" charset="0"/>
                                  </a:rPr>
                                  <m:t>↦</m:t>
                                </m:r>
                                <m:r>
                                  <a:rPr lang="en-US" b="0" smtClean="0">
                                    <a:latin typeface="Cambria Math" panose="02040503050406030204" pitchFamily="18" charset="0"/>
                                  </a:rPr>
                                  <m:t>ℝ</m:t>
                                </m:r>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func>
                                  <m:funcPr>
                                    <m:ctrlPr>
                                      <a:rPr lang="en-US" sz="1800" i="1" smtClean="0">
                                        <a:latin typeface="Cambria Math" panose="02040503050406030204" pitchFamily="18" charset="0"/>
                                      </a:rPr>
                                    </m:ctrlPr>
                                  </m:funcPr>
                                  <m:fName>
                                    <m:limLow>
                                      <m:limLowPr>
                                        <m:ctrlPr>
                                          <a:rPr lang="en-US" sz="1800" i="1" smtClean="0">
                                            <a:latin typeface="Cambria Math" panose="02040503050406030204" pitchFamily="18" charset="0"/>
                                          </a:rPr>
                                        </m:ctrlPr>
                                      </m:limLowPr>
                                      <m:e>
                                        <m:r>
                                          <m:rPr>
                                            <m:sty m:val="p"/>
                                          </m:rPr>
                                          <a:rPr lang="en-US" sz="1800" i="0" smtClean="0">
                                            <a:latin typeface="Cambria Math" panose="02040503050406030204" pitchFamily="18" charset="0"/>
                                          </a:rPr>
                                          <m:t>max</m:t>
                                        </m:r>
                                      </m:e>
                                      <m:lim>
                                        <m:r>
                                          <a:rPr lang="en-US" sz="1800" b="0" i="1" smtClean="0">
                                            <a:latin typeface="Cambria Math" panose="02040503050406030204" pitchFamily="18" charset="0"/>
                                          </a:rPr>
                                          <m:t>𝑘</m:t>
                                        </m:r>
                                        <m:r>
                                          <a:rPr lang="en-US" sz="1800" b="0" i="1" smtClean="0">
                                            <a:latin typeface="Cambria Math" panose="02040503050406030204" pitchFamily="18" charset="0"/>
                                          </a:rPr>
                                          <m:t>=1,2,3,…,</m:t>
                                        </m:r>
                                        <m:r>
                                          <a:rPr lang="en-US" sz="1800" b="0" i="1" smtClean="0">
                                            <a:latin typeface="Cambria Math" panose="02040503050406030204" pitchFamily="18" charset="0"/>
                                          </a:rPr>
                                          <m:t>𝐾</m:t>
                                        </m:r>
                                      </m:lim>
                                    </m:limLow>
                                  </m:fName>
                                  <m:e>
                                    <m:r>
                                      <a:rPr lang="en-US" sz="1800" b="0" i="1" smtClean="0">
                                        <a:latin typeface="Cambria Math" panose="02040503050406030204" pitchFamily="18" charset="0"/>
                                      </a:rPr>
                                      <m:t>&lt;</m:t>
                                    </m:r>
                                    <m:sSubSup>
                                      <m:sSubSupPr>
                                        <m:ctrlPr>
                                          <a:rPr lang="en-US" sz="1800" i="1" smtClean="0">
                                            <a:latin typeface="Cambria Math" panose="02040503050406030204" pitchFamily="18" charset="0"/>
                                          </a:rPr>
                                        </m:ctrlPr>
                                      </m:sSubSupPr>
                                      <m:e>
                                        <m:r>
                                          <a:rPr lang="en-US" sz="1800" b="0" i="1" smtClean="0">
                                            <a:latin typeface="Cambria Math" panose="02040503050406030204" pitchFamily="18" charset="0"/>
                                          </a:rPr>
                                          <m:t>𝑝</m:t>
                                        </m:r>
                                      </m:e>
                                      <m:sub>
                                        <m:r>
                                          <a:rPr lang="en-US" sz="1800" b="0" i="1" smtClean="0">
                                            <a:latin typeface="Cambria Math" panose="02040503050406030204" pitchFamily="18" charset="0"/>
                                          </a:rPr>
                                          <m:t>𝑇</m:t>
                                        </m:r>
                                      </m:sub>
                                      <m:sup>
                                        <m:r>
                                          <a:rPr lang="en-US" sz="1800" b="0" i="1" smtClean="0">
                                            <a:latin typeface="Cambria Math" panose="02040503050406030204" pitchFamily="18" charset="0"/>
                                          </a:rPr>
                                          <m:t>(</m:t>
                                        </m:r>
                                        <m:r>
                                          <a:rPr lang="en-US" sz="1800" b="0" i="1" smtClean="0">
                                            <a:latin typeface="Cambria Math" panose="02040503050406030204" pitchFamily="18" charset="0"/>
                                          </a:rPr>
                                          <m:t>𝑘</m:t>
                                        </m:r>
                                        <m:r>
                                          <a:rPr lang="en-US" sz="1800" b="0" i="1" smtClean="0">
                                            <a:latin typeface="Cambria Math" panose="02040503050406030204" pitchFamily="18" charset="0"/>
                                          </a:rPr>
                                          <m:t>)</m:t>
                                        </m:r>
                                      </m:sup>
                                    </m:sSubSup>
                                    <m:r>
                                      <a:rPr lang="en-US" sz="1800" b="0" i="1" smtClean="0">
                                        <a:latin typeface="Cambria Math" panose="02040503050406030204" pitchFamily="18" charset="0"/>
                                      </a:rPr>
                                      <m:t>, </m:t>
                                    </m:r>
                                    <m:r>
                                      <a:rPr lang="en-US" sz="1800" b="0" i="1" smtClean="0">
                                        <a:latin typeface="Cambria Math" panose="02040503050406030204" pitchFamily="18" charset="0"/>
                                      </a:rPr>
                                      <m:t>𝑎</m:t>
                                    </m:r>
                                    <m:r>
                                      <a:rPr lang="en-US" sz="1800" b="0" i="1" smtClean="0">
                                        <a:latin typeface="Cambria Math" panose="02040503050406030204" pitchFamily="18" charset="0"/>
                                      </a:rPr>
                                      <m:t>&gt; </m:t>
                                    </m:r>
                                  </m:e>
                                </m:func>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p:graphicFrame>
            <p:nvGraphicFramePr>
              <p:cNvPr id="6" name="Content Placeholder 7">
                <a:extLst>
                  <a:ext uri="{FF2B5EF4-FFF2-40B4-BE49-F238E27FC236}">
                    <a16:creationId xmlns:a16="http://schemas.microsoft.com/office/drawing/2014/main" id="{E5890F21-C602-9B13-79C6-5B374F4421A7}"/>
                  </a:ext>
                </a:extLst>
              </p:cNvPr>
              <p:cNvGraphicFramePr>
                <a:graphicFrameLocks/>
              </p:cNvGraphicFramePr>
              <p:nvPr>
                <p:extLst>
                  <p:ext uri="{D42A27DB-BD31-4B8C-83A1-F6EECF244321}">
                    <p14:modId xmlns:p14="http://schemas.microsoft.com/office/powerpoint/2010/main" val="647144928"/>
                  </p:ext>
                </p:extLst>
              </p:nvPr>
            </p:nvGraphicFramePr>
            <p:xfrm>
              <a:off x="838200" y="2303272"/>
              <a:ext cx="7449807" cy="4053078"/>
            </p:xfrm>
            <a:graphic>
              <a:graphicData uri="http://schemas.openxmlformats.org/drawingml/2006/table">
                <a:tbl>
                  <a:tblPr firstRow="1" bandRow="1">
                    <a:tableStyleId>{5940675A-B579-460E-94D1-54222C63F5DA}</a:tableStyleId>
                  </a:tblPr>
                  <a:tblGrid>
                    <a:gridCol w="2083430">
                      <a:extLst>
                        <a:ext uri="{9D8B030D-6E8A-4147-A177-3AD203B41FA5}">
                          <a16:colId xmlns:a16="http://schemas.microsoft.com/office/drawing/2014/main" val="1273387949"/>
                        </a:ext>
                      </a:extLst>
                    </a:gridCol>
                    <a:gridCol w="5366377">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610" t="-103333" r="-258537" b="-873333"/>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3"/>
                          <a:stretch>
                            <a:fillRect l="-39007" t="-103333" r="-236" b="-873333"/>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10" t="-210345" r="-258537" b="-803448"/>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9007" t="-210345" r="-236" b="-803448"/>
                          </a:stretch>
                        </a:blipFill>
                      </a:tcPr>
                    </a:tc>
                    <a:extLst>
                      <a:ext uri="{0D108BD9-81ED-4DB2-BD59-A6C34878D82A}">
                        <a16:rowId xmlns:a16="http://schemas.microsoft.com/office/drawing/2014/main" val="1273461814"/>
                      </a:ext>
                    </a:extLst>
                  </a:tr>
                  <a:tr h="7010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10" t="-163636" r="-258537" b="-323636"/>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9007" t="-163636" r="-236" b="-323636"/>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10" t="-500000" r="-258537" b="-513793"/>
                          </a:stretch>
                        </a:blipFill>
                      </a:tcPr>
                    </a:tc>
                    <a:tc>
                      <a:txBody>
                        <a:bodyPr/>
                        <a:lstStyle/>
                        <a:p>
                          <a:pPr algn="ctr"/>
                          <a:r>
                            <a:rPr lang="en-US" dirty="0">
                              <a:solidFill>
                                <a:srgbClr val="7030A0"/>
                              </a:solidFill>
                            </a:rPr>
                            <a:t>Merge Particles</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7010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10" t="-310714" r="-258537" b="-16607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9007" t="-310714" r="-236" b="-166071"/>
                          </a:stretch>
                        </a:blipFill>
                      </a:tcPr>
                    </a:tc>
                    <a:extLst>
                      <a:ext uri="{0D108BD9-81ED-4DB2-BD59-A6C34878D82A}">
                        <a16:rowId xmlns:a16="http://schemas.microsoft.com/office/drawing/2014/main" val="1587930283"/>
                      </a:ext>
                    </a:extLst>
                  </a:tr>
                  <a:tr h="64008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610" t="-460000" r="-258537" b="-86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3"/>
                          <a:stretch>
                            <a:fillRect l="-39007" t="-460000" r="-236" b="-86000"/>
                          </a:stretch>
                        </a:blipFill>
                      </a:tcPr>
                    </a:tc>
                    <a:extLst>
                      <a:ext uri="{0D108BD9-81ED-4DB2-BD59-A6C34878D82A}">
                        <a16:rowId xmlns:a16="http://schemas.microsoft.com/office/drawing/2014/main" val="2040144210"/>
                      </a:ext>
                    </a:extLst>
                  </a:tr>
                  <a:tr h="527558">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610" t="-666667" r="-258537" b="-2381"/>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3"/>
                          <a:stretch>
                            <a:fillRect l="-39007" t="-666667" r="-236" b="-2381"/>
                          </a:stretch>
                        </a:blipFill>
                      </a:tcPr>
                    </a:tc>
                    <a:extLst>
                      <a:ext uri="{0D108BD9-81ED-4DB2-BD59-A6C34878D82A}">
                        <a16:rowId xmlns:a16="http://schemas.microsoft.com/office/drawing/2014/main" val="484664276"/>
                      </a:ext>
                    </a:extLst>
                  </a:tr>
                </a:tbl>
              </a:graphicData>
            </a:graphic>
          </p:graphicFrame>
        </mc:Fallback>
      </mc:AlternateContent>
      <p:sp>
        <p:nvSpPr>
          <p:cNvPr id="7" name="TextBox 6">
            <a:extLst>
              <a:ext uri="{FF2B5EF4-FFF2-40B4-BE49-F238E27FC236}">
                <a16:creationId xmlns:a16="http://schemas.microsoft.com/office/drawing/2014/main" id="{AEFB3698-D379-9038-D1CD-32AD5890FC94}"/>
              </a:ext>
            </a:extLst>
          </p:cNvPr>
          <p:cNvSpPr txBox="1"/>
          <p:nvPr/>
        </p:nvSpPr>
        <p:spPr>
          <a:xfrm>
            <a:off x="838200" y="1690688"/>
            <a:ext cx="3249416" cy="369332"/>
          </a:xfrm>
          <a:prstGeom prst="rect">
            <a:avLst/>
          </a:prstGeom>
          <a:noFill/>
        </p:spPr>
        <p:txBody>
          <a:bodyPr wrap="none" rtlCol="0">
            <a:spAutoFit/>
          </a:bodyPr>
          <a:lstStyle/>
          <a:p>
            <a:r>
              <a:rPr lang="en-US" dirty="0"/>
              <a:t>Query2Particles (Bai et al., 2022)</a:t>
            </a:r>
          </a:p>
        </p:txBody>
      </p:sp>
      <p:sp>
        <p:nvSpPr>
          <p:cNvPr id="8" name="TextBox 7">
            <a:extLst>
              <a:ext uri="{FF2B5EF4-FFF2-40B4-BE49-F238E27FC236}">
                <a16:creationId xmlns:a16="http://schemas.microsoft.com/office/drawing/2014/main" id="{DB058220-1575-769A-7385-D73D3AA404CB}"/>
              </a:ext>
            </a:extLst>
          </p:cNvPr>
          <p:cNvSpPr txBox="1"/>
          <p:nvPr/>
        </p:nvSpPr>
        <p:spPr>
          <a:xfrm>
            <a:off x="19024" y="6613753"/>
            <a:ext cx="10359416" cy="215444"/>
          </a:xfrm>
          <a:prstGeom prst="rect">
            <a:avLst/>
          </a:prstGeom>
          <a:noFill/>
        </p:spPr>
        <p:txBody>
          <a:bodyPr wrap="square">
            <a:spAutoFit/>
          </a:bodyPr>
          <a:lstStyle/>
          <a:p>
            <a:r>
              <a:rPr lang="en-US" sz="800" b="0" i="0" dirty="0">
                <a:solidFill>
                  <a:srgbClr val="222222"/>
                </a:solidFill>
                <a:effectLst/>
                <a:highlight>
                  <a:srgbClr val="FFFFFF"/>
                </a:highlight>
                <a:latin typeface="Arial" panose="020B0604020202020204" pitchFamily="34" charset="0"/>
              </a:rPr>
              <a:t>Bai, J., Wang, Z., Zhang, H., &amp; Song, Y. (2022, July). Query2Particles: Knowledge Graph Reasoning with Particle Embeddings. In </a:t>
            </a:r>
            <a:r>
              <a:rPr lang="en-US" sz="800" b="0" i="1" dirty="0">
                <a:solidFill>
                  <a:srgbClr val="222222"/>
                </a:solidFill>
                <a:effectLst/>
                <a:highlight>
                  <a:srgbClr val="FFFFFF"/>
                </a:highlight>
                <a:latin typeface="Arial" panose="020B0604020202020204" pitchFamily="34" charset="0"/>
              </a:rPr>
              <a:t>Findings of the Association for Computational Linguistics: NAACL 2022</a:t>
            </a:r>
            <a:r>
              <a:rPr lang="en-US" sz="800" b="0" i="0" dirty="0">
                <a:solidFill>
                  <a:srgbClr val="222222"/>
                </a:solidFill>
                <a:effectLst/>
                <a:highlight>
                  <a:srgbClr val="FFFFFF"/>
                </a:highlight>
                <a:latin typeface="Arial" panose="020B0604020202020204" pitchFamily="34" charset="0"/>
              </a:rPr>
              <a:t> (pp. 2703-2714).</a:t>
            </a:r>
            <a:endParaRPr lang="LID4096" sz="800" dirty="0"/>
          </a:p>
        </p:txBody>
      </p:sp>
      <p:sp>
        <p:nvSpPr>
          <p:cNvPr id="9" name="TextBox 8">
            <a:extLst>
              <a:ext uri="{FF2B5EF4-FFF2-40B4-BE49-F238E27FC236}">
                <a16:creationId xmlns:a16="http://schemas.microsoft.com/office/drawing/2014/main" id="{E8B2DA93-CF99-0F3F-C035-9C3C96F291B8}"/>
              </a:ext>
            </a:extLst>
          </p:cNvPr>
          <p:cNvSpPr txBox="1"/>
          <p:nvPr/>
        </p:nvSpPr>
        <p:spPr>
          <a:xfrm>
            <a:off x="8288007" y="1690688"/>
            <a:ext cx="3771211" cy="2585323"/>
          </a:xfrm>
          <a:prstGeom prst="rect">
            <a:avLst/>
          </a:prstGeom>
          <a:noFill/>
        </p:spPr>
        <p:txBody>
          <a:bodyPr wrap="square" rtlCol="0">
            <a:spAutoFit/>
          </a:bodyPr>
          <a:lstStyle/>
          <a:p>
            <a:r>
              <a:rPr lang="en-US" dirty="0"/>
              <a:t>Because of multiple particles describe one set, then we can describe the set union in a natural way.</a:t>
            </a:r>
          </a:p>
          <a:p>
            <a:endParaRPr lang="en-US" dirty="0"/>
          </a:p>
          <a:p>
            <a:r>
              <a:rPr lang="en-US" dirty="0"/>
              <a:t>Meanwhile, it enables many advanced neural  network architectures</a:t>
            </a:r>
            <a:br>
              <a:rPr lang="en-US" dirty="0"/>
            </a:br>
            <a:r>
              <a:rPr lang="en-US" dirty="0"/>
              <a:t>Such as </a:t>
            </a:r>
          </a:p>
          <a:p>
            <a:pPr marL="285750" indent="-285750">
              <a:buFont typeface="Arial" panose="020B0604020202020204" pitchFamily="34" charset="0"/>
              <a:buChar char="•"/>
            </a:pPr>
            <a:r>
              <a:rPr lang="en-US" dirty="0"/>
              <a:t>self-attention</a:t>
            </a:r>
          </a:p>
          <a:p>
            <a:pPr marL="285750" indent="-285750">
              <a:buFont typeface="Arial" panose="020B0604020202020204" pitchFamily="34" charset="0"/>
              <a:buChar char="•"/>
            </a:pPr>
            <a:r>
              <a:rPr lang="en-US" dirty="0"/>
              <a:t>Gates</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2078E96-32B4-A1A3-E306-F49362756CA2}"/>
                  </a:ext>
                </a:extLst>
              </p:cNvPr>
              <p:cNvSpPr txBox="1"/>
              <p:nvPr/>
            </p:nvSpPr>
            <p:spPr>
              <a:xfrm>
                <a:off x="8437591" y="4524356"/>
                <a:ext cx="3621627" cy="1600438"/>
              </a:xfrm>
              <a:prstGeom prst="rect">
                <a:avLst/>
              </a:prstGeom>
            </p:spPr>
            <p:style>
              <a:lnRef idx="2">
                <a:schemeClr val="accent1"/>
              </a:lnRef>
              <a:fillRef idx="1">
                <a:schemeClr val="lt1"/>
              </a:fillRef>
              <a:effectRef idx="0">
                <a:schemeClr val="accent1"/>
              </a:effectRef>
              <a:fontRef idx="minor">
                <a:schemeClr val="dk1"/>
              </a:fontRef>
            </p:style>
            <p:txBody>
              <a:bodyPr wrap="square">
                <a:spAutoFit/>
              </a:bodyPr>
              <a:lstStyle/>
              <a:p>
                <a:r>
                  <a:rPr lang="en-US" sz="1400" dirty="0"/>
                  <a:t>Gated Transition for customizing the directions of transitions for each vector in particles:</a:t>
                </a:r>
              </a:p>
              <a:p>
                <a:pPr marL="0" indent="0" algn="ctr">
                  <a:buNone/>
                </a:pPr>
                <a14:m>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𝐴</m:t>
                        </m:r>
                      </m:e>
                      <m:sub>
                        <m:r>
                          <a:rPr lang="en-US" sz="1400" i="1">
                            <a:latin typeface="Cambria Math" panose="02040503050406030204" pitchFamily="18" charset="0"/>
                          </a:rPr>
                          <m:t>𝑖</m:t>
                        </m:r>
                      </m:sub>
                    </m:sSub>
                  </m:oMath>
                </a14:m>
                <a:r>
                  <a:rPr lang="en-US" sz="1400" dirty="0"/>
                  <a:t> = (1 - </a:t>
                </a:r>
                <a14:m>
                  <m:oMath xmlns:m="http://schemas.openxmlformats.org/officeDocument/2006/math">
                    <m:r>
                      <a:rPr lang="en-US" sz="1400" b="0" i="1" smtClean="0">
                        <a:latin typeface="Cambria Math" panose="02040503050406030204" pitchFamily="18" charset="0"/>
                      </a:rPr>
                      <m:t>𝑍</m:t>
                    </m:r>
                  </m:oMath>
                </a14:m>
                <a:r>
                  <a:rPr lang="en-US" sz="1400" dirty="0"/>
                  <a:t>)  </a:t>
                </a:r>
                <a14:m>
                  <m:oMath xmlns:m="http://schemas.openxmlformats.org/officeDocument/2006/math">
                    <m:sSub>
                      <m:sSubPr>
                        <m:ctrlPr>
                          <a:rPr lang="en-US" sz="1400" i="1">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rPr>
                          <m:t>𝑃</m:t>
                        </m:r>
                      </m:e>
                      <m:sub>
                        <m:r>
                          <a:rPr lang="en-US" sz="1400" i="1">
                            <a:latin typeface="Cambria Math" panose="02040503050406030204" pitchFamily="18" charset="0"/>
                          </a:rPr>
                          <m:t>𝑖</m:t>
                        </m:r>
                      </m:sub>
                    </m:sSub>
                  </m:oMath>
                </a14:m>
                <a:r>
                  <a:rPr lang="en-US" sz="1400" dirty="0"/>
                  <a:t> + </a:t>
                </a:r>
                <a14:m>
                  <m:oMath xmlns:m="http://schemas.openxmlformats.org/officeDocument/2006/math">
                    <m:r>
                      <a:rPr lang="en-US" sz="1400" i="1" smtClean="0">
                        <a:latin typeface="Cambria Math" panose="02040503050406030204" pitchFamily="18" charset="0"/>
                      </a:rPr>
                      <m:t>𝑍</m:t>
                    </m:r>
                    <m:r>
                      <a:rPr lang="en-US" sz="1400" i="1">
                        <a:latin typeface="Cambria Math" panose="02040503050406030204" pitchFamily="18" charset="0"/>
                        <a:ea typeface="Cambria Math" panose="02040503050406030204" pitchFamily="18" charset="0"/>
                      </a:rPr>
                      <m:t>⊙</m:t>
                    </m:r>
                    <m:r>
                      <a:rPr lang="en-US" sz="1400" b="0" i="1" dirty="0" smtClean="0">
                        <a:latin typeface="Cambria Math" panose="02040503050406030204" pitchFamily="18" charset="0"/>
                      </a:rPr>
                      <m:t>𝑇</m:t>
                    </m:r>
                  </m:oMath>
                </a14:m>
                <a:endParaRPr lang="en-US" sz="1400" dirty="0"/>
              </a:p>
              <a:p>
                <a:pPr marL="457200" lvl="1" indent="0">
                  <a:buNone/>
                </a:pPr>
                <a:r>
                  <a:rPr lang="en-US" sz="1400" dirty="0"/>
                  <a:t>Here </a:t>
                </a:r>
                <a14:m>
                  <m:oMath xmlns:m="http://schemas.openxmlformats.org/officeDocument/2006/math">
                    <m:r>
                      <a:rPr lang="en-US" sz="1400" b="0" i="1" smtClean="0">
                        <a:latin typeface="Cambria Math" panose="02040503050406030204" pitchFamily="18" charset="0"/>
                      </a:rPr>
                      <m:t>𝑍</m:t>
                    </m:r>
                  </m:oMath>
                </a14:m>
                <a:r>
                  <a:rPr lang="en-US" sz="1400" dirty="0"/>
                  <a:t> is the update gate, and </a:t>
                </a:r>
                <a14:m>
                  <m:oMath xmlns:m="http://schemas.openxmlformats.org/officeDocument/2006/math">
                    <m:r>
                      <a:rPr lang="en-US" sz="1400" b="0" i="1" smtClean="0">
                        <a:latin typeface="Cambria Math" panose="02040503050406030204" pitchFamily="18" charset="0"/>
                      </a:rPr>
                      <m:t>𝑇</m:t>
                    </m:r>
                  </m:oMath>
                </a14:m>
                <a:r>
                  <a:rPr lang="en-US" sz="1400" dirty="0"/>
                  <a:t> is transition for each particles. They are computed from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𝑃</m:t>
                        </m:r>
                      </m:e>
                      <m:sub>
                        <m:r>
                          <a:rPr lang="en-US" sz="1400" i="1">
                            <a:latin typeface="Cambria Math" panose="02040503050406030204" pitchFamily="18" charset="0"/>
                          </a:rPr>
                          <m:t>𝑖</m:t>
                        </m:r>
                      </m:sub>
                    </m:sSub>
                  </m:oMath>
                </a14:m>
                <a:r>
                  <a:rPr lang="en-US" sz="1400" dirty="0"/>
                  <a:t> and the relation embedding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𝑒</m:t>
                        </m:r>
                      </m:e>
                      <m:sub>
                        <m:r>
                          <a:rPr lang="en-US" sz="1400" i="1">
                            <a:latin typeface="Cambria Math" panose="02040503050406030204" pitchFamily="18" charset="0"/>
                          </a:rPr>
                          <m:t>𝑙</m:t>
                        </m:r>
                      </m:sub>
                    </m:sSub>
                  </m:oMath>
                </a14:m>
                <a:r>
                  <a:rPr lang="en-US" sz="1400" dirty="0"/>
                  <a:t> for relation </a:t>
                </a:r>
                <a14:m>
                  <m:oMath xmlns:m="http://schemas.openxmlformats.org/officeDocument/2006/math">
                    <m:r>
                      <a:rPr lang="en-US" sz="1400" i="1">
                        <a:latin typeface="Cambria Math" panose="02040503050406030204" pitchFamily="18" charset="0"/>
                      </a:rPr>
                      <m:t>𝑙</m:t>
                    </m:r>
                  </m:oMath>
                </a14:m>
                <a:r>
                  <a:rPr lang="en-US" sz="1400" dirty="0"/>
                  <a:t> </a:t>
                </a:r>
              </a:p>
            </p:txBody>
          </p:sp>
        </mc:Choice>
        <mc:Fallback xmlns="">
          <p:sp>
            <p:nvSpPr>
              <p:cNvPr id="10" name="TextBox 9">
                <a:extLst>
                  <a:ext uri="{FF2B5EF4-FFF2-40B4-BE49-F238E27FC236}">
                    <a16:creationId xmlns:a16="http://schemas.microsoft.com/office/drawing/2014/main" id="{F2078E96-32B4-A1A3-E306-F49362756CA2}"/>
                  </a:ext>
                </a:extLst>
              </p:cNvPr>
              <p:cNvSpPr txBox="1">
                <a:spLocks noRot="1" noChangeAspect="1" noMove="1" noResize="1" noEditPoints="1" noAdjustHandles="1" noChangeArrowheads="1" noChangeShapeType="1" noTextEdit="1"/>
              </p:cNvSpPr>
              <p:nvPr/>
            </p:nvSpPr>
            <p:spPr>
              <a:xfrm>
                <a:off x="8437591" y="4524356"/>
                <a:ext cx="3621627" cy="1600438"/>
              </a:xfrm>
              <a:prstGeom prst="rect">
                <a:avLst/>
              </a:prstGeom>
              <a:blipFill>
                <a:blip r:embed="rId4"/>
                <a:stretch>
                  <a:fillRect l="-348" b="-3125"/>
                </a:stretch>
              </a:blipFill>
            </p:spPr>
            <p:txBody>
              <a:bodyPr/>
              <a:lstStyle/>
              <a:p>
                <a:r>
                  <a:rPr lang="en-US">
                    <a:noFill/>
                  </a:rPr>
                  <a:t> </a:t>
                </a:r>
              </a:p>
            </p:txBody>
          </p:sp>
        </mc:Fallback>
      </mc:AlternateContent>
    </p:spTree>
    <p:extLst>
      <p:ext uri="{BB962C8B-B14F-4D97-AF65-F5344CB8AC3E}">
        <p14:creationId xmlns:p14="http://schemas.microsoft.com/office/powerpoint/2010/main" val="322964855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E3854B-3AF3-AD57-DCB9-33270C8B96CD}"/>
              </a:ext>
            </a:extLst>
          </p:cNvPr>
          <p:cNvSpPr>
            <a:spLocks noGrp="1"/>
          </p:cNvSpPr>
          <p:nvPr>
            <p:ph type="title"/>
          </p:nvPr>
        </p:nvSpPr>
        <p:spPr/>
        <p:txBody>
          <a:bodyPr/>
          <a:lstStyle/>
          <a:p>
            <a:r>
              <a:rPr lang="en-US" dirty="0"/>
              <a:t>Example in Geometric regions</a:t>
            </a:r>
          </a:p>
        </p:txBody>
      </p:sp>
      <p:sp>
        <p:nvSpPr>
          <p:cNvPr id="5" name="Slide Number Placeholder 4">
            <a:extLst>
              <a:ext uri="{FF2B5EF4-FFF2-40B4-BE49-F238E27FC236}">
                <a16:creationId xmlns:a16="http://schemas.microsoft.com/office/drawing/2014/main" id="{C31F91BE-C50E-4D32-5A36-ED26B137B40D}"/>
              </a:ext>
            </a:extLst>
          </p:cNvPr>
          <p:cNvSpPr>
            <a:spLocks noGrp="1"/>
          </p:cNvSpPr>
          <p:nvPr>
            <p:ph type="sldNum" sz="quarter" idx="12"/>
          </p:nvPr>
        </p:nvSpPr>
        <p:spPr/>
        <p:txBody>
          <a:bodyPr/>
          <a:lstStyle/>
          <a:p>
            <a:fld id="{360D54F1-1E69-41BF-8A89-6B497D4E24EC}" type="slidenum">
              <a:rPr lang="en-US" smtClean="0"/>
              <a:t>24</a:t>
            </a:fld>
            <a:endParaRPr lang="en-US"/>
          </a:p>
        </p:txBody>
      </p:sp>
      <p:sp>
        <p:nvSpPr>
          <p:cNvPr id="7" name="TextBox 6">
            <a:extLst>
              <a:ext uri="{FF2B5EF4-FFF2-40B4-BE49-F238E27FC236}">
                <a16:creationId xmlns:a16="http://schemas.microsoft.com/office/drawing/2014/main" id="{AEFB3698-D379-9038-D1CD-32AD5890FC94}"/>
              </a:ext>
            </a:extLst>
          </p:cNvPr>
          <p:cNvSpPr txBox="1"/>
          <p:nvPr/>
        </p:nvSpPr>
        <p:spPr>
          <a:xfrm>
            <a:off x="838200" y="1690688"/>
            <a:ext cx="2870722" cy="369332"/>
          </a:xfrm>
          <a:prstGeom prst="rect">
            <a:avLst/>
          </a:prstGeom>
          <a:noFill/>
        </p:spPr>
        <p:txBody>
          <a:bodyPr wrap="none" rtlCol="0">
            <a:spAutoFit/>
          </a:bodyPr>
          <a:lstStyle/>
          <a:p>
            <a:r>
              <a:rPr lang="en-US" dirty="0"/>
              <a:t>Query2Box (Ren et al., 2020)</a:t>
            </a:r>
          </a:p>
        </p:txBody>
      </p:sp>
      <mc:AlternateContent xmlns:mc="http://schemas.openxmlformats.org/markup-compatibility/2006" xmlns:a14="http://schemas.microsoft.com/office/drawing/2010/main">
        <mc:Choice Requires="a14">
          <p:graphicFrame>
            <p:nvGraphicFramePr>
              <p:cNvPr id="3" name="Content Placeholder 7">
                <a:extLst>
                  <a:ext uri="{FF2B5EF4-FFF2-40B4-BE49-F238E27FC236}">
                    <a16:creationId xmlns:a16="http://schemas.microsoft.com/office/drawing/2014/main" id="{A12BF544-119E-4336-150D-A7B40277CB5B}"/>
                  </a:ext>
                </a:extLst>
              </p:cNvPr>
              <p:cNvGraphicFramePr>
                <a:graphicFrameLocks/>
              </p:cNvGraphicFramePr>
              <p:nvPr>
                <p:extLst>
                  <p:ext uri="{D42A27DB-BD31-4B8C-83A1-F6EECF244321}">
                    <p14:modId xmlns:p14="http://schemas.microsoft.com/office/powerpoint/2010/main" val="3381202626"/>
                  </p:ext>
                </p:extLst>
              </p:nvPr>
            </p:nvGraphicFramePr>
            <p:xfrm>
              <a:off x="257883" y="2184303"/>
              <a:ext cx="7543944" cy="3568764"/>
            </p:xfrm>
            <a:graphic>
              <a:graphicData uri="http://schemas.openxmlformats.org/drawingml/2006/table">
                <a:tbl>
                  <a:tblPr firstRow="1" bandRow="1">
                    <a:tableStyleId>{5940675A-B579-460E-94D1-54222C63F5DA}</a:tableStyleId>
                  </a:tblPr>
                  <a:tblGrid>
                    <a:gridCol w="2109757">
                      <a:extLst>
                        <a:ext uri="{9D8B030D-6E8A-4147-A177-3AD203B41FA5}">
                          <a16:colId xmlns:a16="http://schemas.microsoft.com/office/drawing/2014/main" val="1273387949"/>
                        </a:ext>
                      </a:extLst>
                    </a:gridCol>
                    <a:gridCol w="5434187">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𝒳</m:t>
                                </m:r>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lang="en-US" b="0" i="1" smtClean="0">
                                  <a:latin typeface="Cambria Math" panose="02040503050406030204" pitchFamily="18" charset="0"/>
                                  <a:ea typeface="Cambria Math" panose="02040503050406030204" pitchFamily="18" charset="0"/>
                                </a:rPr>
                                <m:t>𝑞</m:t>
                              </m:r>
                            </m:oMath>
                          </a14:m>
                          <a:r>
                            <a:rPr lang="en-US"/>
                            <a:t> is a box in </a:t>
                          </a:r>
                          <a14:m>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𝒴</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ℝ</m:t>
                                    </m:r>
                                  </m:e>
                                  <m:sup>
                                    <m:r>
                                      <a:rPr lang="en-US" b="0" i="1" smtClean="0">
                                        <a:latin typeface="Cambria Math" panose="02040503050406030204" pitchFamily="18" charset="0"/>
                                        <a:ea typeface="Cambria Math" panose="02040503050406030204" pitchFamily="18" charset="0"/>
                                      </a:rPr>
                                      <m:t>𝑑</m:t>
                                    </m:r>
                                  </m:sup>
                                </m:sSup>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𝐼</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𝐼</m:t>
                                    </m:r>
                                  </m:sub>
                                </m:sSub>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oMath>
                            </m:oMathPara>
                          </a14:m>
                          <a:endParaRPr lang="en-US"/>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𝐼</m:t>
                                    </m:r>
                                  </m:sup>
                                </m:s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sup>
                                </m:sSup>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𝑖</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softmax</m:t>
                                    </m:r>
                                  </m:e>
                                  <m:sub>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𝑛</m:t>
                                    </m:r>
                                  </m:sub>
                                </m:sSub>
                                <m:d>
                                  <m:dPr>
                                    <m:ctrlPr>
                                      <a:rPr lang="en-US" b="0" i="1" smtClean="0">
                                        <a:latin typeface="Cambria Math" panose="02040503050406030204" pitchFamily="18" charset="0"/>
                                      </a:rPr>
                                    </m:ctrlPr>
                                  </m:dPr>
                                  <m:e>
                                    <m:r>
                                      <m:rPr>
                                        <m:sty m:val="p"/>
                                      </m:rPr>
                                      <a:rPr lang="en-US" b="0" i="0" smtClean="0">
                                        <a:latin typeface="Cambria Math" panose="02040503050406030204" pitchFamily="18" charset="0"/>
                                      </a:rPr>
                                      <m:t>MLP</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𝑖</m:t>
                                        </m:r>
                                      </m:sub>
                                    </m:sSub>
                                    <m:r>
                                      <a:rPr lang="en-US" b="0" i="0" smtClean="0">
                                        <a:latin typeface="Cambria Math" panose="02040503050406030204" pitchFamily="18" charset="0"/>
                                      </a:rPr>
                                      <m:t>)</m:t>
                                    </m:r>
                                  </m:e>
                                </m:d>
                              </m:oMath>
                            </m:oMathPara>
                          </a14:m>
                          <a:endParaRPr lang="en-US" b="0" i="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𝐼</m:t>
                                    </m:r>
                                  </m:sup>
                                </m:sSup>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d>
                                      <m:dPr>
                                        <m:begChr m:val="{"/>
                                        <m:endChr m:val="}"/>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𝑛</m:t>
                                                </m:r>
                                              </m:sub>
                                            </m:sSub>
                                          </m:sup>
                                        </m:sSup>
                                      </m:e>
                                    </m:d>
                                    <m:r>
                                      <a:rPr lang="en-US" b="0" i="1" smtClean="0">
                                        <a:latin typeface="Cambria Math" panose="02040503050406030204" pitchFamily="18" charset="0"/>
                                      </a:rPr>
                                      <m:t>𝜎</m:t>
                                    </m:r>
                                    <m:r>
                                      <a:rPr lang="en-US" b="0" i="1" smtClean="0">
                                        <a:latin typeface="Cambria Math" panose="02040503050406030204" pitchFamily="18" charset="0"/>
                                      </a:rPr>
                                      <m:t>(</m:t>
                                    </m:r>
                                    <m:r>
                                      <m:rPr>
                                        <m:sty m:val="p"/>
                                      </m:rPr>
                                      <a:rPr lang="en-US" b="0" i="0" smtClean="0">
                                        <a:latin typeface="Cambria Math" panose="02040503050406030204" pitchFamily="18" charset="0"/>
                                      </a:rPr>
                                      <m:t>Deepset</m:t>
                                    </m:r>
                                    <m:r>
                                      <a:rPr lang="en-US" b="0" i="0"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𝑛</m:t>
                                        </m:r>
                                      </m:sub>
                                    </m:sSub>
                                    <m:r>
                                      <a:rPr lang="en-US" b="0" i="0" smtClean="0">
                                        <a:latin typeface="Cambria Math" panose="02040503050406030204" pitchFamily="18" charset="0"/>
                                      </a:rPr>
                                      <m:t>)</m:t>
                                    </m:r>
                                    <m:r>
                                      <a:rPr lang="en-US" b="0" i="1" smtClean="0">
                                        <a:latin typeface="Cambria Math" panose="02040503050406030204" pitchFamily="18" charset="0"/>
                                      </a:rPr>
                                      <m:t>)</m:t>
                                    </m:r>
                                  </m:e>
                                </m:func>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𝑈</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dirty="0"/>
                            <a:t>UCQ</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𝐶</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i="0">
                              <a:solidFill>
                                <a:srgbClr val="FF0000"/>
                              </a:solidFill>
                            </a:rPr>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𝑃</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ℛ</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Box</m:t>
                                </m:r>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sup>
                                    </m:sSup>
                                  </m:e>
                                </m:d>
                                <m:r>
                                  <a:rPr lang="en-US" b="0" i="1" smtClean="0">
                                    <a:latin typeface="Cambria Math" panose="02040503050406030204" pitchFamily="18" charset="0"/>
                                  </a:rPr>
                                  <m:t>=</m:t>
                                </m:r>
                                <m:r>
                                  <m:rPr>
                                    <m:sty m:val="p"/>
                                  </m:rPr>
                                  <a:rPr lang="en-US" b="0" i="0" smtClean="0">
                                    <a:latin typeface="Cambria Math" panose="02040503050406030204" pitchFamily="18" charset="0"/>
                                  </a:rPr>
                                  <m:t>Box</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𝑐</m:t>
                                    </m:r>
                                  </m:e>
                                  <m:sub>
                                    <m:r>
                                      <a:rPr lang="en-US" b="0" i="1" smtClean="0">
                                        <a:latin typeface="Cambria Math" panose="02040503050406030204" pitchFamily="18" charset="0"/>
                                      </a:rPr>
                                      <m:t>𝑟</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𝑞</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𝑟</m:t>
                                    </m:r>
                                  </m:sub>
                                </m:sSub>
                                <m:r>
                                  <a:rPr lang="en-US" b="0" i="1" smtClean="0">
                                    <a:latin typeface="Cambria Math" panose="02040503050406030204" pitchFamily="18" charset="0"/>
                                  </a:rPr>
                                  <m:t>)</m:t>
                                </m:r>
                              </m:oMath>
                            </m:oMathPara>
                          </a14:m>
                          <a:endParaRPr lang="en-US" i="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𝒴</m:t>
                                </m:r>
                                <m:r>
                                  <a:rPr lang="en-US" b="0" smtClean="0">
                                    <a:latin typeface="Cambria Math" panose="02040503050406030204" pitchFamily="18" charset="0"/>
                                  </a:rPr>
                                  <m:t>↦</m:t>
                                </m:r>
                                <m:r>
                                  <a:rPr lang="en-US" b="0" smtClean="0">
                                    <a:latin typeface="Cambria Math" panose="02040503050406030204" pitchFamily="18" charset="0"/>
                                  </a:rPr>
                                  <m:t>ℝ</m:t>
                                </m:r>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𝛾</m:t>
                                </m:r>
                                <m:r>
                                  <a:rPr lang="en-US" b="0" i="1" smtClean="0">
                                    <a:latin typeface="Cambria Math" panose="02040503050406030204" pitchFamily="18" charset="0"/>
                                  </a:rPr>
                                  <m:t>−</m:t>
                                </m:r>
                                <m:r>
                                  <m:rPr>
                                    <m:sty m:val="p"/>
                                  </m:rPr>
                                  <a:rPr lang="en-US" b="0" i="0" smtClean="0">
                                    <a:latin typeface="Cambria Math" panose="02040503050406030204" pitchFamily="18" charset="0"/>
                                  </a:rPr>
                                  <m:t>dis</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𝑜𝑢𝑡𝑠𝑖𝑑𝑒</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0" i="1" smtClean="0">
                                    <a:latin typeface="Cambria Math" panose="02040503050406030204" pitchFamily="18" charset="0"/>
                                  </a:rPr>
                                  <m:t>𝛼</m:t>
                                </m:r>
                                <m:r>
                                  <m:rPr>
                                    <m:sty m:val="p"/>
                                  </m:rPr>
                                  <a:rPr lang="en-US" b="0" i="0" smtClean="0">
                                    <a:latin typeface="Cambria Math" panose="02040503050406030204" pitchFamily="18" charset="0"/>
                                  </a:rPr>
                                  <m:t>dis</m:t>
                                </m:r>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t</m:t>
                                    </m:r>
                                  </m:e>
                                  <m:sub>
                                    <m:r>
                                      <a:rPr lang="en-US" b="0" i="1" smtClean="0">
                                        <a:latin typeface="Cambria Math" panose="02040503050406030204" pitchFamily="18" charset="0"/>
                                      </a:rPr>
                                      <m:t>𝑖𝑛𝑠𝑖𝑑𝑒</m:t>
                                    </m:r>
                                  </m:sub>
                                </m:sSub>
                                <m:r>
                                  <a:rPr lang="en-US" b="0" i="1" smtClean="0">
                                    <a:latin typeface="Cambria Math" panose="02040503050406030204" pitchFamily="18" charset="0"/>
                                  </a:rPr>
                                  <m:t>(</m:t>
                                </m:r>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xmlns="">
          <p:graphicFrame>
            <p:nvGraphicFramePr>
              <p:cNvPr id="3" name="Content Placeholder 7">
                <a:extLst>
                  <a:ext uri="{FF2B5EF4-FFF2-40B4-BE49-F238E27FC236}">
                    <a16:creationId xmlns:a16="http://schemas.microsoft.com/office/drawing/2014/main" id="{A12BF544-119E-4336-150D-A7B40277CB5B}"/>
                  </a:ext>
                </a:extLst>
              </p:cNvPr>
              <p:cNvGraphicFramePr>
                <a:graphicFrameLocks/>
              </p:cNvGraphicFramePr>
              <p:nvPr>
                <p:extLst>
                  <p:ext uri="{D42A27DB-BD31-4B8C-83A1-F6EECF244321}">
                    <p14:modId xmlns:p14="http://schemas.microsoft.com/office/powerpoint/2010/main" val="3381202626"/>
                  </p:ext>
                </p:extLst>
              </p:nvPr>
            </p:nvGraphicFramePr>
            <p:xfrm>
              <a:off x="257883" y="2184303"/>
              <a:ext cx="7543944" cy="3568764"/>
            </p:xfrm>
            <a:graphic>
              <a:graphicData uri="http://schemas.openxmlformats.org/drawingml/2006/table">
                <a:tbl>
                  <a:tblPr firstRow="1" bandRow="1">
                    <a:tableStyleId>{5940675A-B579-460E-94D1-54222C63F5DA}</a:tableStyleId>
                  </a:tblPr>
                  <a:tblGrid>
                    <a:gridCol w="2109757">
                      <a:extLst>
                        <a:ext uri="{9D8B030D-6E8A-4147-A177-3AD203B41FA5}">
                          <a16:colId xmlns:a16="http://schemas.microsoft.com/office/drawing/2014/main" val="1273387949"/>
                        </a:ext>
                      </a:extLst>
                    </a:gridCol>
                    <a:gridCol w="5434187">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t="-103333" r="-258434" b="-760000"/>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8695" t="-103333" b="-760000"/>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210345" r="-258434" b="-686207"/>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695" t="-210345" b="-686207"/>
                          </a:stretch>
                        </a:blipFill>
                      </a:tcPr>
                    </a:tc>
                    <a:extLst>
                      <a:ext uri="{0D108BD9-81ED-4DB2-BD59-A6C34878D82A}">
                        <a16:rowId xmlns:a16="http://schemas.microsoft.com/office/drawing/2014/main" val="1273461814"/>
                      </a:ext>
                    </a:extLst>
                  </a:tr>
                  <a:tr h="932053">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121622" r="-258434" b="-168919"/>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695" t="-121622" b="-168919"/>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565517" r="-258434" b="-331034"/>
                          </a:stretch>
                        </a:blipFill>
                      </a:tcPr>
                    </a:tc>
                    <a:tc>
                      <a:txBody>
                        <a:bodyPr/>
                        <a:lstStyle/>
                        <a:p>
                          <a:pPr algn="ctr"/>
                          <a:r>
                            <a:rPr lang="en-US" dirty="0"/>
                            <a:t>UCQ</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665517" r="-258434" b="-231034"/>
                          </a:stretch>
                        </a:blipFill>
                      </a:tcPr>
                    </a:tc>
                    <a:tc>
                      <a:txBody>
                        <a:bodyPr/>
                        <a:lstStyle/>
                        <a:p>
                          <a:pPr algn="ctr"/>
                          <a:r>
                            <a:rPr lang="en-US" i="0">
                              <a:solidFill>
                                <a:srgbClr val="FF0000"/>
                              </a:solidFill>
                            </a:rPr>
                            <a:t>NA</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411671">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672727" r="-258434" b="-10303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695" t="-672727" b="-103030"/>
                          </a:stretch>
                        </a:blipFill>
                      </a:tcPr>
                    </a:tc>
                    <a:extLst>
                      <a:ext uri="{0D108BD9-81ED-4DB2-BD59-A6C34878D82A}">
                        <a16:rowId xmlns:a16="http://schemas.microsoft.com/office/drawing/2014/main" val="2040144210"/>
                      </a:ext>
                    </a:extLst>
                  </a:tr>
                  <a:tr h="370840">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t="-879310" r="-258434" b="-17241"/>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8695" t="-879310" b="-17241"/>
                          </a:stretch>
                        </a:blipFill>
                      </a:tcPr>
                    </a:tc>
                    <a:extLst>
                      <a:ext uri="{0D108BD9-81ED-4DB2-BD59-A6C34878D82A}">
                        <a16:rowId xmlns:a16="http://schemas.microsoft.com/office/drawing/2014/main" val="484664276"/>
                      </a:ext>
                    </a:extLst>
                  </a:tr>
                </a:tbl>
              </a:graphicData>
            </a:graphic>
          </p:graphicFrame>
        </mc:Fallback>
      </mc:AlternateContent>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9383D762-3B23-A20E-8A18-FFBCCBFF86A5}"/>
                  </a:ext>
                </a:extLst>
              </p:cNvPr>
              <p:cNvSpPr txBox="1"/>
              <p:nvPr/>
            </p:nvSpPr>
            <p:spPr>
              <a:xfrm>
                <a:off x="335557" y="5849480"/>
                <a:ext cx="6966459" cy="506870"/>
              </a:xfrm>
              <a:prstGeom prst="rect">
                <a:avLst/>
              </a:prstGeom>
              <a:noFill/>
            </p:spPr>
            <p:txBody>
              <a:bodyPr wrap="none" rtlCol="0">
                <a:spAutoFit/>
              </a:bodyPr>
              <a:lstStyle/>
              <a:p>
                <a:r>
                  <a:rPr lang="en-US"/>
                  <a:t>Training objective </a:t>
                </a:r>
                <a14:m>
                  <m:oMath xmlns:m="http://schemas.openxmlformats.org/officeDocument/2006/math">
                    <m:r>
                      <a:rPr lang="en-US" i="1">
                        <a:latin typeface="Cambria Math" panose="02040503050406030204" pitchFamily="18" charset="0"/>
                      </a:rPr>
                      <m:t>𝐿</m:t>
                    </m:r>
                    <m:d>
                      <m:dPr>
                        <m:ctrlPr>
                          <a:rPr lang="en-US" i="1">
                            <a:latin typeface="Cambria Math" panose="02040503050406030204" pitchFamily="18" charset="0"/>
                          </a:rPr>
                        </m:ctrlPr>
                      </m:dPr>
                      <m:e>
                        <m:r>
                          <a:rPr lang="en-US" i="1">
                            <a:latin typeface="Cambria Math" panose="02040503050406030204" pitchFamily="18" charset="0"/>
                          </a:rPr>
                          <m:t>𝑞</m:t>
                        </m:r>
                      </m:e>
                    </m:d>
                    <m:r>
                      <a:rPr lang="en-US" i="1">
                        <a:latin typeface="Cambria Math" panose="02040503050406030204" pitchFamily="18" charset="0"/>
                      </a:rPr>
                      <m:t>=−</m:t>
                    </m:r>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𝑎</m:t>
                                </m:r>
                              </m:e>
                            </m:d>
                          </m:e>
                        </m:d>
                        <m:r>
                          <a:rPr lang="en-US" i="1">
                            <a:latin typeface="Cambria Math" panose="02040503050406030204" pitchFamily="18" charset="0"/>
                          </a:rPr>
                          <m:t>−</m:t>
                        </m:r>
                        <m:nary>
                          <m:naryPr>
                            <m:chr m:val="∑"/>
                            <m:supHide m:val="on"/>
                            <m:ctrlPr>
                              <a:rPr lang="en-US" i="1">
                                <a:latin typeface="Cambria Math" panose="02040503050406030204" pitchFamily="18" charset="0"/>
                              </a:rPr>
                            </m:ctrlPr>
                          </m:naryPr>
                          <m:sub>
                            <m:r>
                              <m:rPr>
                                <m:brk m:alnAt="7"/>
                              </m:rPr>
                              <a:rPr lang="en-US" i="1">
                                <a:latin typeface="Cambria Math" panose="02040503050406030204" pitchFamily="18" charset="0"/>
                              </a:rPr>
                              <m:t>𝑗</m:t>
                            </m:r>
                            <m:r>
                              <a:rPr lang="en-US" i="1">
                                <a:latin typeface="Cambria Math" panose="02040503050406030204" pitchFamily="18" charset="0"/>
                              </a:rPr>
                              <m:t>=1,…,</m:t>
                            </m:r>
                            <m:r>
                              <a:rPr lang="en-US" i="1">
                                <a:latin typeface="Cambria Math" panose="02040503050406030204" pitchFamily="18" charset="0"/>
                              </a:rPr>
                              <m:t>𝑘</m:t>
                            </m:r>
                          </m:sub>
                          <m:sup/>
                          <m:e>
                            <m:f>
                              <m:fPr>
                                <m:ctrlPr>
                                  <a:rPr lang="en-US" i="1">
                                    <a:latin typeface="Cambria Math" panose="02040503050406030204" pitchFamily="18" charset="0"/>
                                  </a:rPr>
                                </m:ctrlPr>
                              </m:fPr>
                              <m:num>
                                <m:r>
                                  <a:rPr lang="en-US" i="1">
                                    <a:latin typeface="Cambria Math" panose="02040503050406030204" pitchFamily="18" charset="0"/>
                                  </a:rPr>
                                  <m:t>1</m:t>
                                </m:r>
                              </m:num>
                              <m:den>
                                <m:r>
                                  <a:rPr lang="en-US" i="1">
                                    <a:latin typeface="Cambria Math" panose="02040503050406030204" pitchFamily="18" charset="0"/>
                                  </a:rPr>
                                  <m:t>𝑘</m:t>
                                </m:r>
                              </m:den>
                            </m:f>
                            <m:func>
                              <m:funcPr>
                                <m:ctrlPr>
                                  <a:rPr lang="en-US" i="1">
                                    <a:latin typeface="Cambria Math" panose="02040503050406030204" pitchFamily="18" charset="0"/>
                                  </a:rPr>
                                </m:ctrlPr>
                              </m:funcPr>
                              <m:fName>
                                <m:r>
                                  <m:rPr>
                                    <m:sty m:val="p"/>
                                  </m:rPr>
                                  <a:rPr lang="en-US">
                                    <a:latin typeface="Cambria Math" panose="02040503050406030204" pitchFamily="18" charset="0"/>
                                  </a:rPr>
                                  <m:t>log</m:t>
                                </m:r>
                              </m:fName>
                              <m:e>
                                <m:r>
                                  <a:rPr lang="en-US" i="1">
                                    <a:latin typeface="Cambria Math" panose="02040503050406030204" pitchFamily="18" charset="0"/>
                                  </a:rPr>
                                  <m:t>𝜎</m:t>
                                </m:r>
                                <m:d>
                                  <m:dPr>
                                    <m:ctrlPr>
                                      <a:rPr lang="en-US" i="1">
                                        <a:latin typeface="Cambria Math" panose="02040503050406030204" pitchFamily="18" charset="0"/>
                                      </a:rPr>
                                    </m:ctrlPr>
                                  </m:dPr>
                                  <m:e>
                                    <m:r>
                                      <a:rPr lang="en-US" i="1">
                                        <a:latin typeface="Cambria Math" panose="02040503050406030204" pitchFamily="18" charset="0"/>
                                      </a:rPr>
                                      <m:t>𝑠</m:t>
                                    </m:r>
                                    <m:d>
                                      <m:dPr>
                                        <m:ctrlPr>
                                          <a:rPr lang="en-US" i="1">
                                            <a:latin typeface="Cambria Math" panose="02040503050406030204" pitchFamily="18" charset="0"/>
                                          </a:rPr>
                                        </m:ctrlPr>
                                      </m:dPr>
                                      <m:e>
                                        <m:r>
                                          <a:rPr lang="en-US" i="1">
                                            <a:latin typeface="Cambria Math" panose="02040503050406030204" pitchFamily="18" charset="0"/>
                                          </a:rPr>
                                          <m:t>𝑞</m:t>
                                        </m:r>
                                        <m:r>
                                          <a:rPr lang="en-US" i="1">
                                            <a:latin typeface="Cambria Math" panose="02040503050406030204" pitchFamily="18" charset="0"/>
                                          </a:rPr>
                                          <m:t>,</m:t>
                                        </m:r>
                                        <m:sSubSup>
                                          <m:sSubSupPr>
                                            <m:ctrlPr>
                                              <a:rPr lang="en-US" i="1">
                                                <a:latin typeface="Cambria Math" panose="02040503050406030204" pitchFamily="18" charset="0"/>
                                              </a:rPr>
                                            </m:ctrlPr>
                                          </m:sSubSupPr>
                                          <m:e>
                                            <m:r>
                                              <a:rPr lang="en-US" i="1">
                                                <a:latin typeface="Cambria Math" panose="02040503050406030204" pitchFamily="18" charset="0"/>
                                              </a:rPr>
                                              <m:t>𝑒</m:t>
                                            </m:r>
                                          </m:e>
                                          <m:sub>
                                            <m:r>
                                              <a:rPr lang="en-US" i="1">
                                                <a:latin typeface="Cambria Math" panose="02040503050406030204" pitchFamily="18" charset="0"/>
                                              </a:rPr>
                                              <m:t>𝑗</m:t>
                                            </m:r>
                                          </m:sub>
                                          <m:sup>
                                            <m:r>
                                              <a:rPr lang="en-US" i="1">
                                                <a:latin typeface="Cambria Math" panose="02040503050406030204" pitchFamily="18" charset="0"/>
                                              </a:rPr>
                                              <m:t>−</m:t>
                                            </m:r>
                                          </m:sup>
                                        </m:sSubSup>
                                      </m:e>
                                    </m:d>
                                  </m:e>
                                </m:d>
                              </m:e>
                            </m:func>
                          </m:e>
                        </m:nary>
                      </m:e>
                    </m:func>
                  </m:oMath>
                </a14:m>
                <a:endParaRPr lang="en-US"/>
              </a:p>
            </p:txBody>
          </p:sp>
        </mc:Choice>
        <mc:Fallback xmlns="">
          <p:sp>
            <p:nvSpPr>
              <p:cNvPr id="4" name="TextBox 3">
                <a:extLst>
                  <a:ext uri="{FF2B5EF4-FFF2-40B4-BE49-F238E27FC236}">
                    <a16:creationId xmlns:a16="http://schemas.microsoft.com/office/drawing/2014/main" id="{9383D762-3B23-A20E-8A18-FFBCCBFF86A5}"/>
                  </a:ext>
                </a:extLst>
              </p:cNvPr>
              <p:cNvSpPr txBox="1">
                <a:spLocks noRot="1" noChangeAspect="1" noMove="1" noResize="1" noEditPoints="1" noAdjustHandles="1" noChangeArrowheads="1" noChangeShapeType="1" noTextEdit="1"/>
              </p:cNvSpPr>
              <p:nvPr/>
            </p:nvSpPr>
            <p:spPr>
              <a:xfrm>
                <a:off x="335557" y="5849480"/>
                <a:ext cx="6966459" cy="506870"/>
              </a:xfrm>
              <a:prstGeom prst="rect">
                <a:avLst/>
              </a:prstGeom>
              <a:blipFill>
                <a:blip r:embed="rId3"/>
                <a:stretch>
                  <a:fillRect l="-727" t="-65854" b="-109756"/>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E47B58CE-84BD-EDB3-A463-409AA03D0206}"/>
              </a:ext>
            </a:extLst>
          </p:cNvPr>
          <p:cNvSpPr txBox="1"/>
          <p:nvPr/>
        </p:nvSpPr>
        <p:spPr>
          <a:xfrm>
            <a:off x="7865134" y="2010418"/>
            <a:ext cx="3691270" cy="338554"/>
          </a:xfrm>
          <a:prstGeom prst="rect">
            <a:avLst/>
          </a:prstGeom>
          <a:noFill/>
        </p:spPr>
        <p:txBody>
          <a:bodyPr wrap="square" rtlCol="0">
            <a:spAutoFit/>
          </a:bodyPr>
          <a:lstStyle/>
          <a:p>
            <a:r>
              <a:rPr lang="en-HK" sz="1600" dirty="0"/>
              <a:t> Natural abstraction of set intersection</a:t>
            </a:r>
            <a:endParaRPr lang="LID4096" sz="1600" dirty="0"/>
          </a:p>
        </p:txBody>
      </p:sp>
      <p:sp>
        <p:nvSpPr>
          <p:cNvPr id="12" name="Rectangle 11">
            <a:extLst>
              <a:ext uri="{FF2B5EF4-FFF2-40B4-BE49-F238E27FC236}">
                <a16:creationId xmlns:a16="http://schemas.microsoft.com/office/drawing/2014/main" id="{911BAD1F-EF2D-C2A0-C0D7-A31CDB06F973}"/>
              </a:ext>
            </a:extLst>
          </p:cNvPr>
          <p:cNvSpPr/>
          <p:nvPr/>
        </p:nvSpPr>
        <p:spPr>
          <a:xfrm>
            <a:off x="7975615" y="2765354"/>
            <a:ext cx="3471042" cy="162225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LID4096"/>
          </a:p>
        </p:txBody>
      </p:sp>
      <p:sp>
        <p:nvSpPr>
          <p:cNvPr id="13" name="Rectangle 12">
            <a:extLst>
              <a:ext uri="{FF2B5EF4-FFF2-40B4-BE49-F238E27FC236}">
                <a16:creationId xmlns:a16="http://schemas.microsoft.com/office/drawing/2014/main" id="{0D2FD500-93FD-444C-9B44-F7C180E41C32}"/>
              </a:ext>
            </a:extLst>
          </p:cNvPr>
          <p:cNvSpPr/>
          <p:nvPr/>
        </p:nvSpPr>
        <p:spPr>
          <a:xfrm>
            <a:off x="9791802" y="3545040"/>
            <a:ext cx="2250911" cy="172253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LID4096"/>
          </a:p>
        </p:txBody>
      </p:sp>
      <p:sp>
        <p:nvSpPr>
          <p:cNvPr id="14" name="Rectangle 13">
            <a:extLst>
              <a:ext uri="{FF2B5EF4-FFF2-40B4-BE49-F238E27FC236}">
                <a16:creationId xmlns:a16="http://schemas.microsoft.com/office/drawing/2014/main" id="{7B124880-6C93-29F7-3FA4-2D1D0A3972B3}"/>
              </a:ext>
            </a:extLst>
          </p:cNvPr>
          <p:cNvSpPr/>
          <p:nvPr/>
        </p:nvSpPr>
        <p:spPr>
          <a:xfrm>
            <a:off x="9791802" y="3545039"/>
            <a:ext cx="1654855" cy="842571"/>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7F96FB76-6380-F36F-B2A8-21696DF105A8}"/>
                  </a:ext>
                </a:extLst>
              </p:cNvPr>
              <p:cNvSpPr txBox="1"/>
              <p:nvPr/>
            </p:nvSpPr>
            <p:spPr>
              <a:xfrm>
                <a:off x="7975615" y="2794063"/>
                <a:ext cx="1735154"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sup>
                      </m:sSup>
                      <m:r>
                        <a:rPr lang="en-US" b="0" i="1" smtClean="0">
                          <a:latin typeface="Cambria Math" panose="02040503050406030204" pitchFamily="18" charset="0"/>
                        </a:rPr>
                        <m:t>)</m:t>
                      </m:r>
                    </m:oMath>
                  </m:oMathPara>
                </a14:m>
                <a:endParaRPr lang="en-US" dirty="0"/>
              </a:p>
            </p:txBody>
          </p:sp>
        </mc:Choice>
        <mc:Fallback xmlns="">
          <p:sp>
            <p:nvSpPr>
              <p:cNvPr id="15" name="TextBox 14">
                <a:extLst>
                  <a:ext uri="{FF2B5EF4-FFF2-40B4-BE49-F238E27FC236}">
                    <a16:creationId xmlns:a16="http://schemas.microsoft.com/office/drawing/2014/main" id="{7F96FB76-6380-F36F-B2A8-21696DF105A8}"/>
                  </a:ext>
                </a:extLst>
              </p:cNvPr>
              <p:cNvSpPr txBox="1">
                <a:spLocks noRot="1" noChangeAspect="1" noMove="1" noResize="1" noEditPoints="1" noAdjustHandles="1" noChangeArrowheads="1" noChangeShapeType="1" noTextEdit="1"/>
              </p:cNvSpPr>
              <p:nvPr/>
            </p:nvSpPr>
            <p:spPr>
              <a:xfrm>
                <a:off x="7975615" y="2794063"/>
                <a:ext cx="1735154" cy="369332"/>
              </a:xfrm>
              <a:prstGeom prst="rect">
                <a:avLst/>
              </a:prstGeom>
              <a:blipFill>
                <a:blip r:embed="rId4"/>
                <a:stretch>
                  <a:fillRect b="-1290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54BCF4A-12CF-3385-D11D-77AEE24B51FC}"/>
                  </a:ext>
                </a:extLst>
              </p:cNvPr>
              <p:cNvSpPr txBox="1"/>
              <p:nvPr/>
            </p:nvSpPr>
            <p:spPr>
              <a:xfrm>
                <a:off x="9711136" y="4905334"/>
                <a:ext cx="174047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sup>
                      </m:sSup>
                      <m:r>
                        <a:rPr lang="en-US" b="0" i="1" smtClean="0">
                          <a:latin typeface="Cambria Math" panose="02040503050406030204" pitchFamily="18" charset="0"/>
                        </a:rPr>
                        <m:t>)</m:t>
                      </m:r>
                    </m:oMath>
                  </m:oMathPara>
                </a14:m>
                <a:endParaRPr lang="en-US"/>
              </a:p>
            </p:txBody>
          </p:sp>
        </mc:Choice>
        <mc:Fallback xmlns="">
          <p:sp>
            <p:nvSpPr>
              <p:cNvPr id="16" name="TextBox 15">
                <a:extLst>
                  <a:ext uri="{FF2B5EF4-FFF2-40B4-BE49-F238E27FC236}">
                    <a16:creationId xmlns:a16="http://schemas.microsoft.com/office/drawing/2014/main" id="{954BCF4A-12CF-3385-D11D-77AEE24B51FC}"/>
                  </a:ext>
                </a:extLst>
              </p:cNvPr>
              <p:cNvSpPr txBox="1">
                <a:spLocks noRot="1" noChangeAspect="1" noMove="1" noResize="1" noEditPoints="1" noAdjustHandles="1" noChangeArrowheads="1" noChangeShapeType="1" noTextEdit="1"/>
              </p:cNvSpPr>
              <p:nvPr/>
            </p:nvSpPr>
            <p:spPr>
              <a:xfrm>
                <a:off x="9711136" y="4905334"/>
                <a:ext cx="1740476" cy="369332"/>
              </a:xfrm>
              <a:prstGeom prst="rect">
                <a:avLst/>
              </a:prstGeom>
              <a:blipFill>
                <a:blip r:embed="rId5"/>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BB7ABAF8-1D56-27D1-A4F3-BD61C028945A}"/>
                  </a:ext>
                </a:extLst>
              </p:cNvPr>
              <p:cNvSpPr txBox="1"/>
              <p:nvPr/>
            </p:nvSpPr>
            <p:spPr>
              <a:xfrm>
                <a:off x="9711136" y="3483125"/>
                <a:ext cx="1481238"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𝐼</m:t>
                          </m:r>
                        </m:sub>
                      </m:sSub>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𝑐</m:t>
                          </m:r>
                        </m:e>
                        <m:sup>
                          <m:r>
                            <a:rPr lang="en-US" b="0" i="1" smtClean="0">
                              <a:latin typeface="Cambria Math" panose="02040503050406030204" pitchFamily="18" charset="0"/>
                            </a:rPr>
                            <m:t>𝐼</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𝐼</m:t>
                          </m:r>
                        </m:sup>
                      </m:sSup>
                      <m:r>
                        <a:rPr lang="en-US" b="0" i="1" smtClean="0">
                          <a:latin typeface="Cambria Math" panose="02040503050406030204" pitchFamily="18" charset="0"/>
                        </a:rPr>
                        <m:t>)</m:t>
                      </m:r>
                    </m:oMath>
                  </m:oMathPara>
                </a14:m>
                <a:endParaRPr lang="en-US"/>
              </a:p>
            </p:txBody>
          </p:sp>
        </mc:Choice>
        <mc:Fallback xmlns="">
          <p:sp>
            <p:nvSpPr>
              <p:cNvPr id="17" name="TextBox 16">
                <a:extLst>
                  <a:ext uri="{FF2B5EF4-FFF2-40B4-BE49-F238E27FC236}">
                    <a16:creationId xmlns:a16="http://schemas.microsoft.com/office/drawing/2014/main" id="{BB7ABAF8-1D56-27D1-A4F3-BD61C028945A}"/>
                  </a:ext>
                </a:extLst>
              </p:cNvPr>
              <p:cNvSpPr txBox="1">
                <a:spLocks noRot="1" noChangeAspect="1" noMove="1" noResize="1" noEditPoints="1" noAdjustHandles="1" noChangeArrowheads="1" noChangeShapeType="1" noTextEdit="1"/>
              </p:cNvSpPr>
              <p:nvPr/>
            </p:nvSpPr>
            <p:spPr>
              <a:xfrm>
                <a:off x="9711136" y="3483125"/>
                <a:ext cx="1481238" cy="369332"/>
              </a:xfrm>
              <a:prstGeom prst="rect">
                <a:avLst/>
              </a:prstGeom>
              <a:blipFill>
                <a:blip r:embed="rId6"/>
                <a:stretch>
                  <a:fillRect b="-13333"/>
                </a:stretch>
              </a:blipFill>
            </p:spPr>
            <p:txBody>
              <a:bodyPr/>
              <a:lstStyle/>
              <a:p>
                <a:r>
                  <a:rPr lang="en-US">
                    <a:noFill/>
                  </a:rPr>
                  <a:t> </a:t>
                </a:r>
              </a:p>
            </p:txBody>
          </p:sp>
        </mc:Fallback>
      </mc:AlternateContent>
      <p:sp>
        <p:nvSpPr>
          <p:cNvPr id="18" name="TextBox 17">
            <a:extLst>
              <a:ext uri="{FF2B5EF4-FFF2-40B4-BE49-F238E27FC236}">
                <a16:creationId xmlns:a16="http://schemas.microsoft.com/office/drawing/2014/main" id="{BD78E85C-BC20-9EAB-C3D6-F8A7F2F63907}"/>
              </a:ext>
            </a:extLst>
          </p:cNvPr>
          <p:cNvSpPr txBox="1"/>
          <p:nvPr/>
        </p:nvSpPr>
        <p:spPr>
          <a:xfrm>
            <a:off x="0" y="6633024"/>
            <a:ext cx="8450843" cy="215444"/>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Ren, H., Hu, W., &amp; </a:t>
            </a:r>
            <a:r>
              <a:rPr lang="en-US" sz="800" b="0" i="0" dirty="0" err="1">
                <a:solidFill>
                  <a:srgbClr val="222222"/>
                </a:solidFill>
                <a:effectLst/>
                <a:latin typeface="Arial" panose="020B0604020202020204" pitchFamily="34" charset="0"/>
              </a:rPr>
              <a:t>Leskovec</a:t>
            </a:r>
            <a:r>
              <a:rPr lang="en-US" sz="800" b="0" i="0" dirty="0">
                <a:solidFill>
                  <a:srgbClr val="222222"/>
                </a:solidFill>
                <a:effectLst/>
                <a:latin typeface="Arial" panose="020B0604020202020204" pitchFamily="34" charset="0"/>
              </a:rPr>
              <a:t>, J. (2020). Query2box: Reasoning over knowledge graphs in vector space using box embeddings. </a:t>
            </a:r>
            <a:r>
              <a:rPr lang="en-US" sz="800" b="0" i="1" dirty="0" err="1">
                <a:solidFill>
                  <a:srgbClr val="222222"/>
                </a:solidFill>
                <a:effectLst/>
                <a:latin typeface="Arial" panose="020B0604020202020204" pitchFamily="34" charset="0"/>
              </a:rPr>
              <a:t>arXiv</a:t>
            </a:r>
            <a:r>
              <a:rPr lang="en-US" sz="800" b="0" i="1" dirty="0">
                <a:solidFill>
                  <a:srgbClr val="222222"/>
                </a:solidFill>
                <a:effectLst/>
                <a:latin typeface="Arial" panose="020B0604020202020204" pitchFamily="34" charset="0"/>
              </a:rPr>
              <a:t> preprint arXiv:2002.05969</a:t>
            </a:r>
            <a:r>
              <a:rPr lang="en-US" sz="800" b="0" i="0" dirty="0">
                <a:solidFill>
                  <a:srgbClr val="222222"/>
                </a:solidFill>
                <a:effectLst/>
                <a:latin typeface="Arial" panose="020B0604020202020204" pitchFamily="34" charset="0"/>
              </a:rPr>
              <a:t>.</a:t>
            </a:r>
            <a:endParaRPr lang="LID4096" sz="800" dirty="0"/>
          </a:p>
        </p:txBody>
      </p:sp>
    </p:spTree>
    <p:extLst>
      <p:ext uri="{BB962C8B-B14F-4D97-AF65-F5344CB8AC3E}">
        <p14:creationId xmlns:p14="http://schemas.microsoft.com/office/powerpoint/2010/main" val="34907225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6CC8A-DB14-5A87-7DB8-ACD026E823E6}"/>
              </a:ext>
            </a:extLst>
          </p:cNvPr>
          <p:cNvSpPr>
            <a:spLocks noGrp="1"/>
          </p:cNvSpPr>
          <p:nvPr>
            <p:ph type="title"/>
          </p:nvPr>
        </p:nvSpPr>
        <p:spPr/>
        <p:txBody>
          <a:bodyPr/>
          <a:lstStyle/>
          <a:p>
            <a:r>
              <a:rPr lang="en-US" dirty="0"/>
              <a:t>Example in Probabilistic distributions</a:t>
            </a:r>
          </a:p>
        </p:txBody>
      </p:sp>
      <p:sp>
        <p:nvSpPr>
          <p:cNvPr id="3" name="Slide Number Placeholder 2">
            <a:extLst>
              <a:ext uri="{FF2B5EF4-FFF2-40B4-BE49-F238E27FC236}">
                <a16:creationId xmlns:a16="http://schemas.microsoft.com/office/drawing/2014/main" id="{EFCB978F-99FB-72D0-8EF3-61D55B95429F}"/>
              </a:ext>
            </a:extLst>
          </p:cNvPr>
          <p:cNvSpPr>
            <a:spLocks noGrp="1"/>
          </p:cNvSpPr>
          <p:nvPr>
            <p:ph type="sldNum" sz="quarter" idx="12"/>
          </p:nvPr>
        </p:nvSpPr>
        <p:spPr/>
        <p:txBody>
          <a:bodyPr/>
          <a:lstStyle/>
          <a:p>
            <a:fld id="{360D54F1-1E69-41BF-8A89-6B497D4E24EC}" type="slidenum">
              <a:rPr lang="en-US" smtClean="0"/>
              <a:t>25</a:t>
            </a:fld>
            <a:endParaRPr lang="en-US"/>
          </a:p>
        </p:txBody>
      </p:sp>
      <mc:AlternateContent xmlns:mc="http://schemas.openxmlformats.org/markup-compatibility/2006" xmlns:a14="http://schemas.microsoft.com/office/drawing/2010/main">
        <mc:Choice Requires="a14">
          <p:graphicFrame>
            <p:nvGraphicFramePr>
              <p:cNvPr id="4" name="Content Placeholder 7">
                <a:extLst>
                  <a:ext uri="{FF2B5EF4-FFF2-40B4-BE49-F238E27FC236}">
                    <a16:creationId xmlns:a16="http://schemas.microsoft.com/office/drawing/2014/main" id="{0BA1718B-5A24-A7DF-19C8-ABE1CBCF1E1C}"/>
                  </a:ext>
                </a:extLst>
              </p:cNvPr>
              <p:cNvGraphicFramePr>
                <a:graphicFrameLocks/>
              </p:cNvGraphicFramePr>
              <p:nvPr>
                <p:extLst>
                  <p:ext uri="{D42A27DB-BD31-4B8C-83A1-F6EECF244321}">
                    <p14:modId xmlns:p14="http://schemas.microsoft.com/office/powerpoint/2010/main" val="2328245751"/>
                  </p:ext>
                </p:extLst>
              </p:nvPr>
            </p:nvGraphicFramePr>
            <p:xfrm>
              <a:off x="441187" y="2207123"/>
              <a:ext cx="7283334" cy="3885248"/>
            </p:xfrm>
            <a:graphic>
              <a:graphicData uri="http://schemas.openxmlformats.org/drawingml/2006/table">
                <a:tbl>
                  <a:tblPr firstRow="1" bandRow="1">
                    <a:tableStyleId>{5940675A-B579-460E-94D1-54222C63F5DA}</a:tableStyleId>
                  </a:tblPr>
                  <a:tblGrid>
                    <a:gridCol w="2036874">
                      <a:extLst>
                        <a:ext uri="{9D8B030D-6E8A-4147-A177-3AD203B41FA5}">
                          <a16:colId xmlns:a16="http://schemas.microsoft.com/office/drawing/2014/main" val="1273387949"/>
                        </a:ext>
                      </a:extLst>
                    </a:gridCol>
                    <a:gridCol w="5246460">
                      <a:extLst>
                        <a:ext uri="{9D8B030D-6E8A-4147-A177-3AD203B41FA5}">
                          <a16:colId xmlns:a16="http://schemas.microsoft.com/office/drawing/2014/main" val="1052275351"/>
                        </a:ext>
                      </a:extLst>
                    </a:gridCol>
                  </a:tblGrid>
                  <a:tr h="370840">
                    <a:tc>
                      <a:txBody>
                        <a:bodyPr/>
                        <a:lstStyle/>
                        <a:p>
                          <a:pPr algn="ctr"/>
                          <a:r>
                            <a:rPr lang="en-US" sz="1600"/>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𝑞</m:t>
                                </m:r>
                                <m:r>
                                  <a:rPr lang="en-US" sz="1600" b="0" i="0" smtClean="0">
                                    <a:latin typeface="Cambria Math" panose="02040503050406030204" pitchFamily="18" charset="0"/>
                                  </a:rPr>
                                  <m:t>=</m:t>
                                </m:r>
                                <m:d>
                                  <m:dPr>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𝛼</m:t>
                                        </m:r>
                                      </m:e>
                                      <m:sub>
                                        <m:r>
                                          <a:rPr lang="en-US" sz="1600" b="0" i="1" smtClean="0">
                                            <a:latin typeface="Cambria Math" panose="02040503050406030204" pitchFamily="18" charset="0"/>
                                          </a:rPr>
                                          <m:t>1</m:t>
                                        </m:r>
                                      </m:sub>
                                      <m:sup>
                                        <m:r>
                                          <a:rPr lang="en-US" sz="1600" b="0" i="1" smtClean="0">
                                            <a:latin typeface="Cambria Math" panose="02040503050406030204" pitchFamily="18" charset="0"/>
                                          </a:rPr>
                                          <m:t>𝑞</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𝛽</m:t>
                                        </m:r>
                                      </m:e>
                                      <m:sub>
                                        <m:r>
                                          <a:rPr lang="en-US" sz="1600" b="0" i="1" smtClean="0">
                                            <a:latin typeface="Cambria Math" panose="02040503050406030204" pitchFamily="18" charset="0"/>
                                          </a:rPr>
                                          <m:t>1</m:t>
                                        </m:r>
                                      </m:sub>
                                      <m:sup>
                                        <m:r>
                                          <a:rPr lang="en-US" sz="1600" b="0" i="1" smtClean="0">
                                            <a:latin typeface="Cambria Math" panose="02040503050406030204" pitchFamily="18" charset="0"/>
                                          </a:rPr>
                                          <m:t>𝑞</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𝛼</m:t>
                                        </m:r>
                                      </m:e>
                                      <m:sub>
                                        <m:r>
                                          <a:rPr lang="en-US" sz="1600" b="0" i="1" smtClean="0">
                                            <a:latin typeface="Cambria Math" panose="02040503050406030204" pitchFamily="18" charset="0"/>
                                          </a:rPr>
                                          <m:t>𝑑</m:t>
                                        </m:r>
                                      </m:sub>
                                      <m:sup>
                                        <m:r>
                                          <a:rPr lang="en-US" sz="1600" b="0" i="1" smtClean="0">
                                            <a:latin typeface="Cambria Math" panose="02040503050406030204" pitchFamily="18" charset="0"/>
                                          </a:rPr>
                                          <m:t>𝑞</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𝛽</m:t>
                                        </m:r>
                                      </m:e>
                                      <m:sub>
                                        <m:r>
                                          <a:rPr lang="en-US" sz="1600" b="0" i="1" smtClean="0">
                                            <a:latin typeface="Cambria Math" panose="02040503050406030204" pitchFamily="18" charset="0"/>
                                          </a:rPr>
                                          <m:t>𝑑</m:t>
                                        </m:r>
                                      </m:sub>
                                      <m:sup>
                                        <m:r>
                                          <a:rPr lang="en-US" sz="1600" b="0" i="1" smtClean="0">
                                            <a:latin typeface="Cambria Math" panose="02040503050406030204" pitchFamily="18" charset="0"/>
                                          </a:rPr>
                                          <m:t>𝑞</m:t>
                                        </m:r>
                                      </m:sup>
                                    </m:sSubSup>
                                  </m:e>
                                </m:d>
                                <m:r>
                                  <a:rPr lang="en-US" sz="1600" b="0" i="1" smtClean="0">
                                    <a:latin typeface="Cambria Math" panose="02040503050406030204" pitchFamily="18" charset="0"/>
                                  </a:rPr>
                                  <m:t>∈</m:t>
                                </m:r>
                                <m:sSup>
                                  <m:sSupPr>
                                    <m:ctrlPr>
                                      <a:rPr lang="en-US" sz="1600" b="0" i="1" smtClean="0">
                                        <a:latin typeface="Cambria Math" panose="02040503050406030204" pitchFamily="18" charset="0"/>
                                      </a:rPr>
                                    </m:ctrlPr>
                                  </m:sSupPr>
                                  <m:e>
                                    <m:d>
                                      <m:dPr>
                                        <m:begChr m:val="["/>
                                        <m:ctrlPr>
                                          <a:rPr lang="en-US" sz="1600" b="0" i="1" smtClean="0">
                                            <a:latin typeface="Cambria Math" panose="02040503050406030204" pitchFamily="18" charset="0"/>
                                          </a:rPr>
                                        </m:ctrlPr>
                                      </m:dPr>
                                      <m:e>
                                        <m:r>
                                          <a:rPr lang="en-US" sz="1600" b="0" i="1" smtClean="0">
                                            <a:latin typeface="Cambria Math" panose="02040503050406030204" pitchFamily="18" charset="0"/>
                                          </a:rPr>
                                          <m:t>0,∞</m:t>
                                        </m:r>
                                      </m:e>
                                    </m:d>
                                  </m:e>
                                  <m:sup>
                                    <m:r>
                                      <a:rPr lang="en-US" sz="1600" b="0" i="1" smtClean="0">
                                        <a:latin typeface="Cambria Math" panose="02040503050406030204" pitchFamily="18" charset="0"/>
                                      </a:rPr>
                                      <m:t>2</m:t>
                                    </m:r>
                                    <m:r>
                                      <a:rPr lang="en-US" sz="1600" b="0" i="1" smtClean="0">
                                        <a:latin typeface="Cambria Math" panose="02040503050406030204" pitchFamily="18" charset="0"/>
                                      </a:rPr>
                                      <m:t>𝑑</m:t>
                                    </m:r>
                                  </m:sup>
                                </m:sSup>
                              </m:oMath>
                            </m:oMathPara>
                          </a14:m>
                          <a:endParaRPr lang="en-US" sz="1600"/>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z="1600" smtClean="0">
                                    <a:latin typeface="Cambria Math" panose="02040503050406030204" pitchFamily="18" charset="0"/>
                                  </a:rPr>
                                  <m:t>𝒴</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sz="1600" b="0" i="1" smtClean="0">
                                        <a:latin typeface="Cambria Math" panose="02040503050406030204" pitchFamily="18" charset="0"/>
                                        <a:ea typeface="Cambria Math" panose="02040503050406030204" pitchFamily="18" charset="0"/>
                                      </a:rPr>
                                    </m:ctrlPr>
                                  </m:sSupPr>
                                  <m:e>
                                    <m:r>
                                      <a:rPr lang="en-US" sz="1600" b="0" i="1" smtClean="0">
                                        <a:latin typeface="Cambria Math" panose="02040503050406030204" pitchFamily="18" charset="0"/>
                                        <a:ea typeface="Cambria Math" panose="02040503050406030204" pitchFamily="18" charset="0"/>
                                      </a:rPr>
                                      <m:t>𝑎</m:t>
                                    </m:r>
                                    <m:r>
                                      <a:rPr lang="en-US" sz="1600" b="0" i="1" smtClean="0">
                                        <a:latin typeface="Cambria Math" panose="02040503050406030204" pitchFamily="18" charset="0"/>
                                        <a:ea typeface="Cambria Math" panose="02040503050406030204" pitchFamily="18" charset="0"/>
                                      </a:rPr>
                                      <m:t>∈[0,∞)</m:t>
                                    </m:r>
                                  </m:e>
                                  <m:sup>
                                    <m:r>
                                      <a:rPr lang="en-US" sz="1600" b="0" i="1" smtClean="0">
                                        <a:latin typeface="Cambria Math" panose="02040503050406030204" pitchFamily="18" charset="0"/>
                                        <a:ea typeface="Cambria Math" panose="02040503050406030204" pitchFamily="18" charset="0"/>
                                      </a:rPr>
                                      <m:t>2</m:t>
                                    </m:r>
                                    <m:r>
                                      <a:rPr lang="en-US" sz="1600" b="0" i="1" smtClean="0">
                                        <a:latin typeface="Cambria Math" panose="02040503050406030204" pitchFamily="18" charset="0"/>
                                        <a:ea typeface="Cambria Math" panose="02040503050406030204" pitchFamily="18" charset="0"/>
                                      </a:rPr>
                                      <m:t>𝑑</m:t>
                                    </m:r>
                                  </m:sup>
                                </m:sSup>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𝐼</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ea typeface="Cambria Math" panose="02040503050406030204" pitchFamily="18" charset="0"/>
                                  </a:rPr>
                                  <m:t>𝐼</m:t>
                                </m:r>
                                <m:d>
                                  <m:dPr>
                                    <m:ctrlPr>
                                      <a:rPr lang="en-US" sz="1600" b="0" i="1" smtClean="0">
                                        <a:latin typeface="Cambria Math" panose="02040503050406030204" pitchFamily="18" charset="0"/>
                                        <a:ea typeface="Cambria Math" panose="02040503050406030204" pitchFamily="18" charset="0"/>
                                      </a:rPr>
                                    </m:ctrlPr>
                                  </m:dPr>
                                  <m:e>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𝑖</m:t>
                                        </m:r>
                                      </m:sub>
                                    </m:sSub>
                                    <m:r>
                                      <a:rPr lang="en-US" sz="1600" b="0" i="1" smtClean="0">
                                        <a:latin typeface="Cambria Math" panose="02040503050406030204" pitchFamily="18" charset="0"/>
                                        <a:ea typeface="Cambria Math" panose="02040503050406030204" pitchFamily="18" charset="0"/>
                                      </a:rPr>
                                      <m:t>,…,</m:t>
                                    </m:r>
                                    <m:sSub>
                                      <m:sSubPr>
                                        <m:ctrlPr>
                                          <a:rPr lang="en-US" sz="1600" b="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𝑞</m:t>
                                        </m:r>
                                      </m:e>
                                      <m:sub>
                                        <m:r>
                                          <a:rPr lang="en-US" sz="1600" b="0" i="1" smtClean="0">
                                            <a:latin typeface="Cambria Math" panose="02040503050406030204" pitchFamily="18" charset="0"/>
                                            <a:ea typeface="Cambria Math" panose="02040503050406030204" pitchFamily="18" charset="0"/>
                                          </a:rPr>
                                          <m:t>𝑛</m:t>
                                        </m:r>
                                      </m:sub>
                                    </m:sSub>
                                  </m:e>
                                </m:d>
                                <m:r>
                                  <a:rPr lang="en-US" sz="1600" b="0" i="1" smtClean="0">
                                    <a:latin typeface="Cambria Math" panose="02040503050406030204" pitchFamily="18" charset="0"/>
                                    <a:ea typeface="Cambria Math" panose="02040503050406030204" pitchFamily="18" charset="0"/>
                                  </a:rPr>
                                  <m:t>=</m:t>
                                </m:r>
                                <m:nary>
                                  <m:naryPr>
                                    <m:chr m:val="∑"/>
                                    <m:supHide m:val="on"/>
                                    <m:ctrlPr>
                                      <a:rPr lang="en-US" sz="1600" b="0" i="1" smtClean="0">
                                        <a:latin typeface="Cambria Math" panose="02040503050406030204" pitchFamily="18" charset="0"/>
                                        <a:ea typeface="Cambria Math" panose="02040503050406030204" pitchFamily="18" charset="0"/>
                                      </a:rPr>
                                    </m:ctrlPr>
                                  </m:naryPr>
                                  <m:sub>
                                    <m:r>
                                      <a:rPr lang="en-US" sz="1600" b="0" i="1" smtClean="0">
                                        <a:latin typeface="Cambria Math" panose="02040503050406030204" pitchFamily="18" charset="0"/>
                                        <a:ea typeface="Cambria Math" panose="02040503050406030204" pitchFamily="18" charset="0"/>
                                      </a:rPr>
                                      <m:t>𝑖</m:t>
                                    </m:r>
                                  </m:sub>
                                  <m:sup/>
                                  <m:e>
                                    <m:sSub>
                                      <m:sSubPr>
                                        <m:ctrlPr>
                                          <a:rPr lang="en-US" sz="1600" b="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ea typeface="Cambria Math" panose="02040503050406030204" pitchFamily="18" charset="0"/>
                                          </a:rPr>
                                          <m:t>𝑖</m:t>
                                        </m:r>
                                      </m:sub>
                                    </m:sSub>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𝑖</m:t>
                                        </m:r>
                                      </m:sub>
                                    </m:sSub>
                                  </m:e>
                                </m:nary>
                                <m:r>
                                  <a:rPr lang="en-US" sz="1600" i="1">
                                    <a:latin typeface="Cambria Math" panose="02040503050406030204" pitchFamily="18" charset="0"/>
                                    <a:ea typeface="Cambria Math" panose="02040503050406030204" pitchFamily="18" charset="0"/>
                                  </a:rPr>
                                  <m:t>, </m:t>
                                </m:r>
                              </m:oMath>
                            </m:oMathPara>
                          </a14:m>
                          <a:endParaRPr lang="en-US" sz="1600" i="1">
                            <a:latin typeface="Cambria Math" panose="02040503050406030204" pitchFamily="18" charset="0"/>
                            <a:ea typeface="Cambria Math" panose="02040503050406030204" pitchFamily="18" charset="0"/>
                          </a:endParaRPr>
                        </a:p>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𝛼</m:t>
                                    </m:r>
                                  </m:e>
                                  <m:sub>
                                    <m:r>
                                      <a:rPr lang="en-US" sz="1600" i="1">
                                        <a:latin typeface="Cambria Math" panose="02040503050406030204" pitchFamily="18" charset="0"/>
                                        <a:ea typeface="Cambria Math" panose="02040503050406030204" pitchFamily="18" charset="0"/>
                                      </a:rPr>
                                      <m:t>𝑖</m:t>
                                    </m:r>
                                  </m:sub>
                                </m:sSub>
                                <m:r>
                                  <a:rPr lang="en-US" sz="1600" i="1">
                                    <a:latin typeface="Cambria Math" panose="02040503050406030204" pitchFamily="18" charset="0"/>
                                    <a:ea typeface="Cambria Math" panose="02040503050406030204" pitchFamily="18" charset="0"/>
                                  </a:rPr>
                                  <m:t>=</m:t>
                                </m:r>
                                <m:r>
                                  <m:rPr>
                                    <m:sty m:val="p"/>
                                  </m:rPr>
                                  <a:rPr lang="en-US" sz="1600" i="1">
                                    <a:latin typeface="Cambria Math" panose="02040503050406030204" pitchFamily="18" charset="0"/>
                                    <a:ea typeface="Cambria Math" panose="02040503050406030204" pitchFamily="18" charset="0"/>
                                  </a:rPr>
                                  <m:t>softmax</m:t>
                                </m:r>
                                <m:d>
                                  <m:dPr>
                                    <m:ctrlPr>
                                      <a:rPr lang="en-US" sz="1600" i="1">
                                        <a:latin typeface="Cambria Math" panose="02040503050406030204" pitchFamily="18" charset="0"/>
                                        <a:ea typeface="Cambria Math" panose="02040503050406030204" pitchFamily="18" charset="0"/>
                                      </a:rPr>
                                    </m:ctrlPr>
                                  </m:dPr>
                                  <m:e>
                                    <m:r>
                                      <m:rPr>
                                        <m:sty m:val="p"/>
                                      </m:rPr>
                                      <a:rPr lang="en-US" sz="1600">
                                        <a:latin typeface="Cambria Math" panose="02040503050406030204" pitchFamily="18" charset="0"/>
                                        <a:ea typeface="Cambria Math" panose="02040503050406030204" pitchFamily="18" charset="0"/>
                                      </a:rPr>
                                      <m:t>NN</m:t>
                                    </m:r>
                                    <m:d>
                                      <m:dPr>
                                        <m:ctrlPr>
                                          <a:rPr lang="en-US" sz="1600" i="1">
                                            <a:latin typeface="Cambria Math" panose="02040503050406030204" pitchFamily="18" charset="0"/>
                                            <a:ea typeface="Cambria Math" panose="02040503050406030204" pitchFamily="18" charset="0"/>
                                          </a:rPr>
                                        </m:ctrlPr>
                                      </m:dPr>
                                      <m:e>
                                        <m:sSub>
                                          <m:sSubPr>
                                            <m:ctrlPr>
                                              <a:rPr lang="en-US" sz="1600" i="1">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𝑞</m:t>
                                            </m:r>
                                          </m:e>
                                          <m:sub>
                                            <m:r>
                                              <a:rPr lang="en-US" sz="1600" i="1">
                                                <a:latin typeface="Cambria Math" panose="02040503050406030204" pitchFamily="18" charset="0"/>
                                                <a:ea typeface="Cambria Math" panose="02040503050406030204" pitchFamily="18" charset="0"/>
                                              </a:rPr>
                                              <m:t>𝑖</m:t>
                                            </m:r>
                                          </m:sub>
                                        </m:sSub>
                                      </m:e>
                                    </m:d>
                                  </m:e>
                                </m:d>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𝑈</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r>
                            <a:rPr lang="en-US" sz="1600"/>
                            <a:t>UCQ</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𝐶</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sz="1600" b="1" i="1" smtClean="0">
                                    <a:latin typeface="Cambria Math" panose="02040503050406030204" pitchFamily="18" charset="0"/>
                                  </a:rPr>
                                  <m:t>𝑪</m:t>
                                </m:r>
                                <m:d>
                                  <m:dPr>
                                    <m:ctrlPr>
                                      <a:rPr lang="en-US" sz="1600" b="1" i="1" smtClean="0">
                                        <a:latin typeface="Cambria Math" panose="02040503050406030204" pitchFamily="18" charset="0"/>
                                      </a:rPr>
                                    </m:ctrlPr>
                                  </m:dPr>
                                  <m:e>
                                    <m:r>
                                      <a:rPr lang="en-US" sz="1600" b="1" i="1" smtClean="0">
                                        <a:latin typeface="Cambria Math" panose="02040503050406030204" pitchFamily="18" charset="0"/>
                                      </a:rPr>
                                      <m:t>𝒒</m:t>
                                    </m:r>
                                  </m:e>
                                </m:d>
                                <m:r>
                                  <a:rPr lang="en-US" sz="1600" b="1" i="1" smtClean="0">
                                    <a:latin typeface="Cambria Math" panose="02040503050406030204" pitchFamily="18" charset="0"/>
                                  </a:rPr>
                                  <m:t>=</m:t>
                                </m:r>
                                <m:r>
                                  <a:rPr lang="en-US" sz="1600" b="1" i="1" smtClean="0">
                                    <a:latin typeface="Cambria Math" panose="02040503050406030204" pitchFamily="18" charset="0"/>
                                  </a:rPr>
                                  <m:t>𝟏</m:t>
                                </m:r>
                                <m:r>
                                  <a:rPr lang="en-US" sz="1600" b="1" i="1" smtClean="0">
                                    <a:latin typeface="Cambria Math" panose="02040503050406030204" pitchFamily="18" charset="0"/>
                                  </a:rPr>
                                  <m:t>/</m:t>
                                </m:r>
                                <m:r>
                                  <a:rPr lang="en-US" sz="1600" b="1" i="1" smtClean="0">
                                    <a:latin typeface="Cambria Math" panose="02040503050406030204" pitchFamily="18" charset="0"/>
                                  </a:rPr>
                                  <m:t>𝒒</m:t>
                                </m:r>
                              </m:oMath>
                            </m:oMathPara>
                          </a14:m>
                          <a:endParaRPr lang="en-US" sz="1600" b="1" i="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𝑃</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ℛ</m:t>
                                </m:r>
                                <m:r>
                                  <a:rPr lang="en-US" sz="1600" b="0" smtClean="0">
                                    <a:latin typeface="Cambria Math" panose="02040503050406030204" pitchFamily="18" charset="0"/>
                                  </a:rPr>
                                  <m:t>↦</m:t>
                                </m:r>
                                <m:r>
                                  <a:rPr lang="en-US" sz="1600" smtClean="0">
                                    <a:latin typeface="Cambria Math" panose="02040503050406030204" pitchFamily="18" charset="0"/>
                                  </a:rPr>
                                  <m:t>𝒳</m:t>
                                </m:r>
                              </m:oMath>
                            </m:oMathPara>
                          </a14:m>
                          <a:endParaRPr lang="en-US" sz="160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𝑃</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𝑟</m:t>
                                    </m:r>
                                  </m:e>
                                </m:d>
                                <m:r>
                                  <a:rPr lang="en-US" sz="1600" b="0" i="1" smtClean="0">
                                    <a:latin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m:rPr>
                                        <m:sty m:val="p"/>
                                      </m:rPr>
                                      <a:rPr lang="en-US" sz="1600">
                                        <a:latin typeface="Cambria Math" panose="02040503050406030204" pitchFamily="18" charset="0"/>
                                        <a:ea typeface="Cambria Math" panose="02040503050406030204" pitchFamily="18" charset="0"/>
                                      </a:rPr>
                                      <m:t>MLP</m:t>
                                    </m:r>
                                  </m:e>
                                  <m:sub>
                                    <m:r>
                                      <a:rPr lang="en-US" sz="1600" i="1">
                                        <a:latin typeface="Cambria Math" panose="02040503050406030204" pitchFamily="18" charset="0"/>
                                        <a:ea typeface="Cambria Math" panose="02040503050406030204" pitchFamily="18" charset="0"/>
                                      </a:rPr>
                                      <m:t>𝑟</m:t>
                                    </m:r>
                                  </m:sub>
                                </m:sSub>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𝑞</m:t>
                                </m:r>
                                <m:r>
                                  <a:rPr lang="en-US" sz="1600" i="1">
                                    <a:latin typeface="Cambria Math" panose="02040503050406030204" pitchFamily="18" charset="0"/>
                                    <a:ea typeface="Cambria Math" panose="02040503050406030204" pitchFamily="18" charset="0"/>
                                  </a:rPr>
                                  <m:t>)</m:t>
                                </m:r>
                              </m:oMath>
                            </m:oMathPara>
                          </a14:m>
                          <a:endParaRPr lang="en-US" sz="1600" i="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smtClean="0">
                                    <a:latin typeface="Cambria Math" panose="02040503050406030204" pitchFamily="18" charset="0"/>
                                  </a:rPr>
                                  <m:t>𝑠</m:t>
                                </m:r>
                                <m:r>
                                  <a:rPr lang="en-US" sz="1600" b="0" smtClean="0">
                                    <a:latin typeface="Cambria Math" panose="02040503050406030204" pitchFamily="18" charset="0"/>
                                  </a:rPr>
                                  <m:t>:</m:t>
                                </m:r>
                                <m:r>
                                  <a:rPr lang="en-US" sz="1600" smtClean="0">
                                    <a:latin typeface="Cambria Math" panose="02040503050406030204" pitchFamily="18" charset="0"/>
                                  </a:rPr>
                                  <m:t>𝒳</m:t>
                                </m:r>
                                <m:r>
                                  <a:rPr lang="en-US" sz="1600" b="0" smtClean="0">
                                    <a:latin typeface="Cambria Math" panose="02040503050406030204" pitchFamily="18" charset="0"/>
                                  </a:rPr>
                                  <m:t>×</m:t>
                                </m:r>
                                <m:r>
                                  <a:rPr lang="en-US" sz="1600" smtClean="0">
                                    <a:latin typeface="Cambria Math" panose="02040503050406030204" pitchFamily="18" charset="0"/>
                                  </a:rPr>
                                  <m:t>𝒴</m:t>
                                </m:r>
                                <m:r>
                                  <a:rPr lang="en-US" sz="1600" b="0" smtClean="0">
                                    <a:latin typeface="Cambria Math" panose="02040503050406030204" pitchFamily="18" charset="0"/>
                                  </a:rPr>
                                  <m:t>↦</m:t>
                                </m:r>
                                <m:r>
                                  <a:rPr lang="en-US" sz="1600" b="0" smtClean="0">
                                    <a:latin typeface="Cambria Math" panose="02040503050406030204" pitchFamily="18" charset="0"/>
                                  </a:rPr>
                                  <m:t>ℝ</m:t>
                                </m:r>
                              </m:oMath>
                            </m:oMathPara>
                          </a14:m>
                          <a:endParaRPr lang="en-US" sz="160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𝑠</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𝑞</m:t>
                                    </m:r>
                                    <m:r>
                                      <a:rPr lang="en-US" sz="1600" b="0" i="1" smtClean="0">
                                        <a:latin typeface="Cambria Math" panose="02040503050406030204" pitchFamily="18" charset="0"/>
                                      </a:rPr>
                                      <m:t>,</m:t>
                                    </m:r>
                                    <m:r>
                                      <a:rPr lang="en-US" sz="1600" b="0" i="1" smtClean="0">
                                        <a:latin typeface="Cambria Math" panose="02040503050406030204" pitchFamily="18" charset="0"/>
                                      </a:rPr>
                                      <m:t>𝑎</m:t>
                                    </m:r>
                                  </m:e>
                                </m:d>
                                <m:r>
                                  <a:rPr lang="en-US" sz="1600" b="0" i="1" smtClean="0">
                                    <a:latin typeface="Cambria Math" panose="02040503050406030204" pitchFamily="18" charset="0"/>
                                  </a:rPr>
                                  <m:t>=</m:t>
                                </m:r>
                                <m:r>
                                  <a:rPr lang="en-US" sz="1600" b="0" i="1" smtClean="0">
                                    <a:latin typeface="Cambria Math" panose="02040503050406030204" pitchFamily="18" charset="0"/>
                                  </a:rPr>
                                  <m:t>𝛾</m:t>
                                </m:r>
                                <m:r>
                                  <a:rPr lang="en-US" sz="1600" b="0" i="1" smtClean="0">
                                    <a:latin typeface="Cambria Math" panose="02040503050406030204" pitchFamily="18" charset="0"/>
                                  </a:rPr>
                                  <m:t>−</m:t>
                                </m:r>
                                <m:nary>
                                  <m:naryPr>
                                    <m:chr m:val="∑"/>
                                    <m:supHide m:val="on"/>
                                    <m:ctrlPr>
                                      <a:rPr lang="en-US" sz="1600" b="0" i="1" smtClean="0">
                                        <a:latin typeface="Cambria Math" panose="02040503050406030204" pitchFamily="18" charset="0"/>
                                      </a:rPr>
                                    </m:ctrlPr>
                                  </m:naryPr>
                                  <m:sub>
                                    <m:r>
                                      <a:rPr lang="en-US" sz="1600" b="0" i="1" smtClean="0">
                                        <a:latin typeface="Cambria Math" panose="02040503050406030204" pitchFamily="18" charset="0"/>
                                      </a:rPr>
                                      <m:t>𝑖</m:t>
                                    </m:r>
                                    <m:r>
                                      <a:rPr lang="en-US" sz="1600" b="0" i="1" smtClean="0">
                                        <a:latin typeface="Cambria Math" panose="02040503050406030204" pitchFamily="18" charset="0"/>
                                      </a:rPr>
                                      <m:t>=1,…,</m:t>
                                    </m:r>
                                    <m:r>
                                      <a:rPr lang="en-US" sz="1600" b="0" i="1" smtClean="0">
                                        <a:latin typeface="Cambria Math" panose="02040503050406030204" pitchFamily="18" charset="0"/>
                                      </a:rPr>
                                      <m:t>𝑑</m:t>
                                    </m:r>
                                  </m:sub>
                                  <m:sup/>
                                  <m:e>
                                    <m:r>
                                      <m:rPr>
                                        <m:sty m:val="p"/>
                                      </m:rPr>
                                      <a:rPr lang="en-US" sz="1600">
                                        <a:latin typeface="Cambria Math" panose="02040503050406030204" pitchFamily="18" charset="0"/>
                                      </a:rPr>
                                      <m:t>KL</m:t>
                                    </m:r>
                                    <m:d>
                                      <m:dPr>
                                        <m:ctrlPr>
                                          <a:rPr lang="en-US" sz="1600" i="1">
                                            <a:latin typeface="Cambria Math" panose="02040503050406030204" pitchFamily="18" charset="0"/>
                                          </a:rPr>
                                        </m:ctrlPr>
                                      </m:dPr>
                                      <m:e>
                                        <m:r>
                                          <a:rPr lang="en-US" sz="1600" b="0" i="1" smtClean="0">
                                            <a:latin typeface="Cambria Math" panose="02040503050406030204" pitchFamily="18" charset="0"/>
                                          </a:rPr>
                                          <m:t>𝐵</m:t>
                                        </m:r>
                                        <m:d>
                                          <m:dPr>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i="1">
                                                    <a:latin typeface="Cambria Math" panose="02040503050406030204" pitchFamily="18" charset="0"/>
                                                  </a:rPr>
                                                  <m:t>𝛼</m:t>
                                                </m:r>
                                              </m:e>
                                              <m:sub>
                                                <m:r>
                                                  <a:rPr lang="en-US" sz="1600" i="1">
                                                    <a:latin typeface="Cambria Math" panose="02040503050406030204" pitchFamily="18" charset="0"/>
                                                  </a:rPr>
                                                  <m:t>𝑖</m:t>
                                                </m:r>
                                              </m:sub>
                                              <m:sup>
                                                <m:r>
                                                  <a:rPr lang="en-US" sz="1600" b="0" i="1" smtClean="0">
                                                    <a:latin typeface="Cambria Math" panose="02040503050406030204" pitchFamily="18" charset="0"/>
                                                  </a:rPr>
                                                  <m:t>𝑞</m:t>
                                                </m:r>
                                              </m:sup>
                                            </m:sSubSup>
                                            <m:r>
                                              <a:rPr lang="en-US" sz="1600" i="1">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i="1">
                                                    <a:latin typeface="Cambria Math" panose="02040503050406030204" pitchFamily="18" charset="0"/>
                                                  </a:rPr>
                                                  <m:t>𝛽</m:t>
                                                </m:r>
                                              </m:e>
                                              <m:sub>
                                                <m:r>
                                                  <a:rPr lang="en-US" sz="1600" i="1">
                                                    <a:latin typeface="Cambria Math" panose="02040503050406030204" pitchFamily="18" charset="0"/>
                                                  </a:rPr>
                                                  <m:t>𝑖</m:t>
                                                </m:r>
                                              </m:sub>
                                              <m:sup>
                                                <m:r>
                                                  <a:rPr lang="en-US" sz="1600" b="0" i="1" smtClean="0">
                                                    <a:latin typeface="Cambria Math" panose="02040503050406030204" pitchFamily="18" charset="0"/>
                                                  </a:rPr>
                                                  <m:t>𝑞</m:t>
                                                </m:r>
                                              </m:sup>
                                            </m:sSubSup>
                                          </m:e>
                                        </m:d>
                                        <m:r>
                                          <a:rPr lang="en-US" sz="1600" b="0" i="0" smtClean="0">
                                            <a:latin typeface="Cambria Math" panose="02040503050406030204" pitchFamily="18" charset="0"/>
                                          </a:rPr>
                                          <m:t>|</m:t>
                                        </m:r>
                                        <m:r>
                                          <a:rPr lang="en-US" sz="1600" b="0" i="1" smtClean="0">
                                            <a:latin typeface="Cambria Math" panose="02040503050406030204" pitchFamily="18" charset="0"/>
                                          </a:rPr>
                                          <m:t>𝐵</m:t>
                                        </m:r>
                                        <m:d>
                                          <m:dPr>
                                            <m:ctrlPr>
                                              <a:rPr lang="en-US" sz="1600" b="0" i="1" smtClean="0">
                                                <a:latin typeface="Cambria Math" panose="02040503050406030204" pitchFamily="18" charset="0"/>
                                              </a:rPr>
                                            </m:ctrlPr>
                                          </m:dPr>
                                          <m:e>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𝛼</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𝑎</m:t>
                                                </m:r>
                                              </m:sup>
                                            </m:sSubSup>
                                            <m:r>
                                              <a:rPr lang="en-US" sz="1600" b="0" i="1" smtClean="0">
                                                <a:latin typeface="Cambria Math" panose="02040503050406030204" pitchFamily="18" charset="0"/>
                                              </a:rPr>
                                              <m:t>,</m:t>
                                            </m:r>
                                            <m:sSubSup>
                                              <m:sSubSupPr>
                                                <m:ctrlPr>
                                                  <a:rPr lang="en-US" sz="1600" b="0" i="1" smtClean="0">
                                                    <a:latin typeface="Cambria Math" panose="02040503050406030204" pitchFamily="18" charset="0"/>
                                                  </a:rPr>
                                                </m:ctrlPr>
                                              </m:sSubSupPr>
                                              <m:e>
                                                <m:r>
                                                  <a:rPr lang="en-US" sz="1600" b="0" i="1" smtClean="0">
                                                    <a:latin typeface="Cambria Math" panose="02040503050406030204" pitchFamily="18" charset="0"/>
                                                  </a:rPr>
                                                  <m:t>𝛽</m:t>
                                                </m:r>
                                              </m:e>
                                              <m:sub>
                                                <m:r>
                                                  <a:rPr lang="en-US" sz="1600" b="0" i="1" smtClean="0">
                                                    <a:latin typeface="Cambria Math" panose="02040503050406030204" pitchFamily="18" charset="0"/>
                                                  </a:rPr>
                                                  <m:t>𝑖</m:t>
                                                </m:r>
                                              </m:sub>
                                              <m:sup>
                                                <m:r>
                                                  <a:rPr lang="en-US" sz="1600" b="0" i="1" smtClean="0">
                                                    <a:latin typeface="Cambria Math" panose="02040503050406030204" pitchFamily="18" charset="0"/>
                                                  </a:rPr>
                                                  <m:t>𝑎</m:t>
                                                </m:r>
                                              </m:sup>
                                            </m:sSubSup>
                                          </m:e>
                                        </m:d>
                                      </m:e>
                                    </m:d>
                                  </m:e>
                                </m:nary>
                              </m:oMath>
                            </m:oMathPara>
                          </a14:m>
                          <a:endParaRPr lang="en-US" sz="1600"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xmlns="">
          <p:graphicFrame>
            <p:nvGraphicFramePr>
              <p:cNvPr id="4" name="Content Placeholder 7">
                <a:extLst>
                  <a:ext uri="{FF2B5EF4-FFF2-40B4-BE49-F238E27FC236}">
                    <a16:creationId xmlns:a16="http://schemas.microsoft.com/office/drawing/2014/main" id="{0BA1718B-5A24-A7DF-19C8-ABE1CBCF1E1C}"/>
                  </a:ext>
                </a:extLst>
              </p:cNvPr>
              <p:cNvGraphicFramePr>
                <a:graphicFrameLocks/>
              </p:cNvGraphicFramePr>
              <p:nvPr>
                <p:extLst>
                  <p:ext uri="{D42A27DB-BD31-4B8C-83A1-F6EECF244321}">
                    <p14:modId xmlns:p14="http://schemas.microsoft.com/office/powerpoint/2010/main" val="2328245751"/>
                  </p:ext>
                </p:extLst>
              </p:nvPr>
            </p:nvGraphicFramePr>
            <p:xfrm>
              <a:off x="441187" y="2207123"/>
              <a:ext cx="7283334" cy="3885248"/>
            </p:xfrm>
            <a:graphic>
              <a:graphicData uri="http://schemas.openxmlformats.org/drawingml/2006/table">
                <a:tbl>
                  <a:tblPr firstRow="1" bandRow="1">
                    <a:tableStyleId>{5940675A-B579-460E-94D1-54222C63F5DA}</a:tableStyleId>
                  </a:tblPr>
                  <a:tblGrid>
                    <a:gridCol w="2036874">
                      <a:extLst>
                        <a:ext uri="{9D8B030D-6E8A-4147-A177-3AD203B41FA5}">
                          <a16:colId xmlns:a16="http://schemas.microsoft.com/office/drawing/2014/main" val="1273387949"/>
                        </a:ext>
                      </a:extLst>
                    </a:gridCol>
                    <a:gridCol w="5246460">
                      <a:extLst>
                        <a:ext uri="{9D8B030D-6E8A-4147-A177-3AD203B41FA5}">
                          <a16:colId xmlns:a16="http://schemas.microsoft.com/office/drawing/2014/main" val="1052275351"/>
                        </a:ext>
                      </a:extLst>
                    </a:gridCol>
                  </a:tblGrid>
                  <a:tr h="370840">
                    <a:tc>
                      <a:txBody>
                        <a:bodyPr/>
                        <a:lstStyle/>
                        <a:p>
                          <a:pPr algn="ctr"/>
                          <a:r>
                            <a:rPr lang="en-US" sz="1600"/>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t="-96667" r="-257764" b="-1143333"/>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8889" t="-96667" r="-242" b="-1143333"/>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203448" r="-257764" b="-1082759"/>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203448" r="-242" b="-1082759"/>
                          </a:stretch>
                        </a:blipFill>
                      </a:tcPr>
                    </a:tc>
                    <a:extLst>
                      <a:ext uri="{0D108BD9-81ED-4DB2-BD59-A6C34878D82A}">
                        <a16:rowId xmlns:a16="http://schemas.microsoft.com/office/drawing/2014/main" val="1273461814"/>
                      </a:ext>
                    </a:extLst>
                  </a:tr>
                  <a:tr h="958406">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115789" r="-257764" b="-313158"/>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115789" r="-242" b="-313158"/>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565517" r="-257764" b="-720690"/>
                          </a:stretch>
                        </a:blipFill>
                      </a:tcPr>
                    </a:tc>
                    <a:tc>
                      <a:txBody>
                        <a:bodyPr/>
                        <a:lstStyle/>
                        <a:p>
                          <a:pPr algn="ctr"/>
                          <a:r>
                            <a:rPr lang="en-US" sz="1600"/>
                            <a:t>UCQ</a:t>
                          </a:r>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665517" r="-257764" b="-62069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665517" r="-242" b="-620690"/>
                          </a:stretch>
                        </a:blipFill>
                      </a:tcPr>
                    </a:tc>
                    <a:extLst>
                      <a:ext uri="{0D108BD9-81ED-4DB2-BD59-A6C34878D82A}">
                        <a16:rowId xmlns:a16="http://schemas.microsoft.com/office/drawing/2014/main" val="1587930283"/>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740000" r="-257764" b="-500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740000" r="-242" b="-500000"/>
                          </a:stretch>
                        </a:blipFill>
                      </a:tcPr>
                    </a:tc>
                    <a:extLst>
                      <a:ext uri="{0D108BD9-81ED-4DB2-BD59-A6C34878D82A}">
                        <a16:rowId xmlns:a16="http://schemas.microsoft.com/office/drawing/2014/main" val="2040144210"/>
                      </a:ext>
                    </a:extLst>
                  </a:tr>
                  <a:tr h="701802">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t="-458182" r="-257764" b="-172727"/>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8889" t="-458182" r="-242" b="-172727"/>
                          </a:stretch>
                        </a:blipFill>
                      </a:tcPr>
                    </a:tc>
                    <a:extLst>
                      <a:ext uri="{0D108BD9-81ED-4DB2-BD59-A6C34878D82A}">
                        <a16:rowId xmlns:a16="http://schemas.microsoft.com/office/drawing/2014/main" val="484664276"/>
                      </a:ext>
                    </a:extLst>
                  </a:tr>
                </a:tbl>
              </a:graphicData>
            </a:graphic>
          </p:graphicFrame>
        </mc:Fallback>
      </mc:AlternateContent>
      <p:sp>
        <p:nvSpPr>
          <p:cNvPr id="5" name="TextBox 4">
            <a:extLst>
              <a:ext uri="{FF2B5EF4-FFF2-40B4-BE49-F238E27FC236}">
                <a16:creationId xmlns:a16="http://schemas.microsoft.com/office/drawing/2014/main" id="{CB9C5BCF-60C0-CD9C-0462-97BF0A53E846}"/>
              </a:ext>
            </a:extLst>
          </p:cNvPr>
          <p:cNvSpPr txBox="1"/>
          <p:nvPr/>
        </p:nvSpPr>
        <p:spPr>
          <a:xfrm>
            <a:off x="0" y="6608806"/>
            <a:ext cx="8480367" cy="215444"/>
          </a:xfrm>
          <a:prstGeom prst="rect">
            <a:avLst/>
          </a:prstGeom>
          <a:noFill/>
        </p:spPr>
        <p:txBody>
          <a:bodyPr wrap="square">
            <a:spAutoFit/>
          </a:bodyPr>
          <a:lstStyle/>
          <a:p>
            <a:r>
              <a:rPr lang="en-US" sz="800" b="0" i="0" dirty="0">
                <a:solidFill>
                  <a:srgbClr val="222222"/>
                </a:solidFill>
                <a:effectLst/>
                <a:latin typeface="Arial" panose="020B0604020202020204" pitchFamily="34" charset="0"/>
              </a:rPr>
              <a:t>Ren, H., &amp; </a:t>
            </a:r>
            <a:r>
              <a:rPr lang="en-US" sz="800" b="0" i="0" dirty="0" err="1">
                <a:solidFill>
                  <a:srgbClr val="222222"/>
                </a:solidFill>
                <a:effectLst/>
                <a:latin typeface="Arial" panose="020B0604020202020204" pitchFamily="34" charset="0"/>
              </a:rPr>
              <a:t>Leskovec</a:t>
            </a:r>
            <a:r>
              <a:rPr lang="en-US" sz="800" b="0" i="0" dirty="0">
                <a:solidFill>
                  <a:srgbClr val="222222"/>
                </a:solidFill>
                <a:effectLst/>
                <a:latin typeface="Arial" panose="020B0604020202020204" pitchFamily="34" charset="0"/>
              </a:rPr>
              <a:t>, J. (2020). Beta embeddings for multi-hop logical reasoning in knowledge graphs. </a:t>
            </a:r>
            <a:r>
              <a:rPr lang="en-US" sz="800" b="0" i="1" dirty="0">
                <a:solidFill>
                  <a:srgbClr val="222222"/>
                </a:solidFill>
                <a:effectLst/>
                <a:latin typeface="Arial" panose="020B0604020202020204" pitchFamily="34" charset="0"/>
              </a:rPr>
              <a:t>Advances in Neural Information Processing Systems</a:t>
            </a:r>
            <a:r>
              <a:rPr lang="en-US" sz="800" b="0" i="0" dirty="0">
                <a:solidFill>
                  <a:srgbClr val="222222"/>
                </a:solidFill>
                <a:effectLst/>
                <a:latin typeface="Arial" panose="020B0604020202020204" pitchFamily="34" charset="0"/>
              </a:rPr>
              <a:t>, </a:t>
            </a:r>
            <a:r>
              <a:rPr lang="en-US" sz="800" b="0" i="1" dirty="0">
                <a:solidFill>
                  <a:srgbClr val="222222"/>
                </a:solidFill>
                <a:effectLst/>
                <a:latin typeface="Arial" panose="020B0604020202020204" pitchFamily="34" charset="0"/>
              </a:rPr>
              <a:t>33</a:t>
            </a:r>
            <a:r>
              <a:rPr lang="en-US" sz="800" b="0" i="0" dirty="0">
                <a:solidFill>
                  <a:srgbClr val="222222"/>
                </a:solidFill>
                <a:effectLst/>
                <a:latin typeface="Arial" panose="020B0604020202020204" pitchFamily="34" charset="0"/>
              </a:rPr>
              <a:t>, 19716-19726.</a:t>
            </a:r>
            <a:endParaRPr lang="LID4096" sz="800" dirty="0"/>
          </a:p>
        </p:txBody>
      </p:sp>
      <p:pic>
        <p:nvPicPr>
          <p:cNvPr id="6" name="Picture 2">
            <a:extLst>
              <a:ext uri="{FF2B5EF4-FFF2-40B4-BE49-F238E27FC236}">
                <a16:creationId xmlns:a16="http://schemas.microsoft.com/office/drawing/2014/main" id="{7D00FE28-D4B6-7AEF-1F6F-C24A2A13BA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09147" y="3704424"/>
            <a:ext cx="3339717" cy="2567184"/>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7D0F5D1-6EB2-E11D-3ED5-24BB9854886C}"/>
                  </a:ext>
                </a:extLst>
              </p:cNvPr>
              <p:cNvSpPr txBox="1"/>
              <p:nvPr/>
            </p:nvSpPr>
            <p:spPr>
              <a:xfrm>
                <a:off x="7999612" y="1522974"/>
                <a:ext cx="4192388" cy="2061526"/>
              </a:xfrm>
              <a:prstGeom prst="rect">
                <a:avLst/>
              </a:prstGeom>
              <a:noFill/>
            </p:spPr>
            <p:txBody>
              <a:bodyPr wrap="square" rtlCol="0">
                <a:spAutoFit/>
              </a:bodyPr>
              <a:lstStyle/>
              <a:p>
                <a:r>
                  <a:rPr lang="en-US" dirty="0"/>
                  <a:t>Q: How to model the set complement?</a:t>
                </a:r>
              </a:p>
              <a:p>
                <a:r>
                  <a:rPr lang="en-US" dirty="0"/>
                  <a:t>A: Use inductive bias of probability families</a:t>
                </a:r>
              </a:p>
              <a:p>
                <a:pPr marL="285750" indent="-285750">
                  <a:buFont typeface="Arial" panose="020B0604020202020204" pitchFamily="34" charset="0"/>
                  <a:buChar char="•"/>
                </a:pPr>
                <a:r>
                  <a:rPr lang="en-US" dirty="0" err="1"/>
                  <a:t>P.d.f.</a:t>
                </a:r>
                <a:r>
                  <a:rPr lang="en-US" dirty="0"/>
                  <a:t> of Beta distribution </a:t>
                </a:r>
                <a14:m>
                  <m:oMath xmlns:m="http://schemas.openxmlformats.org/officeDocument/2006/math">
                    <m:r>
                      <m:rPr>
                        <m:sty m:val="p"/>
                      </m:rPr>
                      <a:rPr lang="en-US" b="0" i="0" smtClean="0">
                        <a:latin typeface="Cambria Math" panose="02040503050406030204" pitchFamily="18" charset="0"/>
                      </a:rPr>
                      <m:t>Beta</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e>
                    </m:d>
                  </m:oMath>
                </a14:m>
                <a:endParaRPr lang="en-US" b="0" dirty="0"/>
              </a:p>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e>
                      </m:d>
                      <m:r>
                        <a:rPr lang="en-US" b="0" i="1" smtClean="0">
                          <a:latin typeface="Cambria Math" panose="02040503050406030204" pitchFamily="18" charset="0"/>
                        </a:rPr>
                        <m:t>=</m:t>
                      </m:r>
                      <m:f>
                        <m:fPr>
                          <m:ctrlPr>
                            <a:rPr lang="en-US" b="0" i="1" smtClean="0">
                              <a:latin typeface="Cambria Math" panose="02040503050406030204" pitchFamily="18" charset="0"/>
                            </a:rPr>
                          </m:ctrlPr>
                        </m:fPr>
                        <m:num>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r>
                                <a:rPr lang="en-US" b="0" i="1" smtClean="0">
                                  <a:latin typeface="Cambria Math" panose="02040503050406030204" pitchFamily="18" charset="0"/>
                                </a:rPr>
                                <m:t>+</m:t>
                              </m:r>
                              <m:r>
                                <a:rPr lang="en-US" b="0" i="1" smtClean="0">
                                  <a:latin typeface="Cambria Math" panose="02040503050406030204" pitchFamily="18" charset="0"/>
                                </a:rPr>
                                <m:t>𝛽</m:t>
                              </m:r>
                            </m:e>
                          </m:d>
                        </m:num>
                        <m:den>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𝛼</m:t>
                              </m:r>
                            </m:e>
                          </m:d>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𝛽</m:t>
                              </m:r>
                            </m:e>
                          </m:d>
                        </m:den>
                      </m:f>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𝛼</m:t>
                          </m:r>
                          <m:r>
                            <a:rPr lang="en-US" b="0" i="1" smtClean="0">
                              <a:latin typeface="Cambria Math" panose="02040503050406030204" pitchFamily="18" charset="0"/>
                            </a:rPr>
                            <m:t>−1</m:t>
                          </m:r>
                        </m:sup>
                      </m:sSup>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r>
                                <a:rPr lang="en-US" b="0" i="1" smtClean="0">
                                  <a:latin typeface="Cambria Math" panose="02040503050406030204" pitchFamily="18" charset="0"/>
                                </a:rPr>
                                <m:t>1−</m:t>
                              </m:r>
                              <m:r>
                                <a:rPr lang="en-US" b="0" i="1" smtClean="0">
                                  <a:latin typeface="Cambria Math" panose="02040503050406030204" pitchFamily="18" charset="0"/>
                                </a:rPr>
                                <m:t>𝑥</m:t>
                              </m:r>
                            </m:e>
                          </m:d>
                        </m:e>
                        <m:sup>
                          <m:r>
                            <a:rPr lang="en-US" b="0" i="1" smtClean="0">
                              <a:latin typeface="Cambria Math" panose="02040503050406030204" pitchFamily="18" charset="0"/>
                            </a:rPr>
                            <m:t>𝛽</m:t>
                          </m:r>
                          <m:r>
                            <a:rPr lang="en-US" b="0" i="1" smtClean="0">
                              <a:latin typeface="Cambria Math" panose="02040503050406030204" pitchFamily="18" charset="0"/>
                            </a:rPr>
                            <m:t>−1</m:t>
                          </m:r>
                        </m:sup>
                      </m:sSup>
                    </m:oMath>
                  </m:oMathPara>
                </a14:m>
                <a:endParaRPr lang="en-US" b="0" dirty="0"/>
              </a:p>
              <a:p>
                <a:r>
                  <a:rPr lang="en-US" dirty="0"/>
                  <a:t>where </a:t>
                </a:r>
                <a14:m>
                  <m:oMath xmlns:m="http://schemas.openxmlformats.org/officeDocument/2006/math">
                    <m:r>
                      <m:rPr>
                        <m:sty m:val="p"/>
                      </m:rPr>
                      <a:rPr lang="en-US" b="0" i="0" smtClean="0">
                        <a:latin typeface="Cambria Math" panose="02040503050406030204" pitchFamily="18" charset="0"/>
                      </a:rPr>
                      <m:t>Γ</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e>
                    </m:d>
                  </m:oMath>
                </a14:m>
                <a:r>
                  <a:rPr lang="en-US" dirty="0"/>
                  <a:t> is the Gamma function.</a:t>
                </a:r>
              </a:p>
              <a:p>
                <a:pPr marL="285750" indent="-285750">
                  <a:buFont typeface="Arial" panose="020B0604020202020204" pitchFamily="34" charset="0"/>
                  <a:buChar char="•"/>
                </a:pPr>
                <a:r>
                  <a:rPr lang="en-US" dirty="0"/>
                  <a:t>Set embedding: </a:t>
                </a:r>
                <a14:m>
                  <m:oMath xmlns:m="http://schemas.openxmlformats.org/officeDocument/2006/math">
                    <m:r>
                      <a:rPr lang="en-US" b="0" i="1" smtClean="0">
                        <a:latin typeface="Cambria Math" panose="02040503050406030204" pitchFamily="18" charset="0"/>
                      </a:rPr>
                      <m:t>𝑑</m:t>
                    </m:r>
                  </m:oMath>
                </a14:m>
                <a:r>
                  <a:rPr lang="en-US" dirty="0"/>
                  <a:t> Beta distributions.</a:t>
                </a:r>
              </a:p>
            </p:txBody>
          </p:sp>
        </mc:Choice>
        <mc:Fallback xmlns="">
          <p:sp>
            <p:nvSpPr>
              <p:cNvPr id="7" name="TextBox 6">
                <a:extLst>
                  <a:ext uri="{FF2B5EF4-FFF2-40B4-BE49-F238E27FC236}">
                    <a16:creationId xmlns:a16="http://schemas.microsoft.com/office/drawing/2014/main" id="{A7D0F5D1-6EB2-E11D-3ED5-24BB9854886C}"/>
                  </a:ext>
                </a:extLst>
              </p:cNvPr>
              <p:cNvSpPr txBox="1">
                <a:spLocks noRot="1" noChangeAspect="1" noMove="1" noResize="1" noEditPoints="1" noAdjustHandles="1" noChangeArrowheads="1" noChangeShapeType="1" noTextEdit="1"/>
              </p:cNvSpPr>
              <p:nvPr/>
            </p:nvSpPr>
            <p:spPr>
              <a:xfrm>
                <a:off x="7999612" y="1522974"/>
                <a:ext cx="4192388" cy="2061526"/>
              </a:xfrm>
              <a:prstGeom prst="rect">
                <a:avLst/>
              </a:prstGeom>
              <a:blipFill>
                <a:blip r:embed="rId4"/>
                <a:stretch>
                  <a:fillRect l="-1205" t="-1840" r="-602" b="-3681"/>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7BB7BDB5-DA2B-78F6-3D86-BF1620E3DFF3}"/>
              </a:ext>
            </a:extLst>
          </p:cNvPr>
          <p:cNvSpPr txBox="1"/>
          <p:nvPr/>
        </p:nvSpPr>
        <p:spPr>
          <a:xfrm>
            <a:off x="441187" y="1636192"/>
            <a:ext cx="3147144" cy="369332"/>
          </a:xfrm>
          <a:prstGeom prst="rect">
            <a:avLst/>
          </a:prstGeom>
          <a:noFill/>
        </p:spPr>
        <p:txBody>
          <a:bodyPr wrap="none" rtlCol="0">
            <a:spAutoFit/>
          </a:bodyPr>
          <a:lstStyle/>
          <a:p>
            <a:r>
              <a:rPr lang="en-US" dirty="0" err="1"/>
              <a:t>BetaE</a:t>
            </a:r>
            <a:r>
              <a:rPr lang="en-US" dirty="0"/>
              <a:t> (Ren and </a:t>
            </a:r>
            <a:r>
              <a:rPr lang="en-US" dirty="0" err="1"/>
              <a:t>Leskovec</a:t>
            </a:r>
            <a:r>
              <a:rPr lang="en-US" dirty="0"/>
              <a:t>, 2020)</a:t>
            </a:r>
          </a:p>
        </p:txBody>
      </p:sp>
    </p:spTree>
    <p:extLst>
      <p:ext uri="{BB962C8B-B14F-4D97-AF65-F5344CB8AC3E}">
        <p14:creationId xmlns:p14="http://schemas.microsoft.com/office/powerpoint/2010/main" val="33371223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7B511A-D35F-3B94-151E-7CCEEE3937BB}"/>
              </a:ext>
            </a:extLst>
          </p:cNvPr>
          <p:cNvSpPr>
            <a:spLocks noGrp="1"/>
          </p:cNvSpPr>
          <p:nvPr>
            <p:ph type="title"/>
          </p:nvPr>
        </p:nvSpPr>
        <p:spPr/>
        <p:txBody>
          <a:bodyPr/>
          <a:lstStyle/>
          <a:p>
            <a:r>
              <a:rPr lang="en-US" dirty="0"/>
              <a:t>Can “embeddings” also be logical aware?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21E43BA-06A1-0566-C055-45BF807E4A09}"/>
                  </a:ext>
                </a:extLst>
              </p:cNvPr>
              <p:cNvSpPr>
                <a:spLocks noGrp="1"/>
              </p:cNvSpPr>
              <p:nvPr>
                <p:ph idx="1"/>
              </p:nvPr>
            </p:nvSpPr>
            <p:spPr/>
            <p:txBody>
              <a:bodyPr>
                <a:normAutofit fontScale="92500"/>
              </a:bodyPr>
              <a:lstStyle/>
              <a:p>
                <a:r>
                  <a:rPr lang="en-US" dirty="0"/>
                  <a:t>A matrix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sub>
                    </m:sSub>
                    <m:r>
                      <a:rPr lang="en-US" b="0" i="1" smtClean="0">
                        <a:latin typeface="Cambria Math" panose="02040503050406030204" pitchFamily="18" charset="0"/>
                      </a:rPr>
                      <m:t>=</m:t>
                    </m:r>
                    <m:r>
                      <a:rPr lang="en-US" b="0" i="1" smtClean="0">
                        <a:latin typeface="Cambria Math" panose="02040503050406030204" pitchFamily="18" charset="0"/>
                      </a:rPr>
                      <m:t>𝑇𝑉</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𝑎</m:t>
                            </m:r>
                          </m:e>
                        </m:d>
                      </m:e>
                    </m:d>
                  </m:oMath>
                </a14:m>
                <a:r>
                  <a:rPr lang="en-US" dirty="0"/>
                  <a:t> records everything we need.</a:t>
                </a:r>
                <a:br>
                  <a:rPr lang="en-US" dirty="0"/>
                </a:br>
                <a:r>
                  <a:rPr lang="en-US" dirty="0"/>
                  <a:t>where </a:t>
                </a:r>
                <a14:m>
                  <m:oMath xmlns:m="http://schemas.openxmlformats.org/officeDocument/2006/math">
                    <m:r>
                      <a:rPr lang="en-US" b="0" i="1" smtClean="0">
                        <a:latin typeface="Cambria Math" panose="02040503050406030204" pitchFamily="18" charset="0"/>
                      </a:rPr>
                      <m:t>𝑞</m:t>
                    </m:r>
                  </m:oMath>
                </a14:m>
                <a:r>
                  <a:rPr lang="en-US" dirty="0"/>
                  <a:t> is an arbitrary query and </a:t>
                </a:r>
                <a14:m>
                  <m:oMath xmlns:m="http://schemas.openxmlformats.org/officeDocument/2006/math">
                    <m:r>
                      <a:rPr lang="en-US" b="0" i="1" smtClean="0">
                        <a:latin typeface="Cambria Math" panose="02040503050406030204" pitchFamily="18" charset="0"/>
                      </a:rPr>
                      <m:t>𝑎</m:t>
                    </m:r>
                  </m:oMath>
                </a14:m>
                <a:r>
                  <a:rPr lang="en-US" dirty="0"/>
                  <a:t> is an entity.</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𝑀</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sub>
                      </m:sSub>
                    </m:oMath>
                  </m:oMathPara>
                </a14:m>
                <a:endParaRPr lang="en-US" dirty="0"/>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𝑀</m:t>
                        </m:r>
                      </m:e>
                      <m:sub>
                        <m:r>
                          <a:rPr lang="en-US" i="1">
                            <a:latin typeface="Cambria Math" panose="02040503050406030204" pitchFamily="18" charset="0"/>
                          </a:rPr>
                          <m:t>𝑞</m:t>
                        </m:r>
                        <m:r>
                          <a:rPr lang="en-US" i="1">
                            <a:latin typeface="Cambria Math" panose="02040503050406030204" pitchFamily="18" charset="0"/>
                          </a:rPr>
                          <m:t>,</m:t>
                        </m:r>
                        <m:r>
                          <a:rPr lang="en-US" i="1">
                            <a:latin typeface="Cambria Math" panose="02040503050406030204" pitchFamily="18" charset="0"/>
                          </a:rPr>
                          <m:t>𝑎</m:t>
                        </m:r>
                      </m:sub>
                    </m:sSub>
                    <m:r>
                      <a:rPr lang="en-US" i="1">
                        <a:latin typeface="Cambria Math" panose="02040503050406030204" pitchFamily="18" charset="0"/>
                      </a:rPr>
                      <m:t> </m:t>
                    </m:r>
                  </m:oMath>
                </a14:m>
                <a:r>
                  <a:rPr lang="en-US" dirty="0"/>
                  <a:t>looks </a:t>
                </a:r>
                <a:r>
                  <a:rPr lang="en-US" u="sng" dirty="0"/>
                  <a:t>large</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𝑎𝑡𝑜𝑚𝑖𝑐</m:t>
                        </m:r>
                      </m:sup>
                    </m:sSup>
                    <m:r>
                      <a:rPr lang="en-US" b="0" i="1" smtClean="0">
                        <a:latin typeface="Cambria Math" panose="02040503050406030204" pitchFamily="18" charset="0"/>
                      </a:rPr>
                      <m:t> </m:t>
                    </m:r>
                  </m:oMath>
                </a14:m>
                <a:r>
                  <a:rPr lang="en-US" dirty="0"/>
                  <a:t> for finite positive atomic queries (h, r, ?) are necessary</a:t>
                </a:r>
              </a:p>
              <a:p>
                <a:pPr lvl="1"/>
                <a:r>
                  <a:rPr lang="en-US" dirty="0"/>
                  <a:t>Other rows can be generated by fuzzy logic inference (we’ve introduced in FIT)</a:t>
                </a:r>
              </a:p>
              <a:p>
                <a:r>
                  <a:rPr lang="en-US" dirty="0"/>
                  <a:t>Low rank decomposition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𝑎𝑡𝑜𝑚𝑖𝑐</m:t>
                        </m:r>
                      </m:sup>
                    </m:sSup>
                  </m:oMath>
                </a14:m>
                <a:r>
                  <a:rPr lang="en-US" dirty="0"/>
                  <a:t>.</a:t>
                </a:r>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𝑎𝑡𝑜𝑚𝑖𝑐</m:t>
                          </m:r>
                        </m:sup>
                      </m:sSub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p>
                          <m:r>
                            <a:rPr lang="en-US" b="0" i="1" smtClean="0">
                              <a:latin typeface="Cambria Math" panose="02040503050406030204" pitchFamily="18" charset="0"/>
                            </a:rPr>
                            <m:t>𝑇</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US" dirty="0"/>
              </a:p>
              <a:p>
                <a14:m>
                  <m:oMath xmlns:m="http://schemas.openxmlformats.org/officeDocument/2006/math">
                    <m:sSup>
                      <m:sSupPr>
                        <m:ctrlPr>
                          <a:rPr lang="en-US" b="0" i="1" dirty="0"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p>
                        <m:r>
                          <a:rPr lang="en-US" b="0" i="1" dirty="0" smtClean="0">
                            <a:latin typeface="Cambria Math" panose="02040503050406030204" pitchFamily="18" charset="0"/>
                          </a:rPr>
                          <m:t>𝑇</m:t>
                        </m:r>
                      </m:sup>
                    </m:sSup>
                    <m:r>
                      <a:rPr lang="en-US" b="0" i="1" dirty="0" smtClean="0">
                        <a:latin typeface="Cambria Math" panose="02040503050406030204" pitchFamily="18" charset="0"/>
                      </a:rPr>
                      <m:t>∈</m:t>
                    </m:r>
                    <m:sSup>
                      <m:sSupPr>
                        <m:ctrlPr>
                          <a:rPr lang="en-US" b="0" i="1" dirty="0" smtClean="0">
                            <a:latin typeface="Cambria Math" panose="02040503050406030204" pitchFamily="18" charset="0"/>
                            <a:ea typeface="Cambria Math" panose="02040503050406030204" pitchFamily="18" charset="0"/>
                          </a:rPr>
                        </m:ctrlPr>
                      </m:sSupPr>
                      <m:e>
                        <m:r>
                          <a:rPr lang="en-US" b="0" i="1" dirty="0" smtClean="0">
                            <a:latin typeface="Cambria Math" panose="02040503050406030204" pitchFamily="18" charset="0"/>
                            <a:ea typeface="Cambria Math" panose="02040503050406030204" pitchFamily="18" charset="0"/>
                          </a:rPr>
                          <m:t>ℝ</m:t>
                        </m:r>
                      </m:e>
                      <m:sup>
                        <m:r>
                          <a:rPr lang="en-US" b="0" i="1" dirty="0" smtClean="0">
                            <a:latin typeface="Cambria Math" panose="02040503050406030204" pitchFamily="18" charset="0"/>
                            <a:ea typeface="Cambria Math" panose="02040503050406030204" pitchFamily="18" charset="0"/>
                          </a:rPr>
                          <m:t>𝑑</m:t>
                        </m:r>
                      </m:sup>
                    </m:sSup>
                  </m:oMath>
                </a14:m>
                <a:r>
                  <a:rPr lang="en-US" dirty="0"/>
                  <a:t> is the query embedding of an atomic query </a:t>
                </a:r>
                <a14:m>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𝑒</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a:t>
                </a:r>
              </a:p>
              <a:p>
                <a:r>
                  <a:rPr lang="en-US" sz="2200" dirty="0"/>
                  <a:t>Any atomic query can be written as </a:t>
                </a:r>
                <a14:m>
                  <m:oMath xmlns:m="http://schemas.openxmlformats.org/officeDocument/2006/math">
                    <m:r>
                      <a:rPr lang="en-US" sz="2200" b="0" i="1" smtClean="0">
                        <a:latin typeface="Cambria Math" panose="02040503050406030204" pitchFamily="18" charset="0"/>
                      </a:rPr>
                      <m:t>𝑞</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𝑦</m:t>
                        </m:r>
                      </m:e>
                    </m:d>
                    <m:r>
                      <a:rPr lang="en-US" sz="2200" b="0" i="1" smtClean="0">
                        <a:latin typeface="Cambria Math" panose="02040503050406030204" pitchFamily="18" charset="0"/>
                      </a:rPr>
                      <m:t>=</m:t>
                    </m:r>
                    <m:r>
                      <a:rPr lang="en-US" sz="2200" b="0" i="1" smtClean="0">
                        <a:latin typeface="Cambria Math" panose="02040503050406030204" pitchFamily="18" charset="0"/>
                      </a:rPr>
                      <m:t>𝑟</m:t>
                    </m:r>
                    <m:d>
                      <m:dPr>
                        <m:ctrlPr>
                          <a:rPr lang="en-US" sz="2200" b="0" i="1" smtClean="0">
                            <a:latin typeface="Cambria Math" panose="02040503050406030204" pitchFamily="18" charset="0"/>
                          </a:rPr>
                        </m:ctrlPr>
                      </m:dPr>
                      <m:e>
                        <m:r>
                          <a:rPr lang="en-US" sz="2200" b="0" i="1" smtClean="0">
                            <a:latin typeface="Cambria Math" panose="02040503050406030204" pitchFamily="18" charset="0"/>
                          </a:rPr>
                          <m:t>𝑒</m:t>
                        </m:r>
                        <m:r>
                          <a:rPr lang="en-US" sz="2200" b="0" i="1" smtClean="0">
                            <a:latin typeface="Cambria Math" panose="02040503050406030204" pitchFamily="18" charset="0"/>
                          </a:rPr>
                          <m:t>,</m:t>
                        </m:r>
                        <m:r>
                          <a:rPr lang="en-US" sz="2200" b="0" i="1" smtClean="0">
                            <a:latin typeface="Cambria Math" panose="02040503050406030204" pitchFamily="18" charset="0"/>
                          </a:rPr>
                          <m:t>𝑦</m:t>
                        </m:r>
                      </m:e>
                    </m:d>
                  </m:oMath>
                </a14:m>
                <a:r>
                  <a:rPr lang="en-US" sz="2200" dirty="0"/>
                  <a:t> by allowing reverse relation.</a:t>
                </a:r>
              </a:p>
              <a:p>
                <a:endParaRPr lang="en-US" dirty="0"/>
              </a:p>
            </p:txBody>
          </p:sp>
        </mc:Choice>
        <mc:Fallback xmlns="">
          <p:sp>
            <p:nvSpPr>
              <p:cNvPr id="3" name="Content Placeholder 2">
                <a:extLst>
                  <a:ext uri="{FF2B5EF4-FFF2-40B4-BE49-F238E27FC236}">
                    <a16:creationId xmlns:a16="http://schemas.microsoft.com/office/drawing/2014/main" id="{E21E43BA-06A1-0566-C055-45BF807E4A09}"/>
                  </a:ext>
                </a:extLst>
              </p:cNvPr>
              <p:cNvSpPr>
                <a:spLocks noGrp="1" noRot="1" noChangeAspect="1" noMove="1" noResize="1" noEditPoints="1" noAdjustHandles="1" noChangeArrowheads="1" noChangeShapeType="1" noTextEdit="1"/>
              </p:cNvSpPr>
              <p:nvPr>
                <p:ph idx="1"/>
              </p:nvPr>
            </p:nvSpPr>
            <p:spPr>
              <a:blipFill>
                <a:blip r:embed="rId2"/>
                <a:stretch>
                  <a:fillRect l="-965" t="-1163" b="-872"/>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17A75684-DA61-2932-C633-C231C81421D5}"/>
              </a:ext>
            </a:extLst>
          </p:cNvPr>
          <p:cNvSpPr>
            <a:spLocks noGrp="1"/>
          </p:cNvSpPr>
          <p:nvPr>
            <p:ph type="sldNum" sz="quarter" idx="12"/>
          </p:nvPr>
        </p:nvSpPr>
        <p:spPr/>
        <p:txBody>
          <a:bodyPr/>
          <a:lstStyle/>
          <a:p>
            <a:fld id="{360D54F1-1E69-41BF-8A89-6B497D4E24EC}" type="slidenum">
              <a:rPr lang="en-US" smtClean="0"/>
              <a:t>26</a:t>
            </a:fld>
            <a:endParaRPr lang="en-US"/>
          </a:p>
        </p:txBody>
      </p:sp>
    </p:spTree>
    <p:extLst>
      <p:ext uri="{BB962C8B-B14F-4D97-AF65-F5344CB8AC3E}">
        <p14:creationId xmlns:p14="http://schemas.microsoft.com/office/powerpoint/2010/main" val="224043193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1E0091-4441-2E46-2377-31660A2C0247}"/>
              </a:ext>
            </a:extLst>
          </p:cNvPr>
          <p:cNvSpPr>
            <a:spLocks noGrp="1"/>
          </p:cNvSpPr>
          <p:nvPr>
            <p:ph type="title"/>
          </p:nvPr>
        </p:nvSpPr>
        <p:spPr/>
        <p:txBody>
          <a:bodyPr>
            <a:normAutofit/>
          </a:bodyPr>
          <a:lstStyle/>
          <a:p>
            <a:r>
              <a:rPr lang="en-US" sz="3600" dirty="0"/>
              <a:t>Matrix decomp. leads to element-wise fuzzy logic ops</a:t>
            </a:r>
          </a:p>
        </p:txBody>
      </p:sp>
      <p:sp>
        <p:nvSpPr>
          <p:cNvPr id="4" name="Slide Number Placeholder 3">
            <a:extLst>
              <a:ext uri="{FF2B5EF4-FFF2-40B4-BE49-F238E27FC236}">
                <a16:creationId xmlns:a16="http://schemas.microsoft.com/office/drawing/2014/main" id="{744B21BD-F7BA-D0D5-BE17-4452F080EA90}"/>
              </a:ext>
            </a:extLst>
          </p:cNvPr>
          <p:cNvSpPr>
            <a:spLocks noGrp="1"/>
          </p:cNvSpPr>
          <p:nvPr>
            <p:ph type="sldNum" sz="quarter" idx="12"/>
          </p:nvPr>
        </p:nvSpPr>
        <p:spPr/>
        <p:txBody>
          <a:bodyPr/>
          <a:lstStyle/>
          <a:p>
            <a:fld id="{360D54F1-1E69-41BF-8A89-6B497D4E24EC}" type="slidenum">
              <a:rPr lang="en-US" smtClean="0"/>
              <a:t>27</a:t>
            </a:fld>
            <a:endParaRPr lang="en-US"/>
          </a:p>
        </p:txBody>
      </p:sp>
      <mc:AlternateContent xmlns:mc="http://schemas.openxmlformats.org/markup-compatibility/2006">
        <mc:Choice xmlns:a14="http://schemas.microsoft.com/office/drawing/2010/main" Requires="a14">
          <p:sp>
            <p:nvSpPr>
              <p:cNvPr id="5" name="Content Placeholder 2">
                <a:extLst>
                  <a:ext uri="{FF2B5EF4-FFF2-40B4-BE49-F238E27FC236}">
                    <a16:creationId xmlns:a16="http://schemas.microsoft.com/office/drawing/2014/main" id="{CC252127-586C-E588-E809-2B89B0B15E5E}"/>
                  </a:ext>
                </a:extLst>
              </p:cNvPr>
              <p:cNvSpPr>
                <a:spLocks noGrp="1"/>
              </p:cNvSpPr>
              <p:nvPr>
                <p:ph idx="1"/>
              </p:nvPr>
            </p:nvSpPr>
            <p:spPr/>
            <p:txBody>
              <a:bodyPr>
                <a:normAutofit fontScale="85000" lnSpcReduction="20000"/>
              </a:bodyPr>
              <a:lstStyle/>
              <a:p>
                <a:r>
                  <a:rPr lang="en-US" dirty="0"/>
                  <a:t>Low rank (rank </a:t>
                </a:r>
                <a14:m>
                  <m:oMath xmlns:m="http://schemas.openxmlformats.org/officeDocument/2006/math">
                    <m:r>
                      <a:rPr lang="en-US" b="0" i="1" smtClean="0">
                        <a:latin typeface="Cambria Math" panose="02040503050406030204" pitchFamily="18" charset="0"/>
                      </a:rPr>
                      <m:t>𝑑</m:t>
                    </m:r>
                  </m:oMath>
                </a14:m>
                <a:r>
                  <a:rPr lang="en-US" dirty="0"/>
                  <a:t>) decomposition of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𝑀</m:t>
                        </m:r>
                      </m:e>
                      <m:sup>
                        <m:r>
                          <a:rPr lang="en-US" b="0" i="1" smtClean="0">
                            <a:latin typeface="Cambria Math" panose="02040503050406030204" pitchFamily="18" charset="0"/>
                          </a:rPr>
                          <m:t>𝑎𝑡𝑜𝑚𝑖𝑐</m:t>
                        </m:r>
                      </m:sup>
                    </m:sSup>
                  </m:oMath>
                </a14:m>
                <a:endParaRPr lang="en-US" dirty="0"/>
              </a:p>
              <a:p>
                <a:pPr marL="0" indent="0">
                  <a:buNone/>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𝑀</m:t>
                          </m:r>
                        </m:e>
                        <m:sub>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sub>
                        <m:sup>
                          <m:r>
                            <a:rPr lang="en-US" b="0" i="1" smtClean="0">
                              <a:latin typeface="Cambria Math" panose="02040503050406030204" pitchFamily="18" charset="0"/>
                            </a:rPr>
                            <m:t>𝑎𝑡𝑜𝑚𝑖𝑐</m:t>
                          </m:r>
                        </m:sup>
                      </m:sSubSup>
                      <m:r>
                        <a:rPr lang="en-US" i="1">
                          <a:latin typeface="Cambria Math" panose="02040503050406030204" pitchFamily="18" charset="0"/>
                          <a:ea typeface="Cambria Math" panose="02040503050406030204" pitchFamily="18" charset="0"/>
                        </a:rPr>
                        <m:t>≈</m:t>
                      </m:r>
                      <m:sSup>
                        <m:sSupPr>
                          <m:ctrlPr>
                            <a:rPr lang="en-US" b="0" i="1" smtClean="0">
                              <a:latin typeface="Cambria Math" panose="02040503050406030204" pitchFamily="18" charset="0"/>
                            </a:rPr>
                          </m:ctrlPr>
                        </m:sSupPr>
                        <m:e>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e>
                        <m:sup>
                          <m:r>
                            <a:rPr lang="en-US" b="0" i="1" smtClean="0">
                              <a:latin typeface="Cambria Math" panose="02040503050406030204" pitchFamily="18" charset="0"/>
                            </a:rPr>
                            <m:t>𝑇</m:t>
                          </m:r>
                        </m:sup>
                      </m:sSup>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oMath>
                  </m:oMathPara>
                </a14:m>
                <a:endParaRPr lang="en-US" dirty="0"/>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oMath>
                </a14:m>
                <a:r>
                  <a:rPr lang="en-US" dirty="0"/>
                  <a:t> is the query embedding</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𝑎</m:t>
                        </m:r>
                      </m:e>
                    </m:acc>
                  </m:oMath>
                </a14:m>
                <a:r>
                  <a:rPr lang="en-US" dirty="0"/>
                  <a:t> is the entity embedding</a:t>
                </a:r>
              </a:p>
              <a:p>
                <a:r>
                  <a:rPr lang="en-US" dirty="0"/>
                  <a:t>If we further assume that</a:t>
                </a:r>
              </a:p>
              <a:p>
                <a:pPr lvl="1"/>
                <a14:m>
                  <m:oMath xmlns:m="http://schemas.openxmlformats.org/officeDocument/2006/math">
                    <m:acc>
                      <m:accPr>
                        <m:chr m:val="⃗"/>
                        <m:ctrlPr>
                          <a:rPr lang="en-US" b="0" i="1" smtClean="0">
                            <a:latin typeface="Cambria Math" panose="02040503050406030204" pitchFamily="18" charset="0"/>
                          </a:rPr>
                        </m:ctrlPr>
                      </m:accPr>
                      <m:e>
                        <m:r>
                          <a:rPr lang="en-US" b="0" i="1" smtClean="0">
                            <a:latin typeface="Cambria Math" panose="02040503050406030204" pitchFamily="18" charset="0"/>
                          </a:rPr>
                          <m:t>𝑞</m:t>
                        </m:r>
                      </m:e>
                    </m:acc>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𝑑</m:t>
                        </m:r>
                      </m:sup>
                    </m:sSup>
                  </m:oMath>
                </a14:m>
                <a:r>
                  <a:rPr lang="en-US" b="0" dirty="0"/>
                  <a:t>,</a:t>
                </a:r>
                <a14:m>
                  <m:oMath xmlns:m="http://schemas.openxmlformats.org/officeDocument/2006/math">
                    <m:acc>
                      <m:accPr>
                        <m:chr m:val="⃗"/>
                        <m:ctrlPr>
                          <a:rPr lang="en-US" b="0" i="1" dirty="0" smtClean="0">
                            <a:latin typeface="Cambria Math" panose="02040503050406030204" pitchFamily="18" charset="0"/>
                          </a:rPr>
                        </m:ctrlPr>
                      </m:accPr>
                      <m:e>
                        <m:r>
                          <a:rPr lang="en-US" b="0" i="1" dirty="0" smtClean="0">
                            <a:latin typeface="Cambria Math" panose="02040503050406030204" pitchFamily="18" charset="0"/>
                          </a:rPr>
                          <m:t>𝑎</m:t>
                        </m:r>
                      </m:e>
                    </m:acc>
                    <m:r>
                      <a:rPr lang="en-US" b="0" i="1" dirty="0" smtClean="0">
                        <a:latin typeface="Cambria Math" panose="02040503050406030204" pitchFamily="18" charset="0"/>
                      </a:rPr>
                      <m:t>∈</m:t>
                    </m:r>
                    <m:sSup>
                      <m:sSupPr>
                        <m:ctrlPr>
                          <a:rPr lang="en-US" b="0" i="1" dirty="0" smtClean="0">
                            <a:latin typeface="Cambria Math" panose="02040503050406030204" pitchFamily="18" charset="0"/>
                          </a:rPr>
                        </m:ctrlPr>
                      </m:sSupPr>
                      <m:e>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0,1</m:t>
                            </m:r>
                          </m:e>
                        </m:d>
                      </m:e>
                      <m:sup>
                        <m:r>
                          <a:rPr lang="en-US" b="0" i="1" dirty="0" smtClean="0">
                            <a:latin typeface="Cambria Math" panose="02040503050406030204" pitchFamily="18" charset="0"/>
                          </a:rPr>
                          <m:t>𝑑</m:t>
                        </m:r>
                      </m:sup>
                    </m:sSup>
                  </m:oMath>
                </a14:m>
                <a:endParaRPr lang="en-US" b="0" dirty="0"/>
              </a:p>
              <a:p>
                <a:pPr lvl="1"/>
                <a14:m>
                  <m:oMath xmlns:m="http://schemas.openxmlformats.org/officeDocument/2006/math">
                    <m:r>
                      <a:rPr lang="en-US" b="0" i="1" smtClean="0">
                        <a:latin typeface="Cambria Math" panose="02040503050406030204" pitchFamily="18" charset="0"/>
                      </a:rPr>
                      <m:t>𝑡</m:t>
                    </m:r>
                  </m:oMath>
                </a14:m>
                <a:r>
                  <a:rPr lang="en-US" dirty="0"/>
                  <a:t>-norm is linear, for convenience we consider </a:t>
                </a:r>
                <a:r>
                  <a:rPr lang="en-US" dirty="0" err="1"/>
                  <a:t>Godel</a:t>
                </a:r>
                <a:r>
                  <a:rPr lang="en-US" dirty="0"/>
                  <a:t> </a:t>
                </a:r>
                <a14:m>
                  <m:oMath xmlns:m="http://schemas.openxmlformats.org/officeDocument/2006/math">
                    <m:r>
                      <a:rPr lang="en-US" b="0" i="1" smtClean="0">
                        <a:latin typeface="Cambria Math" panose="02040503050406030204" pitchFamily="18" charset="0"/>
                      </a:rPr>
                      <m:t>𝑡</m:t>
                    </m:r>
                  </m:oMath>
                </a14:m>
                <a:r>
                  <a:rPr lang="en-US" dirty="0"/>
                  <a:t>-norm</a:t>
                </a:r>
              </a:p>
              <a:p>
                <a:r>
                  <a:rPr lang="en-US" dirty="0"/>
                  <a:t>Let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oMath>
                </a14:m>
                <a:r>
                  <a:rPr lang="en-US" dirty="0"/>
                  <a:t> be atomic query, and </a:t>
                </a:r>
                <a:r>
                  <a:rPr lang="en-US" dirty="0" err="1"/>
                  <a:t>godel</a:t>
                </a:r>
                <a:r>
                  <a:rPr lang="en-US" dirty="0"/>
                  <a:t> norm, then</a:t>
                </a:r>
              </a:p>
              <a:p>
                <a:pPr marL="0" indent="0">
                  <a:buNone/>
                </a:pPr>
                <a14:m>
                  <m:oMathPara xmlns:m="http://schemas.openxmlformats.org/officeDocument/2006/math">
                    <m:oMathParaPr>
                      <m:jc m:val="centerGroup"/>
                    </m:oMathParaPr>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sub>
                      </m:sSub>
                      <m:r>
                        <a:rPr lang="en-US" sz="2000" b="0" i="1" smtClean="0">
                          <a:latin typeface="Cambria Math" panose="02040503050406030204" pitchFamily="18" charset="0"/>
                        </a:rPr>
                        <m:t>=</m:t>
                      </m:r>
                      <m:sSup>
                        <m:sSupPr>
                          <m:ctrlPr>
                            <a:rPr lang="en-US" sz="2000" b="0" i="1" smtClean="0">
                              <a:solidFill>
                                <a:schemeClr val="accent5"/>
                              </a:solidFill>
                              <a:latin typeface="Cambria Math" panose="02040503050406030204" pitchFamily="18" charset="0"/>
                            </a:rPr>
                          </m:ctrlPr>
                        </m:sSupPr>
                        <m:e>
                          <m:acc>
                            <m:accPr>
                              <m:chr m:val="⃗"/>
                              <m:ctrlPr>
                                <a:rPr lang="en-US" sz="2000" b="0" i="1" smtClean="0">
                                  <a:solidFill>
                                    <a:schemeClr val="accent5"/>
                                  </a:solidFill>
                                  <a:latin typeface="Cambria Math" panose="02040503050406030204" pitchFamily="18" charset="0"/>
                                </a:rPr>
                              </m:ctrlPr>
                            </m:accPr>
                            <m:e>
                              <m:sSub>
                                <m:sSubPr>
                                  <m:ctrlPr>
                                    <a:rPr lang="en-US" sz="2000" b="0" i="1" smtClean="0">
                                      <a:solidFill>
                                        <a:schemeClr val="accent5"/>
                                      </a:solidFill>
                                      <a:latin typeface="Cambria Math" panose="02040503050406030204" pitchFamily="18" charset="0"/>
                                    </a:rPr>
                                  </m:ctrlPr>
                                </m:sSubPr>
                                <m:e>
                                  <m:r>
                                    <a:rPr lang="en-US" sz="2000" b="0" i="1" smtClean="0">
                                      <a:solidFill>
                                        <a:schemeClr val="accent5"/>
                                      </a:solidFill>
                                      <a:latin typeface="Cambria Math" panose="02040503050406030204" pitchFamily="18" charset="0"/>
                                    </a:rPr>
                                    <m:t>𝑞</m:t>
                                  </m:r>
                                </m:e>
                                <m:sub>
                                  <m:r>
                                    <a:rPr lang="en-US" sz="2000" b="0" i="1" smtClean="0">
                                      <a:solidFill>
                                        <a:schemeClr val="accent5"/>
                                      </a:solidFill>
                                      <a:latin typeface="Cambria Math" panose="02040503050406030204" pitchFamily="18" charset="0"/>
                                    </a:rPr>
                                    <m:t>1</m:t>
                                  </m:r>
                                </m:sub>
                              </m:sSub>
                              <m:r>
                                <a:rPr lang="en-US" sz="2000" b="0" i="1" smtClean="0">
                                  <a:solidFill>
                                    <a:schemeClr val="accent5"/>
                                  </a:solidFill>
                                  <a:latin typeface="Cambria Math" panose="02040503050406030204" pitchFamily="18" charset="0"/>
                                </a:rPr>
                                <m:t>∧</m:t>
                              </m:r>
                              <m:sSub>
                                <m:sSubPr>
                                  <m:ctrlPr>
                                    <a:rPr lang="en-US" sz="2000" b="0" i="1" smtClean="0">
                                      <a:solidFill>
                                        <a:schemeClr val="accent5"/>
                                      </a:solidFill>
                                      <a:latin typeface="Cambria Math" panose="02040503050406030204" pitchFamily="18" charset="0"/>
                                    </a:rPr>
                                  </m:ctrlPr>
                                </m:sSubPr>
                                <m:e>
                                  <m:r>
                                    <a:rPr lang="en-US" sz="2000" b="0" i="1" smtClean="0">
                                      <a:solidFill>
                                        <a:schemeClr val="accent5"/>
                                      </a:solidFill>
                                      <a:latin typeface="Cambria Math" panose="02040503050406030204" pitchFamily="18" charset="0"/>
                                    </a:rPr>
                                    <m:t>𝑞</m:t>
                                  </m:r>
                                </m:e>
                                <m:sub>
                                  <m:r>
                                    <a:rPr lang="en-US" sz="2000" b="0" i="1" smtClean="0">
                                      <a:solidFill>
                                        <a:schemeClr val="accent5"/>
                                      </a:solidFill>
                                      <a:latin typeface="Cambria Math" panose="02040503050406030204" pitchFamily="18" charset="0"/>
                                    </a:rPr>
                                    <m:t>2</m:t>
                                  </m:r>
                                </m:sub>
                              </m:sSub>
                            </m:e>
                          </m:acc>
                        </m:e>
                        <m:sup>
                          <m:r>
                            <a:rPr lang="en-US" sz="2000" b="0" i="1" smtClean="0">
                              <a:solidFill>
                                <a:schemeClr val="accent5"/>
                              </a:solidFill>
                              <a:latin typeface="Cambria Math" panose="02040503050406030204" pitchFamily="18" charset="0"/>
                            </a:rPr>
                            <m:t>𝑇</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𝑀</m:t>
                          </m:r>
                        </m:e>
                        <m:sub>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𝑞</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m:t>
                          </m:r>
                          <m:r>
                            <a:rPr lang="en-US" sz="2000" b="0" i="1" smtClean="0">
                              <a:latin typeface="Cambria Math" panose="02040503050406030204" pitchFamily="18" charset="0"/>
                            </a:rPr>
                            <m:t>𝑎</m:t>
                          </m:r>
                        </m:sub>
                      </m:sSub>
                      <m:r>
                        <a:rPr lang="en-US" sz="2000" b="0" i="1" smtClean="0">
                          <a:latin typeface="Cambria Math" panose="02040503050406030204" pitchFamily="18" charset="0"/>
                        </a:rPr>
                        <m:t>=</m:t>
                      </m:r>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min</m:t>
                          </m:r>
                        </m:fName>
                        <m:e>
                          <m:d>
                            <m:dPr>
                              <m:ctrlPr>
                                <a:rPr lang="en-US" sz="2000" b="0" i="1" smtClean="0">
                                  <a:latin typeface="Cambria Math" panose="02040503050406030204" pitchFamily="18" charset="0"/>
                                </a:rPr>
                              </m:ctrlPr>
                            </m:dPr>
                            <m:e>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1</m:t>
                                      </m:r>
                                    </m:sub>
                                  </m:sSub>
                                  <m:r>
                                    <a:rPr lang="en-US" sz="2000" i="1">
                                      <a:latin typeface="Cambria Math" panose="02040503050406030204" pitchFamily="18" charset="0"/>
                                    </a:rPr>
                                    <m:t>,</m:t>
                                  </m:r>
                                  <m:r>
                                    <a:rPr lang="en-US" sz="2000" i="1">
                                      <a:latin typeface="Cambria Math" panose="02040503050406030204" pitchFamily="18" charset="0"/>
                                    </a:rPr>
                                    <m:t>𝑎</m:t>
                                  </m:r>
                                </m:sub>
                              </m:sSub>
                              <m:r>
                                <a:rPr lang="en-US" sz="2000" i="1">
                                  <a:latin typeface="Cambria Math" panose="02040503050406030204" pitchFamily="18" charset="0"/>
                                </a:rPr>
                                <m:t>,</m:t>
                              </m:r>
                              <m:sSub>
                                <m:sSubPr>
                                  <m:ctrlPr>
                                    <a:rPr lang="en-US" sz="2000" i="1">
                                      <a:latin typeface="Cambria Math" panose="02040503050406030204" pitchFamily="18" charset="0"/>
                                    </a:rPr>
                                  </m:ctrlPr>
                                </m:sSubPr>
                                <m:e>
                                  <m:r>
                                    <a:rPr lang="en-US" sz="2000" i="1">
                                      <a:latin typeface="Cambria Math" panose="02040503050406030204" pitchFamily="18" charset="0"/>
                                    </a:rPr>
                                    <m:t>𝑀</m:t>
                                  </m:r>
                                </m:e>
                                <m:sub>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2</m:t>
                                      </m:r>
                                    </m:sub>
                                  </m:sSub>
                                  <m:r>
                                    <a:rPr lang="en-US" sz="2000" i="1">
                                      <a:latin typeface="Cambria Math" panose="02040503050406030204" pitchFamily="18" charset="0"/>
                                    </a:rPr>
                                    <m:t>,</m:t>
                                  </m:r>
                                  <m:r>
                                    <a:rPr lang="en-US" sz="2000" i="1">
                                      <a:latin typeface="Cambria Math" panose="02040503050406030204" pitchFamily="18" charset="0"/>
                                    </a:rPr>
                                    <m:t>𝑎</m:t>
                                  </m:r>
                                </m:sub>
                              </m:sSub>
                            </m:e>
                          </m:d>
                        </m:e>
                      </m:func>
                      <m:r>
                        <a:rPr lang="en-US" sz="2000" b="0" i="1" smtClean="0">
                          <a:latin typeface="Cambria Math" panose="02040503050406030204" pitchFamily="18" charset="0"/>
                        </a:rPr>
                        <m:t>=</m:t>
                      </m:r>
                      <m:func>
                        <m:funcPr>
                          <m:ctrlPr>
                            <a:rPr lang="en-US" sz="2000" i="1">
                              <a:latin typeface="Cambria Math" panose="02040503050406030204" pitchFamily="18" charset="0"/>
                            </a:rPr>
                          </m:ctrlPr>
                        </m:funcPr>
                        <m:fName>
                          <m:r>
                            <m:rPr>
                              <m:sty m:val="p"/>
                            </m:rPr>
                            <a:rPr lang="en-US" sz="2000">
                              <a:latin typeface="Cambria Math" panose="02040503050406030204" pitchFamily="18" charset="0"/>
                            </a:rPr>
                            <m:t>min</m:t>
                          </m:r>
                        </m:fName>
                        <m:e>
                          <m:d>
                            <m:dPr>
                              <m:ctrlPr>
                                <a:rPr lang="en-US" sz="2000" i="1">
                                  <a:latin typeface="Cambria Math" panose="02040503050406030204" pitchFamily="18" charset="0"/>
                                </a:rPr>
                              </m:ctrlPr>
                            </m:dPr>
                            <m:e>
                              <m:sSup>
                                <m:sSupPr>
                                  <m:ctrlPr>
                                    <a:rPr lang="en-US" sz="2000" i="1">
                                      <a:latin typeface="Cambria Math" panose="02040503050406030204" pitchFamily="18" charset="0"/>
                                    </a:rPr>
                                  </m:ctrlPr>
                                </m:sSupPr>
                                <m:e>
                                  <m:acc>
                                    <m:accPr>
                                      <m:chr m:val="⃗"/>
                                      <m:ctrlPr>
                                        <a:rPr lang="en-US" sz="2000" i="1">
                                          <a:latin typeface="Cambria Math" panose="02040503050406030204" pitchFamily="18" charset="0"/>
                                        </a:rPr>
                                      </m:ctrlPr>
                                    </m:accPr>
                                    <m:e>
                                      <m:sSub>
                                        <m:sSubPr>
                                          <m:ctrlPr>
                                            <a:rPr lang="en-US" sz="2000" b="0" i="1" smtClean="0">
                                              <a:latin typeface="Cambria Math" panose="02040503050406030204" pitchFamily="18" charset="0"/>
                                            </a:rPr>
                                          </m:ctrlPr>
                                        </m:sSubPr>
                                        <m:e>
                                          <m:r>
                                            <a:rPr lang="en-US" sz="2000" i="1">
                                              <a:latin typeface="Cambria Math" panose="02040503050406030204" pitchFamily="18" charset="0"/>
                                            </a:rPr>
                                            <m:t>𝑞</m:t>
                                          </m:r>
                                        </m:e>
                                        <m:sub>
                                          <m:r>
                                            <a:rPr lang="en-US" sz="2000" b="0" i="1" smtClean="0">
                                              <a:latin typeface="Cambria Math" panose="02040503050406030204" pitchFamily="18" charset="0"/>
                                            </a:rPr>
                                            <m:t>1</m:t>
                                          </m:r>
                                        </m:sub>
                                      </m:sSub>
                                    </m:e>
                                  </m:acc>
                                </m:e>
                                <m:sup>
                                  <m:r>
                                    <a:rPr lang="en-US" sz="2000" i="1">
                                      <a:latin typeface="Cambria Math" panose="02040503050406030204" pitchFamily="18" charset="0"/>
                                    </a:rPr>
                                    <m:t>𝑇</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r>
                                <a:rPr lang="en-US" sz="2000" b="0" i="1" smtClean="0">
                                  <a:latin typeface="Cambria Math" panose="02040503050406030204" pitchFamily="18" charset="0"/>
                                </a:rPr>
                                <m:t>, </m:t>
                              </m:r>
                              <m:sSup>
                                <m:sSupPr>
                                  <m:ctrlPr>
                                    <a:rPr lang="en-US" sz="2000" b="0" i="1" smtClean="0">
                                      <a:latin typeface="Cambria Math" panose="02040503050406030204" pitchFamily="18" charset="0"/>
                                    </a:rPr>
                                  </m:ctrlPr>
                                </m:sSupPr>
                                <m:e>
                                  <m:acc>
                                    <m:accPr>
                                      <m:chr m:val="⃗"/>
                                      <m:ctrlPr>
                                        <a:rPr lang="en-US" sz="2000" b="0" i="1" smtClean="0">
                                          <a:latin typeface="Cambria Math" panose="02040503050406030204" pitchFamily="18" charset="0"/>
                                        </a:rPr>
                                      </m:ctrlPr>
                                    </m:accPr>
                                    <m:e>
                                      <m:sSub>
                                        <m:sSubPr>
                                          <m:ctrlPr>
                                            <a:rPr lang="en-US" sz="2000" i="1">
                                              <a:latin typeface="Cambria Math" panose="02040503050406030204" pitchFamily="18" charset="0"/>
                                            </a:rPr>
                                          </m:ctrlPr>
                                        </m:sSubPr>
                                        <m:e>
                                          <m:r>
                                            <a:rPr lang="en-US" sz="2000" i="1">
                                              <a:latin typeface="Cambria Math" panose="02040503050406030204" pitchFamily="18" charset="0"/>
                                            </a:rPr>
                                            <m:t>𝑞</m:t>
                                          </m:r>
                                        </m:e>
                                        <m:sub>
                                          <m:r>
                                            <a:rPr lang="en-US" sz="2000" i="1">
                                              <a:latin typeface="Cambria Math" panose="02040503050406030204" pitchFamily="18" charset="0"/>
                                            </a:rPr>
                                            <m:t>2</m:t>
                                          </m:r>
                                        </m:sub>
                                      </m:sSub>
                                    </m:e>
                                  </m:acc>
                                </m:e>
                                <m:sup>
                                  <m:r>
                                    <a:rPr lang="en-US" sz="2000" b="0" i="1" smtClean="0">
                                      <a:latin typeface="Cambria Math" panose="02040503050406030204" pitchFamily="18" charset="0"/>
                                    </a:rPr>
                                    <m:t>𝑇</m:t>
                                  </m:r>
                                </m:sup>
                              </m:sSup>
                              <m:acc>
                                <m:accPr>
                                  <m:chr m:val="⃗"/>
                                  <m:ctrlPr>
                                    <a:rPr lang="en-US" sz="2000" i="1">
                                      <a:latin typeface="Cambria Math" panose="02040503050406030204" pitchFamily="18" charset="0"/>
                                    </a:rPr>
                                  </m:ctrlPr>
                                </m:accPr>
                                <m:e>
                                  <m:r>
                                    <a:rPr lang="en-US" sz="2000" i="1">
                                      <a:latin typeface="Cambria Math" panose="02040503050406030204" pitchFamily="18" charset="0"/>
                                    </a:rPr>
                                    <m:t>𝑎</m:t>
                                  </m:r>
                                </m:e>
                              </m:acc>
                            </m:e>
                          </m:d>
                        </m:e>
                      </m:func>
                      <m:r>
                        <a:rPr lang="en-US" sz="2000" b="0" i="1" smtClean="0">
                          <a:latin typeface="Cambria Math" panose="02040503050406030204" pitchFamily="18" charset="0"/>
                        </a:rPr>
                        <m:t>=</m:t>
                      </m:r>
                      <m:func>
                        <m:funcPr>
                          <m:ctrlPr>
                            <a:rPr lang="en-US" sz="2000" b="0" i="1" smtClean="0">
                              <a:solidFill>
                                <a:schemeClr val="accent5"/>
                              </a:solidFill>
                              <a:latin typeface="Cambria Math" panose="02040503050406030204" pitchFamily="18" charset="0"/>
                            </a:rPr>
                          </m:ctrlPr>
                        </m:funcPr>
                        <m:fName>
                          <m:r>
                            <m:rPr>
                              <m:sty m:val="p"/>
                            </m:rPr>
                            <a:rPr lang="en-US" sz="2000" b="0" i="0" smtClean="0">
                              <a:solidFill>
                                <a:schemeClr val="accent5"/>
                              </a:solidFill>
                              <a:latin typeface="Cambria Math" panose="02040503050406030204" pitchFamily="18" charset="0"/>
                            </a:rPr>
                            <m:t>min</m:t>
                          </m:r>
                        </m:fName>
                        <m:e>
                          <m:r>
                            <a:rPr lang="en-US" sz="2000" b="0" i="1" smtClean="0">
                              <a:solidFill>
                                <a:schemeClr val="accent5"/>
                              </a:solidFill>
                              <a:latin typeface="Cambria Math" panose="02040503050406030204" pitchFamily="18" charset="0"/>
                            </a:rPr>
                            <m:t>(</m:t>
                          </m:r>
                          <m:sSup>
                            <m:sSupPr>
                              <m:ctrlPr>
                                <a:rPr lang="en-US" sz="2000" i="1">
                                  <a:solidFill>
                                    <a:schemeClr val="accent5"/>
                                  </a:solidFill>
                                  <a:latin typeface="Cambria Math" panose="02040503050406030204" pitchFamily="18" charset="0"/>
                                </a:rPr>
                              </m:ctrlPr>
                            </m:sSupPr>
                            <m:e>
                              <m:acc>
                                <m:accPr>
                                  <m:chr m:val="⃗"/>
                                  <m:ctrlPr>
                                    <a:rPr lang="en-US" sz="2000" i="1">
                                      <a:solidFill>
                                        <a:schemeClr val="accent5"/>
                                      </a:solidFill>
                                      <a:latin typeface="Cambria Math" panose="02040503050406030204" pitchFamily="18" charset="0"/>
                                    </a:rPr>
                                  </m:ctrlPr>
                                </m:accPr>
                                <m:e>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rPr>
                                        <m:t>𝑞</m:t>
                                      </m:r>
                                    </m:e>
                                    <m:sub>
                                      <m:r>
                                        <a:rPr lang="en-US" sz="2000" i="1">
                                          <a:solidFill>
                                            <a:schemeClr val="accent5"/>
                                          </a:solidFill>
                                          <a:latin typeface="Cambria Math" panose="02040503050406030204" pitchFamily="18" charset="0"/>
                                        </a:rPr>
                                        <m:t>1</m:t>
                                      </m:r>
                                    </m:sub>
                                  </m:sSub>
                                </m:e>
                              </m:acc>
                            </m:e>
                            <m:sup>
                              <m:r>
                                <a:rPr lang="en-US" sz="2000" i="1">
                                  <a:solidFill>
                                    <a:schemeClr val="accent5"/>
                                  </a:solidFill>
                                  <a:latin typeface="Cambria Math" panose="02040503050406030204" pitchFamily="18" charset="0"/>
                                </a:rPr>
                                <m:t>𝑇</m:t>
                              </m:r>
                            </m:sup>
                          </m:sSup>
                          <m:r>
                            <a:rPr lang="en-US" sz="2000" i="1">
                              <a:solidFill>
                                <a:schemeClr val="accent5"/>
                              </a:solidFill>
                              <a:latin typeface="Cambria Math" panose="02040503050406030204" pitchFamily="18" charset="0"/>
                            </a:rPr>
                            <m:t>, </m:t>
                          </m:r>
                          <m:sSup>
                            <m:sSupPr>
                              <m:ctrlPr>
                                <a:rPr lang="en-US" sz="2000" i="1">
                                  <a:solidFill>
                                    <a:schemeClr val="accent5"/>
                                  </a:solidFill>
                                  <a:latin typeface="Cambria Math" panose="02040503050406030204" pitchFamily="18" charset="0"/>
                                </a:rPr>
                              </m:ctrlPr>
                            </m:sSupPr>
                            <m:e>
                              <m:acc>
                                <m:accPr>
                                  <m:chr m:val="⃗"/>
                                  <m:ctrlPr>
                                    <a:rPr lang="en-US" sz="2000" i="1">
                                      <a:solidFill>
                                        <a:schemeClr val="accent5"/>
                                      </a:solidFill>
                                      <a:latin typeface="Cambria Math" panose="02040503050406030204" pitchFamily="18" charset="0"/>
                                    </a:rPr>
                                  </m:ctrlPr>
                                </m:accPr>
                                <m:e>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rPr>
                                        <m:t>𝑞</m:t>
                                      </m:r>
                                    </m:e>
                                    <m:sub>
                                      <m:r>
                                        <a:rPr lang="en-US" sz="2000" i="1">
                                          <a:solidFill>
                                            <a:schemeClr val="accent5"/>
                                          </a:solidFill>
                                          <a:latin typeface="Cambria Math" panose="02040503050406030204" pitchFamily="18" charset="0"/>
                                        </a:rPr>
                                        <m:t>2</m:t>
                                      </m:r>
                                    </m:sub>
                                  </m:sSub>
                                </m:e>
                              </m:acc>
                            </m:e>
                            <m:sup>
                              <m:r>
                                <a:rPr lang="en-US" sz="2000" i="1" smtClean="0">
                                  <a:solidFill>
                                    <a:schemeClr val="accent5"/>
                                  </a:solidFill>
                                  <a:latin typeface="Cambria Math" panose="02040503050406030204" pitchFamily="18" charset="0"/>
                                </a:rPr>
                                <m:t>𝑇</m:t>
                              </m:r>
                            </m:sup>
                          </m:sSup>
                          <m:r>
                            <a:rPr lang="en-US" sz="2000" b="0" i="1" smtClean="0">
                              <a:solidFill>
                                <a:schemeClr val="accent5"/>
                              </a:solidFill>
                              <a:latin typeface="Cambria Math" panose="02040503050406030204" pitchFamily="18" charset="0"/>
                            </a:rPr>
                            <m:t>)</m:t>
                          </m:r>
                          <m:r>
                            <a:rPr lang="en-US" sz="2000" i="1" smtClean="0">
                              <a:solidFill>
                                <a:schemeClr val="accent5"/>
                              </a:solidFill>
                              <a:latin typeface="Cambria Math" panose="02040503050406030204" pitchFamily="18" charset="0"/>
                            </a:rPr>
                            <m:t> </m:t>
                          </m:r>
                        </m:e>
                      </m:func>
                      <m:acc>
                        <m:accPr>
                          <m:chr m:val="⃗"/>
                          <m:ctrlPr>
                            <a:rPr lang="en-US" sz="2400" i="1">
                              <a:latin typeface="Cambria Math" panose="02040503050406030204" pitchFamily="18" charset="0"/>
                            </a:rPr>
                          </m:ctrlPr>
                        </m:accPr>
                        <m:e>
                          <m:r>
                            <a:rPr lang="en-US" sz="2400" i="1">
                              <a:latin typeface="Cambria Math" panose="02040503050406030204" pitchFamily="18" charset="0"/>
                            </a:rPr>
                            <m:t>𝑎</m:t>
                          </m:r>
                        </m:e>
                      </m:acc>
                    </m:oMath>
                  </m:oMathPara>
                </a14:m>
                <a:endParaRPr lang="en-US" sz="2400" dirty="0"/>
              </a:p>
              <a:p>
                <a:r>
                  <a:rPr lang="en-US" sz="2400" dirty="0"/>
                  <a:t>Conclusion:</a:t>
                </a:r>
                <a:endParaRPr lang="en-US" sz="20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e>
                      </m:acc>
                      <m:r>
                        <a:rPr lang="en-US" sz="2400">
                          <a:latin typeface="Cambria Math" panose="02040503050406030204" pitchFamily="18" charset="0"/>
                        </a:rPr>
                        <m:t>=</m:t>
                      </m:r>
                      <m:r>
                        <m:rPr>
                          <m:sty m:val="p"/>
                        </m:rPr>
                        <a:rPr lang="en-US" sz="2400">
                          <a:latin typeface="Cambria Math" panose="02040503050406030204" pitchFamily="18" charset="0"/>
                        </a:rPr>
                        <m:t>min</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1</m:t>
                                  </m:r>
                                </m:sub>
                              </m:sSub>
                            </m:e>
                          </m:acc>
                          <m:r>
                            <a:rPr lang="en-US" sz="240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2</m:t>
                                  </m:r>
                                </m:sub>
                              </m:sSub>
                            </m:e>
                          </m:acc>
                        </m:e>
                      </m:d>
                      <m:r>
                        <a:rPr lang="en-US" sz="240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1</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2</m:t>
                              </m:r>
                            </m:sub>
                          </m:sSub>
                        </m:e>
                      </m:acc>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1</m:t>
                              </m:r>
                            </m:sub>
                          </m:sSub>
                          <m:r>
                            <a:rPr lang="en-US" sz="2400" i="1">
                              <a:latin typeface="Cambria Math" panose="02040503050406030204" pitchFamily="18" charset="0"/>
                              <a:ea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i="1">
                                  <a:latin typeface="Cambria Math" panose="02040503050406030204" pitchFamily="18" charset="0"/>
                                </a:rPr>
                                <m:t>2</m:t>
                              </m:r>
                            </m:sub>
                          </m:sSub>
                        </m:e>
                      </m:acc>
                      <m:r>
                        <a:rPr lang="en-US" sz="2400">
                          <a:latin typeface="Cambria Math" panose="02040503050406030204" pitchFamily="18" charset="0"/>
                        </a:rPr>
                        <m:t>=</m:t>
                      </m:r>
                      <m:r>
                        <m:rPr>
                          <m:sty m:val="p"/>
                        </m:rPr>
                        <a:rPr lang="en-US" sz="2400">
                          <a:latin typeface="Cambria Math" panose="02040503050406030204" pitchFamily="18" charset="0"/>
                        </a:rPr>
                        <m:t>max</m:t>
                      </m:r>
                      <m:d>
                        <m:dPr>
                          <m:ctrlPr>
                            <a:rPr lang="en-US" sz="2400" i="1">
                              <a:latin typeface="Cambria Math" panose="02040503050406030204" pitchFamily="18" charset="0"/>
                            </a:rPr>
                          </m:ctrlPr>
                        </m:dPr>
                        <m:e>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1</m:t>
                                  </m:r>
                                </m:sub>
                              </m:sSub>
                            </m:e>
                          </m:acc>
                          <m:r>
                            <a:rPr lang="en-US" sz="240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2</m:t>
                                  </m:r>
                                </m:sub>
                              </m:sSub>
                            </m:e>
                          </m:acc>
                        </m:e>
                      </m:d>
                      <m:r>
                        <a:rPr lang="en-US" sz="2400">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1</m:t>
                              </m:r>
                            </m:sub>
                          </m:sSub>
                        </m:e>
                      </m:acc>
                      <m:r>
                        <a:rPr lang="en-US" sz="2400" i="1">
                          <a:latin typeface="Cambria Math" panose="02040503050406030204" pitchFamily="18" charset="0"/>
                        </a:rPr>
                        <m:t>⊥</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2</m:t>
                              </m:r>
                            </m:sub>
                          </m:sSub>
                        </m:e>
                      </m:acc>
                    </m:oMath>
                  </m:oMathPara>
                </a14:m>
                <a:endParaRPr lang="en-US" sz="2400" dirty="0"/>
              </a:p>
              <a:p>
                <a:pPr marL="0" indent="0">
                  <a:buNone/>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m:t>
                              </m:r>
                              <m:r>
                                <a:rPr lang="en-US" sz="2400" i="1">
                                  <a:latin typeface="Cambria Math" panose="02040503050406030204" pitchFamily="18" charset="0"/>
                                </a:rPr>
                                <m:t>𝑞</m:t>
                              </m:r>
                            </m:e>
                            <m:sub>
                              <m:r>
                                <a:rPr lang="en-US" sz="2400" i="1">
                                  <a:latin typeface="Cambria Math" panose="02040503050406030204" pitchFamily="18" charset="0"/>
                                </a:rPr>
                                <m:t>1</m:t>
                              </m:r>
                            </m:sub>
                          </m:sSub>
                        </m:e>
                      </m:acc>
                      <m:r>
                        <a:rPr lang="en-US" sz="2400">
                          <a:latin typeface="Cambria Math" panose="02040503050406030204" pitchFamily="18" charset="0"/>
                        </a:rPr>
                        <m:t>=</m:t>
                      </m:r>
                      <m:r>
                        <a:rPr lang="en-US" sz="2400" i="1">
                          <a:latin typeface="Cambria Math" panose="02040503050406030204" pitchFamily="18" charset="0"/>
                        </a:rPr>
                        <m:t>1−</m:t>
                      </m:r>
                      <m:acc>
                        <m:accPr>
                          <m:chr m:val="⃗"/>
                          <m:ctrlPr>
                            <a:rPr lang="en-US" sz="2400" i="1">
                              <a:latin typeface="Cambria Math" panose="02040503050406030204" pitchFamily="18" charset="0"/>
                            </a:rPr>
                          </m:ctrlPr>
                        </m:accPr>
                        <m:e>
                          <m:sSub>
                            <m:sSubPr>
                              <m:ctrlPr>
                                <a:rPr lang="en-US" sz="2400" i="1">
                                  <a:latin typeface="Cambria Math" panose="02040503050406030204" pitchFamily="18" charset="0"/>
                                </a:rPr>
                              </m:ctrlPr>
                            </m:sSubPr>
                            <m:e>
                              <m:r>
                                <a:rPr lang="en-US" sz="2400" i="1">
                                  <a:latin typeface="Cambria Math" panose="02040503050406030204" pitchFamily="18" charset="0"/>
                                </a:rPr>
                                <m:t>𝑞</m:t>
                              </m:r>
                            </m:e>
                            <m:sub>
                              <m:r>
                                <a:rPr lang="en-US" sz="2400">
                                  <a:latin typeface="Cambria Math" panose="02040503050406030204" pitchFamily="18" charset="0"/>
                                </a:rPr>
                                <m:t>1</m:t>
                              </m:r>
                            </m:sub>
                          </m:sSub>
                        </m:e>
                      </m:acc>
                    </m:oMath>
                  </m:oMathPara>
                </a14:m>
                <a:endParaRPr lang="en-US" sz="2400" dirty="0"/>
              </a:p>
              <a:p>
                <a:pPr marL="0" indent="0">
                  <a:buNone/>
                </a:pPr>
                <a:endParaRPr lang="en-US" sz="2400" dirty="0"/>
              </a:p>
            </p:txBody>
          </p:sp>
        </mc:Choice>
        <mc:Fallback>
          <p:sp>
            <p:nvSpPr>
              <p:cNvPr id="5" name="Content Placeholder 2">
                <a:extLst>
                  <a:ext uri="{FF2B5EF4-FFF2-40B4-BE49-F238E27FC236}">
                    <a16:creationId xmlns:a16="http://schemas.microsoft.com/office/drawing/2014/main" id="{CC252127-586C-E588-E809-2B89B0B15E5E}"/>
                  </a:ext>
                </a:extLst>
              </p:cNvPr>
              <p:cNvSpPr>
                <a:spLocks noGrp="1" noRot="1" noChangeAspect="1" noMove="1" noResize="1" noEditPoints="1" noAdjustHandles="1" noChangeArrowheads="1" noChangeShapeType="1" noTextEdit="1"/>
              </p:cNvSpPr>
              <p:nvPr>
                <p:ph idx="1"/>
              </p:nvPr>
            </p:nvSpPr>
            <p:spPr>
              <a:blipFill>
                <a:blip r:embed="rId2"/>
                <a:stretch>
                  <a:fillRect l="-844" t="-2907"/>
                </a:stretch>
              </a:blipFill>
            </p:spPr>
            <p:txBody>
              <a:bodyPr/>
              <a:lstStyle/>
              <a:p>
                <a:r>
                  <a:rPr lang="en-US">
                    <a:noFill/>
                  </a:rPr>
                  <a:t> </a:t>
                </a:r>
              </a:p>
            </p:txBody>
          </p:sp>
        </mc:Fallback>
      </mc:AlternateContent>
    </p:spTree>
    <p:extLst>
      <p:ext uri="{BB962C8B-B14F-4D97-AF65-F5344CB8AC3E}">
        <p14:creationId xmlns:p14="http://schemas.microsoft.com/office/powerpoint/2010/main" val="13169246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02444C-6C9F-EFBC-AE35-BF0CAE148C93}"/>
              </a:ext>
            </a:extLst>
          </p:cNvPr>
          <p:cNvSpPr>
            <a:spLocks noGrp="1"/>
          </p:cNvSpPr>
          <p:nvPr>
            <p:ph type="title"/>
          </p:nvPr>
        </p:nvSpPr>
        <p:spPr/>
        <p:txBody>
          <a:bodyPr/>
          <a:lstStyle/>
          <a:p>
            <a:r>
              <a:rPr lang="en-US" dirty="0"/>
              <a:t>From vector to Fuzzy vector</a:t>
            </a:r>
          </a:p>
        </p:txBody>
      </p:sp>
      <p:sp>
        <p:nvSpPr>
          <p:cNvPr id="4" name="Slide Number Placeholder 3">
            <a:extLst>
              <a:ext uri="{FF2B5EF4-FFF2-40B4-BE49-F238E27FC236}">
                <a16:creationId xmlns:a16="http://schemas.microsoft.com/office/drawing/2014/main" id="{0D24DBF0-5645-2F71-10FC-85752EB7BBA3}"/>
              </a:ext>
            </a:extLst>
          </p:cNvPr>
          <p:cNvSpPr>
            <a:spLocks noGrp="1"/>
          </p:cNvSpPr>
          <p:nvPr>
            <p:ph type="sldNum" sz="quarter" idx="12"/>
          </p:nvPr>
        </p:nvSpPr>
        <p:spPr/>
        <p:txBody>
          <a:bodyPr/>
          <a:lstStyle/>
          <a:p>
            <a:fld id="{360D54F1-1E69-41BF-8A89-6B497D4E24EC}" type="slidenum">
              <a:rPr lang="en-US" smtClean="0"/>
              <a:t>28</a:t>
            </a:fld>
            <a:endParaRPr lang="en-US"/>
          </a:p>
        </p:txBody>
      </p:sp>
      <mc:AlternateContent xmlns:mc="http://schemas.openxmlformats.org/markup-compatibility/2006" xmlns:a14="http://schemas.microsoft.com/office/drawing/2010/main">
        <mc:Choice Requires="a14">
          <p:graphicFrame>
            <p:nvGraphicFramePr>
              <p:cNvPr id="6" name="Content Placeholder 7">
                <a:extLst>
                  <a:ext uri="{FF2B5EF4-FFF2-40B4-BE49-F238E27FC236}">
                    <a16:creationId xmlns:a16="http://schemas.microsoft.com/office/drawing/2014/main" id="{BFFFDE65-7284-90F8-6A65-D5EED3D0D590}"/>
                  </a:ext>
                </a:extLst>
              </p:cNvPr>
              <p:cNvGraphicFramePr>
                <a:graphicFrameLocks/>
              </p:cNvGraphicFramePr>
              <p:nvPr>
                <p:extLst>
                  <p:ext uri="{D42A27DB-BD31-4B8C-83A1-F6EECF244321}">
                    <p14:modId xmlns:p14="http://schemas.microsoft.com/office/powerpoint/2010/main" val="1726457853"/>
                  </p:ext>
                </p:extLst>
              </p:nvPr>
            </p:nvGraphicFramePr>
            <p:xfrm>
              <a:off x="838200" y="2300434"/>
              <a:ext cx="7567093" cy="2985821"/>
            </p:xfrm>
            <a:graphic>
              <a:graphicData uri="http://schemas.openxmlformats.org/drawingml/2006/table">
                <a:tbl>
                  <a:tblPr firstRow="1" bandRow="1">
                    <a:tableStyleId>{5940675A-B579-460E-94D1-54222C63F5DA}</a:tableStyleId>
                  </a:tblPr>
                  <a:tblGrid>
                    <a:gridCol w="2116231">
                      <a:extLst>
                        <a:ext uri="{9D8B030D-6E8A-4147-A177-3AD203B41FA5}">
                          <a16:colId xmlns:a16="http://schemas.microsoft.com/office/drawing/2014/main" val="1273387949"/>
                        </a:ext>
                      </a:extLst>
                    </a:gridCol>
                    <a:gridCol w="5450862">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𝒳</m:t>
                                </m:r>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𝑑</m:t>
                                    </m:r>
                                  </m:sup>
                                </m:sSup>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𝒴</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e>
                                  <m:sup>
                                    <m:r>
                                      <a:rPr lang="en-US" b="0" i="1" smtClean="0">
                                        <a:latin typeface="Cambria Math" panose="02040503050406030204" pitchFamily="18" charset="0"/>
                                        <a:ea typeface="Cambria Math" panose="02040503050406030204" pitchFamily="18" charset="0"/>
                                      </a:rPr>
                                      <m:t>𝑑</m:t>
                                    </m:r>
                                  </m:sup>
                                </m:sSup>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𝐼</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𝑈</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𝑈</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𝐶</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=1−</m:t>
                                </m:r>
                                <m:r>
                                  <a:rPr lang="en-US" b="0" i="1" smtClean="0">
                                    <a:latin typeface="Cambria Math" panose="02040503050406030204" pitchFamily="18" charset="0"/>
                                  </a:rPr>
                                  <m:t>𝑞</m:t>
                                </m:r>
                              </m:oMath>
                            </m:oMathPara>
                          </a14:m>
                          <a:endParaRPr lang="en-US" b="0" i="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𝑃</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ℛ</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MLP</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oMath>
                            </m:oMathPara>
                          </a14:m>
                          <a:endParaRPr lang="en-US" i="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𝒴</m:t>
                                </m:r>
                                <m:r>
                                  <a:rPr lang="en-US" b="0" smtClean="0">
                                    <a:latin typeface="Cambria Math" panose="02040503050406030204" pitchFamily="18" charset="0"/>
                                  </a:rPr>
                                  <m:t>↦</m:t>
                                </m:r>
                                <m:r>
                                  <a:rPr lang="en-US" b="0" smtClean="0">
                                    <a:latin typeface="Cambria Math" panose="02040503050406030204" pitchFamily="18" charset="0"/>
                                  </a:rPr>
                                  <m:t>ℝ</m:t>
                                </m:r>
                              </m:oMath>
                            </m:oMathPara>
                          </a14:m>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𝑞</m:t>
                                    </m:r>
                                  </m:e>
                                  <m:sup>
                                    <m:r>
                                      <a:rPr lang="en-US" b="0" i="1" smtClean="0">
                                        <a:latin typeface="Cambria Math" panose="02040503050406030204" pitchFamily="18" charset="0"/>
                                      </a:rPr>
                                      <m:t>𝑇</m:t>
                                    </m:r>
                                  </m:sup>
                                </m:sSup>
                                <m:r>
                                  <a:rPr lang="en-US" b="0" i="1" smtClean="0">
                                    <a:latin typeface="Cambria Math" panose="02040503050406030204" pitchFamily="18" charset="0"/>
                                  </a:rPr>
                                  <m:t>𝑎</m:t>
                                </m:r>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xmlns="">
          <p:graphicFrame>
            <p:nvGraphicFramePr>
              <p:cNvPr id="6" name="Content Placeholder 7">
                <a:extLst>
                  <a:ext uri="{FF2B5EF4-FFF2-40B4-BE49-F238E27FC236}">
                    <a16:creationId xmlns:a16="http://schemas.microsoft.com/office/drawing/2014/main" id="{BFFFDE65-7284-90F8-6A65-D5EED3D0D590}"/>
                  </a:ext>
                </a:extLst>
              </p:cNvPr>
              <p:cNvGraphicFramePr>
                <a:graphicFrameLocks/>
              </p:cNvGraphicFramePr>
              <p:nvPr>
                <p:extLst>
                  <p:ext uri="{D42A27DB-BD31-4B8C-83A1-F6EECF244321}">
                    <p14:modId xmlns:p14="http://schemas.microsoft.com/office/powerpoint/2010/main" val="1726457853"/>
                  </p:ext>
                </p:extLst>
              </p:nvPr>
            </p:nvGraphicFramePr>
            <p:xfrm>
              <a:off x="838200" y="2300434"/>
              <a:ext cx="7567093" cy="2985821"/>
            </p:xfrm>
            <a:graphic>
              <a:graphicData uri="http://schemas.openxmlformats.org/drawingml/2006/table">
                <a:tbl>
                  <a:tblPr firstRow="1" bandRow="1">
                    <a:tableStyleId>{5940675A-B579-460E-94D1-54222C63F5DA}</a:tableStyleId>
                  </a:tblPr>
                  <a:tblGrid>
                    <a:gridCol w="2116231">
                      <a:extLst>
                        <a:ext uri="{9D8B030D-6E8A-4147-A177-3AD203B41FA5}">
                          <a16:colId xmlns:a16="http://schemas.microsoft.com/office/drawing/2014/main" val="1273387949"/>
                        </a:ext>
                      </a:extLst>
                    </a:gridCol>
                    <a:gridCol w="5450862">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599" t="-103333" r="-257485" b="-603333"/>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9161" t="-103333" r="-233" b="-603333"/>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99" t="-210345" r="-257485" b="-524138"/>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9161" t="-210345" r="-233" b="-524138"/>
                          </a:stretch>
                        </a:blipFill>
                      </a:tcPr>
                    </a:tc>
                    <a:extLst>
                      <a:ext uri="{0D108BD9-81ED-4DB2-BD59-A6C34878D82A}">
                        <a16:rowId xmlns:a16="http://schemas.microsoft.com/office/drawing/2014/main" val="1273461814"/>
                      </a:ext>
                    </a:extLst>
                  </a:tr>
                  <a:tr h="389941">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99" t="-290323" r="-257485" b="-390323"/>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9161" t="-290323" r="-233" b="-390323"/>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99" t="-417241" r="-257485" b="-31724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9161" t="-417241" r="-233" b="-317241"/>
                          </a:stretch>
                        </a:blipFill>
                      </a:tcPr>
                    </a:tc>
                    <a:extLst>
                      <a:ext uri="{0D108BD9-81ED-4DB2-BD59-A6C34878D82A}">
                        <a16:rowId xmlns:a16="http://schemas.microsoft.com/office/drawing/2014/main" val="2837089861"/>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99" t="-517241" r="-257485" b="-21724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9161" t="-517241" r="-233" b="-217241"/>
                          </a:stretch>
                        </a:blipFill>
                      </a:tcPr>
                    </a:tc>
                    <a:extLst>
                      <a:ext uri="{0D108BD9-81ED-4DB2-BD59-A6C34878D82A}">
                        <a16:rowId xmlns:a16="http://schemas.microsoft.com/office/drawing/2014/main" val="1587930283"/>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599" t="-596667" r="-257485" b="-110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9161" t="-596667" r="-233" b="-110000"/>
                          </a:stretch>
                        </a:blipFill>
                      </a:tcPr>
                    </a:tc>
                    <a:extLst>
                      <a:ext uri="{0D108BD9-81ED-4DB2-BD59-A6C34878D82A}">
                        <a16:rowId xmlns:a16="http://schemas.microsoft.com/office/drawing/2014/main" val="2040144210"/>
                      </a:ext>
                    </a:extLst>
                  </a:tr>
                  <a:tr h="370840">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599" t="-720690" r="-257485" b="-13793"/>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9161" t="-720690" r="-233" b="-13793"/>
                          </a:stretch>
                        </a:blipFill>
                      </a:tcPr>
                    </a:tc>
                    <a:extLst>
                      <a:ext uri="{0D108BD9-81ED-4DB2-BD59-A6C34878D82A}">
                        <a16:rowId xmlns:a16="http://schemas.microsoft.com/office/drawing/2014/main" val="484664276"/>
                      </a:ext>
                    </a:extLst>
                  </a:tr>
                </a:tbl>
              </a:graphicData>
            </a:graphic>
          </p:graphicFrame>
        </mc:Fallback>
      </mc:AlternateContent>
      <p:sp>
        <p:nvSpPr>
          <p:cNvPr id="7" name="TextBox 6">
            <a:extLst>
              <a:ext uri="{FF2B5EF4-FFF2-40B4-BE49-F238E27FC236}">
                <a16:creationId xmlns:a16="http://schemas.microsoft.com/office/drawing/2014/main" id="{300B7269-AD06-ADAD-ADEB-8F828096FB3D}"/>
              </a:ext>
            </a:extLst>
          </p:cNvPr>
          <p:cNvSpPr txBox="1"/>
          <p:nvPr/>
        </p:nvSpPr>
        <p:spPr>
          <a:xfrm>
            <a:off x="0" y="6613753"/>
            <a:ext cx="9394767" cy="215444"/>
          </a:xfrm>
          <a:prstGeom prst="rect">
            <a:avLst/>
          </a:prstGeom>
          <a:noFill/>
        </p:spPr>
        <p:txBody>
          <a:bodyPr wrap="square">
            <a:spAutoFit/>
          </a:bodyPr>
          <a:lstStyle/>
          <a:p>
            <a:r>
              <a:rPr lang="en-HK" sz="800" b="0" i="0">
                <a:solidFill>
                  <a:srgbClr val="222222"/>
                </a:solidFill>
                <a:effectLst/>
                <a:latin typeface="Arial" panose="020B0604020202020204" pitchFamily="34" charset="0"/>
              </a:rPr>
              <a:t>Chen, X., Hu, Z., &amp; Sun, Y. (2022, June). Fuzzy logic based logical query answering on knowledge graphs. In </a:t>
            </a:r>
            <a:r>
              <a:rPr lang="en-HK" sz="800" b="0" i="1">
                <a:solidFill>
                  <a:srgbClr val="222222"/>
                </a:solidFill>
                <a:effectLst/>
                <a:latin typeface="Arial" panose="020B0604020202020204" pitchFamily="34" charset="0"/>
              </a:rPr>
              <a:t>Proceedings of the AAAI Conference on Artificial Intelligence</a:t>
            </a:r>
            <a:r>
              <a:rPr lang="en-HK" sz="800" b="0" i="0">
                <a:solidFill>
                  <a:srgbClr val="222222"/>
                </a:solidFill>
                <a:effectLst/>
                <a:latin typeface="Arial" panose="020B0604020202020204" pitchFamily="34" charset="0"/>
              </a:rPr>
              <a:t> (Vol. 36, No. 4, pp. 3939-3948).</a:t>
            </a:r>
            <a:endParaRPr lang="en-US" sz="800"/>
          </a:p>
        </p:txBody>
      </p:sp>
      <p:sp>
        <p:nvSpPr>
          <p:cNvPr id="8" name="TextBox 7">
            <a:extLst>
              <a:ext uri="{FF2B5EF4-FFF2-40B4-BE49-F238E27FC236}">
                <a16:creationId xmlns:a16="http://schemas.microsoft.com/office/drawing/2014/main" id="{C6FD7200-3027-2EFA-2D6F-AF87D993FFA6}"/>
              </a:ext>
            </a:extLst>
          </p:cNvPr>
          <p:cNvSpPr txBox="1"/>
          <p:nvPr/>
        </p:nvSpPr>
        <p:spPr>
          <a:xfrm>
            <a:off x="8610600" y="3710152"/>
            <a:ext cx="2498120" cy="369332"/>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wrap="none" rtlCol="0">
            <a:spAutoFit/>
          </a:bodyPr>
          <a:lstStyle/>
          <a:p>
            <a:r>
              <a:rPr lang="en-US" dirty="0"/>
              <a:t>T-norms are all you need</a:t>
            </a:r>
          </a:p>
        </p:txBody>
      </p:sp>
      <p:sp>
        <p:nvSpPr>
          <p:cNvPr id="9" name="TextBox 8">
            <a:extLst>
              <a:ext uri="{FF2B5EF4-FFF2-40B4-BE49-F238E27FC236}">
                <a16:creationId xmlns:a16="http://schemas.microsoft.com/office/drawing/2014/main" id="{A9C328C5-7898-DF2F-2039-D6CC8DB9CA26}"/>
              </a:ext>
            </a:extLst>
          </p:cNvPr>
          <p:cNvSpPr txBox="1"/>
          <p:nvPr/>
        </p:nvSpPr>
        <p:spPr>
          <a:xfrm>
            <a:off x="2076226" y="1936376"/>
            <a:ext cx="2636043" cy="369332"/>
          </a:xfrm>
          <a:prstGeom prst="rect">
            <a:avLst/>
          </a:prstGeom>
          <a:noFill/>
        </p:spPr>
        <p:txBody>
          <a:bodyPr wrap="none" rtlCol="0">
            <a:spAutoFit/>
          </a:bodyPr>
          <a:lstStyle/>
          <a:p>
            <a:r>
              <a:rPr lang="en-US" dirty="0" err="1"/>
              <a:t>FuzzQE</a:t>
            </a:r>
            <a:r>
              <a:rPr lang="en-US" dirty="0"/>
              <a:t> (Chen et al., 2022)</a:t>
            </a:r>
          </a:p>
        </p:txBody>
      </p:sp>
    </p:spTree>
    <p:extLst>
      <p:ext uri="{BB962C8B-B14F-4D97-AF65-F5344CB8AC3E}">
        <p14:creationId xmlns:p14="http://schemas.microsoft.com/office/powerpoint/2010/main" val="38309514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BA54C-B18A-977B-28FD-2139FCE732C1}"/>
              </a:ext>
            </a:extLst>
          </p:cNvPr>
          <p:cNvSpPr>
            <a:spLocks noGrp="1"/>
          </p:cNvSpPr>
          <p:nvPr>
            <p:ph type="title"/>
          </p:nvPr>
        </p:nvSpPr>
        <p:spPr/>
        <p:txBody>
          <a:bodyPr/>
          <a:lstStyle/>
          <a:p>
            <a:r>
              <a:rPr lang="en-US" dirty="0"/>
              <a:t>From fuzzy vectors back to geometric region</a:t>
            </a:r>
          </a:p>
        </p:txBody>
      </p:sp>
      <p:sp>
        <p:nvSpPr>
          <p:cNvPr id="4" name="Slide Number Placeholder 3">
            <a:extLst>
              <a:ext uri="{FF2B5EF4-FFF2-40B4-BE49-F238E27FC236}">
                <a16:creationId xmlns:a16="http://schemas.microsoft.com/office/drawing/2014/main" id="{919CBD7C-B770-2313-FF55-1B692973BFE3}"/>
              </a:ext>
            </a:extLst>
          </p:cNvPr>
          <p:cNvSpPr>
            <a:spLocks noGrp="1"/>
          </p:cNvSpPr>
          <p:nvPr>
            <p:ph type="sldNum" sz="quarter" idx="12"/>
          </p:nvPr>
        </p:nvSpPr>
        <p:spPr/>
        <p:txBody>
          <a:bodyPr/>
          <a:lstStyle/>
          <a:p>
            <a:fld id="{360D54F1-1E69-41BF-8A89-6B497D4E24EC}" type="slidenum">
              <a:rPr lang="en-US" smtClean="0"/>
              <a:t>29</a:t>
            </a:fld>
            <a:endParaRPr lang="en-US"/>
          </a:p>
        </p:txBody>
      </p:sp>
      <mc:AlternateContent xmlns:mc="http://schemas.openxmlformats.org/markup-compatibility/2006">
        <mc:Choice xmlns:a14="http://schemas.microsoft.com/office/drawing/2010/main" Requires="a14">
          <p:graphicFrame>
            <p:nvGraphicFramePr>
              <p:cNvPr id="5" name="Content Placeholder 7">
                <a:extLst>
                  <a:ext uri="{FF2B5EF4-FFF2-40B4-BE49-F238E27FC236}">
                    <a16:creationId xmlns:a16="http://schemas.microsoft.com/office/drawing/2014/main" id="{399B6F10-3FEF-C662-5A72-796247FC6705}"/>
                  </a:ext>
                </a:extLst>
              </p:cNvPr>
              <p:cNvGraphicFramePr>
                <a:graphicFrameLocks/>
              </p:cNvGraphicFramePr>
              <p:nvPr>
                <p:extLst>
                  <p:ext uri="{D42A27DB-BD31-4B8C-83A1-F6EECF244321}">
                    <p14:modId xmlns:p14="http://schemas.microsoft.com/office/powerpoint/2010/main" val="2403764386"/>
                  </p:ext>
                </p:extLst>
              </p:nvPr>
            </p:nvGraphicFramePr>
            <p:xfrm>
              <a:off x="557784" y="2937925"/>
              <a:ext cx="6970776" cy="2985821"/>
            </p:xfrm>
            <a:graphic>
              <a:graphicData uri="http://schemas.openxmlformats.org/drawingml/2006/table">
                <a:tbl>
                  <a:tblPr firstRow="1" bandRow="1">
                    <a:tableStyleId>{5940675A-B579-460E-94D1-54222C63F5DA}</a:tableStyleId>
                  </a:tblPr>
                  <a:tblGrid>
                    <a:gridCol w="1949464">
                      <a:extLst>
                        <a:ext uri="{9D8B030D-6E8A-4147-A177-3AD203B41FA5}">
                          <a16:colId xmlns:a16="http://schemas.microsoft.com/office/drawing/2014/main" val="1273387949"/>
                        </a:ext>
                      </a:extLst>
                    </a:gridCol>
                    <a:gridCol w="5021312">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𝒳</m:t>
                                </m:r>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𝑞</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e>
                                  <m:sup>
                                    <m:r>
                                      <a:rPr lang="en-US" b="0" i="1" smtClean="0">
                                        <a:latin typeface="Cambria Math" panose="02040503050406030204" pitchFamily="18" charset="0"/>
                                      </a:rPr>
                                      <m:t>𝑑</m:t>
                                    </m:r>
                                  </m:sup>
                                </m:sSup>
                              </m:oMath>
                            </m:oMathPara>
                          </a14:m>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27014922"/>
                      </a:ext>
                    </a:extLst>
                  </a:tr>
                  <a:tr h="370840">
                    <a:tc>
                      <a:txBody>
                        <a:bodyPr/>
                        <a:lstStyle/>
                        <a:p>
                          <a:pPr algn="ctr"/>
                          <a14:m>
                            <m:oMathPara xmlns:m="http://schemas.openxmlformats.org/officeDocument/2006/math">
                              <m:oMathParaPr>
                                <m:jc m:val="centerGroup"/>
                              </m:oMathParaPr>
                              <m:oMath xmlns:m="http://schemas.openxmlformats.org/officeDocument/2006/math">
                                <m:r>
                                  <a:rPr lang="en-US" smtClean="0">
                                    <a:latin typeface="Cambria Math" panose="02040503050406030204" pitchFamily="18" charset="0"/>
                                  </a:rPr>
                                  <m:t>𝒴</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tc>
                      <a:txBody>
                        <a:bodyPr/>
                        <a:lstStyle/>
                        <a:p>
                          <a:pPr algn="ct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𝑎</m:t>
                                    </m:r>
                                    <m:r>
                                      <a:rPr lang="en-US" b="0" i="1" smtClean="0">
                                        <a:latin typeface="Cambria Math" panose="02040503050406030204" pitchFamily="18" charset="0"/>
                                        <a:ea typeface="Cambria Math" panose="02040503050406030204" pitchFamily="18" charset="0"/>
                                      </a:rPr>
                                      <m:t>∈</m:t>
                                    </m:r>
                                    <m:d>
                                      <m:dPr>
                                        <m:begChr m:val="["/>
                                        <m:endChr m:val="]"/>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0,1</m:t>
                                        </m:r>
                                      </m:e>
                                    </m:d>
                                  </m:e>
                                  <m:sup>
                                    <m:r>
                                      <a:rPr lang="en-US" b="0" i="1" smtClean="0">
                                        <a:latin typeface="Cambria Math" panose="02040503050406030204" pitchFamily="18" charset="0"/>
                                        <a:ea typeface="Cambria Math" panose="02040503050406030204" pitchFamily="18" charset="0"/>
                                      </a:rPr>
                                      <m:t>𝑑</m:t>
                                    </m:r>
                                  </m:sup>
                                </m:sSup>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273461814"/>
                      </a:ext>
                    </a:extLst>
                  </a:tr>
                  <a:tr h="38994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𝐼</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𝐼</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176155847"/>
                      </a:ext>
                    </a:extLst>
                  </a:tr>
                  <a:tr h="370840">
                    <a:tc>
                      <a:txBody>
                        <a:bodyPr/>
                        <a:lstStyle/>
                        <a:p>
                          <a:pPr algn="ct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𝑈</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𝑈</m:t>
                                </m:r>
                                <m:d>
                                  <m:dPr>
                                    <m:ctrlPr>
                                      <a:rPr lang="en-US" b="0" i="1" smtClean="0">
                                        <a:latin typeface="Cambria Math" panose="02040503050406030204" pitchFamily="18" charset="0"/>
                                        <a:ea typeface="Cambria Math" panose="02040503050406030204" pitchFamily="18" charset="0"/>
                                      </a:rPr>
                                    </m:ctrlPr>
                                  </m:dPr>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e>
                                </m:d>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𝑞</m:t>
                                    </m:r>
                                  </m:e>
                                  <m:sub>
                                    <m:r>
                                      <a:rPr lang="en-US" b="0" i="1" smtClean="0">
                                        <a:latin typeface="Cambria Math" panose="02040503050406030204" pitchFamily="18" charset="0"/>
                                        <a:ea typeface="Cambria Math" panose="02040503050406030204" pitchFamily="18" charset="0"/>
                                      </a:rPr>
                                      <m:t>𝑛</m:t>
                                    </m:r>
                                  </m:sub>
                                </m:sSub>
                              </m:oMath>
                            </m:oMathPara>
                          </a14:m>
                          <a:endParaRPr lang="en-US"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837089861"/>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𝐶</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algn="ct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𝐶</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e>
                                </m:d>
                                <m:r>
                                  <a:rPr lang="en-US" b="0" i="1" smtClean="0">
                                    <a:latin typeface="Cambria Math" panose="02040503050406030204" pitchFamily="18" charset="0"/>
                                  </a:rPr>
                                  <m:t>=1−</m:t>
                                </m:r>
                                <m:r>
                                  <a:rPr lang="en-US" b="0" i="1" smtClean="0">
                                    <a:latin typeface="Cambria Math" panose="02040503050406030204" pitchFamily="18" charset="0"/>
                                  </a:rPr>
                                  <m:t>𝑞</m:t>
                                </m:r>
                              </m:oMath>
                            </m:oMathPara>
                          </a14:m>
                          <a:endParaRPr lang="en-US" b="0" i="0" dirty="0"/>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1587930283"/>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𝑃</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ℛ</m:t>
                                </m:r>
                                <m:r>
                                  <a:rPr lang="en-US" b="0" smtClean="0">
                                    <a:latin typeface="Cambria Math" panose="02040503050406030204" pitchFamily="18" charset="0"/>
                                  </a:rPr>
                                  <m:t>↦</m:t>
                                </m:r>
                                <m:r>
                                  <a:rPr lang="en-US" smtClean="0">
                                    <a:latin typeface="Cambria Math" panose="02040503050406030204" pitchFamily="18" charset="0"/>
                                  </a:rPr>
                                  <m:t>𝒳</m:t>
                                </m:r>
                              </m:oMath>
                            </m:oMathPara>
                          </a14:m>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𝑃</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𝑟</m:t>
                                    </m:r>
                                  </m:e>
                                </m:d>
                                <m:r>
                                  <a:rPr lang="en-US" b="0" i="1" smtClean="0">
                                    <a:latin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m:rPr>
                                        <m:sty m:val="p"/>
                                      </m:rPr>
                                      <a:rPr lang="en-US">
                                        <a:latin typeface="Cambria Math" panose="02040503050406030204" pitchFamily="18" charset="0"/>
                                        <a:ea typeface="Cambria Math" panose="02040503050406030204" pitchFamily="18" charset="0"/>
                                      </a:rPr>
                                      <m:t>MLP</m:t>
                                    </m:r>
                                  </m:e>
                                  <m:sub>
                                    <m:r>
                                      <a:rPr lang="en-US" i="1">
                                        <a:latin typeface="Cambria Math" panose="02040503050406030204" pitchFamily="18" charset="0"/>
                                        <a:ea typeface="Cambria Math" panose="02040503050406030204" pitchFamily="18" charset="0"/>
                                      </a:rPr>
                                      <m:t>𝑟</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𝑞</m:t>
                                </m:r>
                                <m:r>
                                  <a:rPr lang="en-US" i="1">
                                    <a:latin typeface="Cambria Math" panose="02040503050406030204" pitchFamily="18" charset="0"/>
                                    <a:ea typeface="Cambria Math" panose="02040503050406030204" pitchFamily="18" charset="0"/>
                                  </a:rPr>
                                  <m:t>)</m:t>
                                </m:r>
                              </m:oMath>
                            </m:oMathPara>
                          </a14:m>
                          <a:endParaRPr lang="en-US" i="1"/>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6">
                            <a:lumMod val="40000"/>
                            <a:lumOff val="60000"/>
                          </a:schemeClr>
                        </a:solidFill>
                      </a:tcPr>
                    </a:tc>
                    <a:extLst>
                      <a:ext uri="{0D108BD9-81ED-4DB2-BD59-A6C34878D82A}">
                        <a16:rowId xmlns:a16="http://schemas.microsoft.com/office/drawing/2014/main" val="2040144210"/>
                      </a:ext>
                    </a:extLst>
                  </a:tr>
                  <a:tr h="3708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smtClean="0">
                                    <a:latin typeface="Cambria Math" panose="02040503050406030204" pitchFamily="18" charset="0"/>
                                  </a:rPr>
                                  <m:t>𝑠</m:t>
                                </m:r>
                                <m:r>
                                  <a:rPr lang="en-US" b="0" smtClean="0">
                                    <a:latin typeface="Cambria Math" panose="02040503050406030204" pitchFamily="18" charset="0"/>
                                  </a:rPr>
                                  <m:t>:</m:t>
                                </m:r>
                                <m:r>
                                  <a:rPr lang="en-US" smtClean="0">
                                    <a:latin typeface="Cambria Math" panose="02040503050406030204" pitchFamily="18" charset="0"/>
                                  </a:rPr>
                                  <m:t>𝒳</m:t>
                                </m:r>
                                <m:r>
                                  <a:rPr lang="en-US" b="0" smtClean="0">
                                    <a:latin typeface="Cambria Math" panose="02040503050406030204" pitchFamily="18" charset="0"/>
                                  </a:rPr>
                                  <m:t>×</m:t>
                                </m:r>
                                <m:r>
                                  <a:rPr lang="en-US" smtClean="0">
                                    <a:latin typeface="Cambria Math" panose="02040503050406030204" pitchFamily="18" charset="0"/>
                                  </a:rPr>
                                  <m:t>𝒴</m:t>
                                </m:r>
                                <m:r>
                                  <a:rPr lang="en-US" b="0" smtClean="0">
                                    <a:latin typeface="Cambria Math" panose="02040503050406030204" pitchFamily="18" charset="0"/>
                                  </a:rPr>
                                  <m:t>↦</m:t>
                                </m:r>
                                <m:r>
                                  <a:rPr lang="en-US" b="0" smtClean="0">
                                    <a:latin typeface="Cambria Math" panose="02040503050406030204" pitchFamily="18" charset="0"/>
                                  </a:rPr>
                                  <m:t>ℝ</m:t>
                                </m:r>
                              </m:oMath>
                            </m:oMathPara>
                          </a14:m>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r>
                                  <a:rPr lang="en-US" b="0" i="1" smtClean="0">
                                    <a:latin typeface="Cambria Math" panose="02040503050406030204" pitchFamily="18" charset="0"/>
                                  </a:rPr>
                                  <m:t>=</m:t>
                                </m:r>
                                <m:r>
                                  <a:rPr lang="en-US" b="1" i="1" smtClean="0">
                                    <a:solidFill>
                                      <a:srgbClr val="FF0000"/>
                                    </a:solidFill>
                                    <a:latin typeface="Cambria Math" panose="02040503050406030204" pitchFamily="18" charset="0"/>
                                  </a:rPr>
                                  <m:t>𝑪𝒐𝒏𝒗𝑾𝑭𝑹</m:t>
                                </m:r>
                                <m:d>
                                  <m:dPr>
                                    <m:ctrlPr>
                                      <a:rPr lang="en-US" b="0" i="1" smtClean="0">
                                        <a:latin typeface="Cambria Math" panose="02040503050406030204" pitchFamily="18" charset="0"/>
                                      </a:rPr>
                                    </m:ctrlPr>
                                  </m:dPr>
                                  <m:e>
                                    <m:r>
                                      <a:rPr lang="en-US" b="0" i="1" smtClean="0">
                                        <a:latin typeface="Cambria Math" panose="02040503050406030204" pitchFamily="18" charset="0"/>
                                      </a:rPr>
                                      <m:t>𝑞</m:t>
                                    </m:r>
                                    <m:r>
                                      <a:rPr lang="en-US" b="0" i="1" smtClean="0">
                                        <a:latin typeface="Cambria Math" panose="02040503050406030204" pitchFamily="18" charset="0"/>
                                      </a:rPr>
                                      <m:t>,</m:t>
                                    </m:r>
                                    <m:r>
                                      <a:rPr lang="en-US" b="0" i="1" smtClean="0">
                                        <a:latin typeface="Cambria Math" panose="02040503050406030204" pitchFamily="18" charset="0"/>
                                      </a:rPr>
                                      <m:t>𝑎</m:t>
                                    </m:r>
                                  </m:e>
                                </m:d>
                              </m:oMath>
                            </m:oMathPara>
                          </a14:m>
                          <a:endParaRPr lang="en-US" dirty="0"/>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84664276"/>
                      </a:ext>
                    </a:extLst>
                  </a:tr>
                </a:tbl>
              </a:graphicData>
            </a:graphic>
          </p:graphicFrame>
        </mc:Choice>
        <mc:Fallback>
          <p:graphicFrame>
            <p:nvGraphicFramePr>
              <p:cNvPr id="5" name="Content Placeholder 7">
                <a:extLst>
                  <a:ext uri="{FF2B5EF4-FFF2-40B4-BE49-F238E27FC236}">
                    <a16:creationId xmlns:a16="http://schemas.microsoft.com/office/drawing/2014/main" id="{399B6F10-3FEF-C662-5A72-796247FC6705}"/>
                  </a:ext>
                </a:extLst>
              </p:cNvPr>
              <p:cNvGraphicFramePr>
                <a:graphicFrameLocks/>
              </p:cNvGraphicFramePr>
              <p:nvPr>
                <p:extLst>
                  <p:ext uri="{D42A27DB-BD31-4B8C-83A1-F6EECF244321}">
                    <p14:modId xmlns:p14="http://schemas.microsoft.com/office/powerpoint/2010/main" val="2403764386"/>
                  </p:ext>
                </p:extLst>
              </p:nvPr>
            </p:nvGraphicFramePr>
            <p:xfrm>
              <a:off x="557784" y="2937925"/>
              <a:ext cx="6970776" cy="2985821"/>
            </p:xfrm>
            <a:graphic>
              <a:graphicData uri="http://schemas.openxmlformats.org/drawingml/2006/table">
                <a:tbl>
                  <a:tblPr firstRow="1" bandRow="1">
                    <a:tableStyleId>{5940675A-B579-460E-94D1-54222C63F5DA}</a:tableStyleId>
                  </a:tblPr>
                  <a:tblGrid>
                    <a:gridCol w="1949464">
                      <a:extLst>
                        <a:ext uri="{9D8B030D-6E8A-4147-A177-3AD203B41FA5}">
                          <a16:colId xmlns:a16="http://schemas.microsoft.com/office/drawing/2014/main" val="1273387949"/>
                        </a:ext>
                      </a:extLst>
                    </a:gridCol>
                    <a:gridCol w="5021312">
                      <a:extLst>
                        <a:ext uri="{9D8B030D-6E8A-4147-A177-3AD203B41FA5}">
                          <a16:colId xmlns:a16="http://schemas.microsoft.com/office/drawing/2014/main" val="1052275351"/>
                        </a:ext>
                      </a:extLst>
                    </a:gridCol>
                  </a:tblGrid>
                  <a:tr h="370840">
                    <a:tc>
                      <a:txBody>
                        <a:bodyPr/>
                        <a:lstStyle/>
                        <a:p>
                          <a:pPr algn="ctr"/>
                          <a:r>
                            <a:rPr lang="en-US"/>
                            <a:t>Definition</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t>Comment</a:t>
                          </a:r>
                        </a:p>
                      </a:txBody>
                      <a:tcPr anchor="ctr">
                        <a:lnL w="12700" cmpd="sng">
                          <a:noFill/>
                        </a:lnL>
                        <a:lnR w="12700" cmpd="sng">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16426788"/>
                      </a:ext>
                    </a:extLst>
                  </a:tr>
                  <a:tr h="370840">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t="-103333" r="-257792" b="-603333"/>
                          </a:stretch>
                        </a:blipFill>
                      </a:tcPr>
                    </a:tc>
                    <a:tc>
                      <a:txBody>
                        <a:bodyPr/>
                        <a:lstStyle/>
                        <a:p>
                          <a:endParaRPr lang="en-US"/>
                        </a:p>
                      </a:txBody>
                      <a:tcPr anchor="ctr">
                        <a:lnL w="12700" cmpd="sng">
                          <a:noFill/>
                        </a:lnL>
                        <a:lnR w="12700" cmpd="sng">
                          <a:noFill/>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blipFill>
                          <a:blip r:embed="rId2"/>
                          <a:stretch>
                            <a:fillRect l="-38889" t="-103333" r="-253" b="-603333"/>
                          </a:stretch>
                        </a:blipFill>
                      </a:tcPr>
                    </a:tc>
                    <a:extLst>
                      <a:ext uri="{0D108BD9-81ED-4DB2-BD59-A6C34878D82A}">
                        <a16:rowId xmlns:a16="http://schemas.microsoft.com/office/drawing/2014/main" val="2727014922"/>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210345" r="-257792" b="-524138"/>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210345" r="-253" b="-524138"/>
                          </a:stretch>
                        </a:blipFill>
                      </a:tcPr>
                    </a:tc>
                    <a:extLst>
                      <a:ext uri="{0D108BD9-81ED-4DB2-BD59-A6C34878D82A}">
                        <a16:rowId xmlns:a16="http://schemas.microsoft.com/office/drawing/2014/main" val="1273461814"/>
                      </a:ext>
                    </a:extLst>
                  </a:tr>
                  <a:tr h="389941">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290323" r="-257792" b="-390323"/>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290323" r="-253" b="-390323"/>
                          </a:stretch>
                        </a:blipFill>
                      </a:tcPr>
                    </a:tc>
                    <a:extLst>
                      <a:ext uri="{0D108BD9-81ED-4DB2-BD59-A6C34878D82A}">
                        <a16:rowId xmlns:a16="http://schemas.microsoft.com/office/drawing/2014/main" val="2176155847"/>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417241" r="-257792" b="-31724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417241" r="-253" b="-317241"/>
                          </a:stretch>
                        </a:blipFill>
                      </a:tcPr>
                    </a:tc>
                    <a:extLst>
                      <a:ext uri="{0D108BD9-81ED-4DB2-BD59-A6C34878D82A}">
                        <a16:rowId xmlns:a16="http://schemas.microsoft.com/office/drawing/2014/main" val="2837089861"/>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517241" r="-257792" b="-217241"/>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517241" r="-253" b="-217241"/>
                          </a:stretch>
                        </a:blipFill>
                      </a:tcPr>
                    </a:tc>
                    <a:extLst>
                      <a:ext uri="{0D108BD9-81ED-4DB2-BD59-A6C34878D82A}">
                        <a16:rowId xmlns:a16="http://schemas.microsoft.com/office/drawing/2014/main" val="1587930283"/>
                      </a:ext>
                    </a:extLst>
                  </a:tr>
                  <a:tr h="370840">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t="-596667" r="-257792" b="-110000"/>
                          </a:stretch>
                        </a:blipFill>
                      </a:tcPr>
                    </a:tc>
                    <a:tc>
                      <a:txBody>
                        <a:bodyPr/>
                        <a:lstStyle/>
                        <a:p>
                          <a:endParaRPr lang="en-US"/>
                        </a:p>
                      </a:txBody>
                      <a:tcPr anchor="ctr">
                        <a:lnL w="12700" cmpd="sng">
                          <a:noFill/>
                        </a:lnL>
                        <a:lnR w="12700" cmpd="sng">
                          <a:noFill/>
                        </a:lnR>
                        <a:lnT w="12700" cmpd="sng">
                          <a:noFill/>
                        </a:lnT>
                        <a:lnB w="12700" cmpd="sng">
                          <a:noFill/>
                        </a:lnB>
                        <a:lnTlToBr w="12700" cmpd="sng">
                          <a:noFill/>
                          <a:prstDash val="solid"/>
                        </a:lnTlToBr>
                        <a:lnBlToTr w="12700" cmpd="sng">
                          <a:noFill/>
                          <a:prstDash val="solid"/>
                        </a:lnBlToTr>
                        <a:blipFill>
                          <a:blip r:embed="rId2"/>
                          <a:stretch>
                            <a:fillRect l="-38889" t="-596667" r="-253" b="-110000"/>
                          </a:stretch>
                        </a:blipFill>
                      </a:tcPr>
                    </a:tc>
                    <a:extLst>
                      <a:ext uri="{0D108BD9-81ED-4DB2-BD59-A6C34878D82A}">
                        <a16:rowId xmlns:a16="http://schemas.microsoft.com/office/drawing/2014/main" val="2040144210"/>
                      </a:ext>
                    </a:extLst>
                  </a:tr>
                  <a:tr h="370840">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t="-720690" r="-257792" b="-13793"/>
                          </a:stretch>
                        </a:blipFill>
                      </a:tcPr>
                    </a:tc>
                    <a:tc>
                      <a:txBody>
                        <a:bodyPr/>
                        <a:lstStyle/>
                        <a:p>
                          <a:endParaRPr lang="en-US"/>
                        </a:p>
                      </a:txBody>
                      <a:tcPr anchor="ctr">
                        <a:lnL w="12700" cmpd="sng">
                          <a:noFill/>
                        </a:lnL>
                        <a:lnR w="12700" cmpd="sng">
                          <a:noFill/>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blipFill>
                          <a:blip r:embed="rId2"/>
                          <a:stretch>
                            <a:fillRect l="-38889" t="-720690" r="-253" b="-13793"/>
                          </a:stretch>
                        </a:blipFill>
                      </a:tcPr>
                    </a:tc>
                    <a:extLst>
                      <a:ext uri="{0D108BD9-81ED-4DB2-BD59-A6C34878D82A}">
                        <a16:rowId xmlns:a16="http://schemas.microsoft.com/office/drawing/2014/main" val="484664276"/>
                      </a:ext>
                    </a:extLst>
                  </a:tr>
                </a:tbl>
              </a:graphicData>
            </a:graphic>
          </p:graphicFrame>
        </mc:Fallback>
      </mc:AlternateContent>
      <p:sp>
        <p:nvSpPr>
          <p:cNvPr id="6" name="TextBox 5">
            <a:extLst>
              <a:ext uri="{FF2B5EF4-FFF2-40B4-BE49-F238E27FC236}">
                <a16:creationId xmlns:a16="http://schemas.microsoft.com/office/drawing/2014/main" id="{64149B91-F89A-B25D-FD1D-5B3C86C54F2B}"/>
              </a:ext>
            </a:extLst>
          </p:cNvPr>
          <p:cNvSpPr txBox="1"/>
          <p:nvPr/>
        </p:nvSpPr>
        <p:spPr>
          <a:xfrm>
            <a:off x="557784" y="1828800"/>
            <a:ext cx="2562305" cy="369332"/>
          </a:xfrm>
          <a:prstGeom prst="rect">
            <a:avLst/>
          </a:prstGeom>
          <a:noFill/>
        </p:spPr>
        <p:txBody>
          <a:bodyPr wrap="none" rtlCol="0">
            <a:spAutoFit/>
          </a:bodyPr>
          <a:lstStyle/>
          <a:p>
            <a:r>
              <a:rPr lang="en-US" dirty="0"/>
              <a:t>WFRE (Wang et al., 2023)</a:t>
            </a:r>
          </a:p>
        </p:txBody>
      </p:sp>
      <p:sp>
        <p:nvSpPr>
          <p:cNvPr id="7" name="TextBox 6">
            <a:extLst>
              <a:ext uri="{FF2B5EF4-FFF2-40B4-BE49-F238E27FC236}">
                <a16:creationId xmlns:a16="http://schemas.microsoft.com/office/drawing/2014/main" id="{C58F8142-D106-AE6B-FC12-91A2F34E7517}"/>
              </a:ext>
            </a:extLst>
          </p:cNvPr>
          <p:cNvSpPr txBox="1"/>
          <p:nvPr/>
        </p:nvSpPr>
        <p:spPr>
          <a:xfrm>
            <a:off x="557784" y="6431190"/>
            <a:ext cx="8880957" cy="215444"/>
          </a:xfrm>
          <a:prstGeom prst="rect">
            <a:avLst/>
          </a:prstGeom>
          <a:noFill/>
        </p:spPr>
        <p:txBody>
          <a:bodyPr wrap="none" rtlCol="0">
            <a:spAutoFit/>
          </a:bodyPr>
          <a:lstStyle/>
          <a:p>
            <a:r>
              <a:rPr lang="en-US" sz="800" b="0" i="0" dirty="0">
                <a:solidFill>
                  <a:srgbClr val="222222"/>
                </a:solidFill>
                <a:effectLst/>
                <a:highlight>
                  <a:srgbClr val="FFFFFF"/>
                </a:highlight>
                <a:latin typeface="Arial" panose="020B0604020202020204" pitchFamily="34" charset="0"/>
              </a:rPr>
              <a:t>Wang, Z., Fei, W., Yin, H., Song, Y., Wong, G. Y., &amp; See, S. (2023). Wasserstein-Fisher-Rao Embedding: Logical Query Embeddings with Local Comparison and Global Transport. </a:t>
            </a:r>
            <a:r>
              <a:rPr lang="en-US" sz="800" b="0" i="1" dirty="0">
                <a:solidFill>
                  <a:srgbClr val="222222"/>
                </a:solidFill>
                <a:effectLst/>
                <a:highlight>
                  <a:srgbClr val="FFFFFF"/>
                </a:highlight>
                <a:latin typeface="Arial" panose="020B0604020202020204" pitchFamily="34" charset="0"/>
              </a:rPr>
              <a:t>ACL 2023.</a:t>
            </a:r>
            <a:endParaRPr lang="en-US" sz="800" dirty="0"/>
          </a:p>
        </p:txBody>
      </p:sp>
      <p:pic>
        <p:nvPicPr>
          <p:cNvPr id="8" name="Picture 7">
            <a:extLst>
              <a:ext uri="{FF2B5EF4-FFF2-40B4-BE49-F238E27FC236}">
                <a16:creationId xmlns:a16="http://schemas.microsoft.com/office/drawing/2014/main" id="{D9F2A6D4-3E70-C269-9E2D-AEF934CFB3F1}"/>
              </a:ext>
            </a:extLst>
          </p:cNvPr>
          <p:cNvPicPr>
            <a:picLocks noChangeAspect="1"/>
          </p:cNvPicPr>
          <p:nvPr/>
        </p:nvPicPr>
        <p:blipFill>
          <a:blip r:embed="rId3"/>
          <a:stretch>
            <a:fillRect/>
          </a:stretch>
        </p:blipFill>
        <p:spPr>
          <a:xfrm>
            <a:off x="6095999" y="1508760"/>
            <a:ext cx="5766937" cy="2060679"/>
          </a:xfrm>
          <a:prstGeom prst="rect">
            <a:avLst/>
          </a:prstGeom>
        </p:spPr>
      </p:pic>
      <p:sp>
        <p:nvSpPr>
          <p:cNvPr id="9" name="TextBox 8">
            <a:extLst>
              <a:ext uri="{FF2B5EF4-FFF2-40B4-BE49-F238E27FC236}">
                <a16:creationId xmlns:a16="http://schemas.microsoft.com/office/drawing/2014/main" id="{B6F50DF6-80BE-082B-74B0-547B7D2A5872}"/>
              </a:ext>
            </a:extLst>
          </p:cNvPr>
          <p:cNvSpPr txBox="1"/>
          <p:nvPr/>
        </p:nvSpPr>
        <p:spPr>
          <a:xfrm>
            <a:off x="7672982" y="4169420"/>
            <a:ext cx="4333090" cy="1754326"/>
          </a:xfrm>
          <a:prstGeom prst="rect">
            <a:avLst/>
          </a:prstGeom>
          <a:noFill/>
        </p:spPr>
        <p:txBody>
          <a:bodyPr wrap="square" rtlCol="0">
            <a:spAutoFit/>
          </a:bodyPr>
          <a:lstStyle/>
          <a:p>
            <a:r>
              <a:rPr lang="en-US" dirty="0"/>
              <a:t>WFR (Wasserstein-Fisher-Raw) distances </a:t>
            </a:r>
          </a:p>
          <a:p>
            <a:r>
              <a:rPr lang="en-US" dirty="0"/>
              <a:t>combines</a:t>
            </a:r>
          </a:p>
          <a:p>
            <a:r>
              <a:rPr lang="en-US" dirty="0"/>
              <a:t>1. “geometric” intuition such as box in 1D</a:t>
            </a:r>
          </a:p>
          <a:p>
            <a:r>
              <a:rPr lang="en-US" dirty="0"/>
              <a:t>2. The element-wise comparison</a:t>
            </a:r>
          </a:p>
          <a:p>
            <a:r>
              <a:rPr lang="en-US" dirty="0"/>
              <a:t>So that it supports both good intuition and fuzzy logic t-norms</a:t>
            </a:r>
          </a:p>
        </p:txBody>
      </p:sp>
    </p:spTree>
    <p:extLst>
      <p:ext uri="{BB962C8B-B14F-4D97-AF65-F5344CB8AC3E}">
        <p14:creationId xmlns:p14="http://schemas.microsoft.com/office/powerpoint/2010/main" val="34548013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026B5D-F292-41D1-D855-7AC368D02987}"/>
              </a:ext>
            </a:extLst>
          </p:cNvPr>
          <p:cNvSpPr>
            <a:spLocks noGrp="1"/>
          </p:cNvSpPr>
          <p:nvPr>
            <p:ph type="title"/>
          </p:nvPr>
        </p:nvSpPr>
        <p:spPr/>
        <p:txBody>
          <a:bodyPr/>
          <a:lstStyle/>
          <a:p>
            <a:r>
              <a:rPr lang="en-US" dirty="0"/>
              <a:t>Why study logical queries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DEEA7C1-A60C-3669-9325-574A167A99C3}"/>
                  </a:ext>
                </a:extLst>
              </p:cNvPr>
              <p:cNvSpPr>
                <a:spLocks noGrp="1"/>
              </p:cNvSpPr>
              <p:nvPr>
                <p:ph idx="1"/>
              </p:nvPr>
            </p:nvSpPr>
            <p:spPr/>
            <p:txBody>
              <a:bodyPr>
                <a:normAutofit fontScale="77500" lnSpcReduction="20000"/>
              </a:bodyPr>
              <a:lstStyle/>
              <a:p>
                <a:pPr marL="0" indent="0">
                  <a:buNone/>
                </a:pPr>
                <a:r>
                  <a:rPr lang="en-US" dirty="0"/>
                  <a:t>For natural language queries, a neural model should</a:t>
                </a:r>
              </a:p>
              <a:p>
                <a:pPr lvl="1"/>
                <a:r>
                  <a:rPr lang="en-US" dirty="0"/>
                  <a:t>Understanding natural language.</a:t>
                </a:r>
              </a:p>
              <a:p>
                <a:pPr lvl="1"/>
                <a:r>
                  <a:rPr lang="en-US" dirty="0"/>
                  <a:t>Producing desired answers with knowledge graphs.</a:t>
                </a:r>
              </a:p>
              <a:p>
                <a:pPr marL="0" indent="0">
                  <a:buNone/>
                </a:pPr>
                <a:r>
                  <a:rPr lang="en-US" dirty="0"/>
                  <a:t>For logical queries, a neural model </a:t>
                </a:r>
                <a:r>
                  <a:rPr lang="en-US" u="sng" dirty="0"/>
                  <a:t>focuses only </a:t>
                </a:r>
                <a:r>
                  <a:rPr lang="en-US" dirty="0"/>
                  <a:t>on</a:t>
                </a:r>
              </a:p>
              <a:p>
                <a:pPr lvl="1"/>
                <a:r>
                  <a:rPr lang="en-US" dirty="0"/>
                  <a:t>Reasoning with knowledge graphs.</a:t>
                </a:r>
              </a:p>
              <a:p>
                <a:pPr lvl="1"/>
                <a:r>
                  <a:rPr lang="en-US" dirty="0"/>
                  <a:t>Connection: A simplified version where natural language is fully understood.</a:t>
                </a:r>
              </a:p>
              <a:p>
                <a:pPr lvl="1"/>
                <a:endParaRPr lang="en-US" dirty="0"/>
              </a:p>
              <a:p>
                <a:pPr lvl="1"/>
                <a:endParaRPr lang="en-US" dirty="0"/>
              </a:p>
              <a:p>
                <a:pPr lvl="1"/>
                <a:endParaRPr lang="en-US" dirty="0"/>
              </a:p>
              <a:p>
                <a:pPr lvl="1"/>
                <a:endParaRPr lang="en-US" dirty="0"/>
              </a:p>
              <a:p>
                <a:pPr lvl="1"/>
                <a:endParaRPr lang="en-US" dirty="0"/>
              </a:p>
              <a:p>
                <a:pPr marL="0" indent="0">
                  <a:buNone/>
                </a:pPr>
                <a:r>
                  <a:rPr lang="en-US" dirty="0"/>
                  <a:t>Problem setup:</a:t>
                </a:r>
              </a:p>
              <a:p>
                <a:pPr lvl="1"/>
                <a:r>
                  <a:rPr lang="en-US" dirty="0"/>
                  <a:t>A logical query, usually in Existential First Order (EFO) (well-studied in the database literature).</a:t>
                </a:r>
              </a:p>
              <a:p>
                <a:pPr lvl="1"/>
                <a:r>
                  <a:rPr lang="en-US" dirty="0"/>
                  <a:t>An observed </a:t>
                </a:r>
                <a14:m>
                  <m:oMath xmlns:m="http://schemas.openxmlformats.org/officeDocument/2006/math">
                    <m:r>
                      <a:rPr lang="en-US" i="1" smtClean="0">
                        <a:latin typeface="Cambria Math" panose="02040503050406030204" pitchFamily="18" charset="0"/>
                        <a:ea typeface="Cambria Math" panose="02040503050406030204" pitchFamily="18" charset="0"/>
                      </a:rPr>
                      <m:t>𝒦</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𝒢</m:t>
                        </m:r>
                      </m:e>
                      <m:sub>
                        <m:r>
                          <a:rPr lang="en-US" i="1">
                            <a:latin typeface="Cambria Math" panose="02040503050406030204" pitchFamily="18" charset="0"/>
                            <a:ea typeface="Cambria Math" panose="02040503050406030204" pitchFamily="18" charset="0"/>
                          </a:rPr>
                          <m:t>𝑜</m:t>
                        </m:r>
                      </m:sub>
                    </m:sSub>
                  </m:oMath>
                </a14:m>
                <a:r>
                  <a:rPr lang="en-US" dirty="0"/>
                  <a:t>, could be </a:t>
                </a:r>
                <a:r>
                  <a:rPr lang="en-US" dirty="0">
                    <a:solidFill>
                      <a:srgbClr val="FF0000"/>
                    </a:solidFill>
                  </a:rPr>
                  <a:t>incomplete</a:t>
                </a:r>
                <a:r>
                  <a:rPr lang="en-US" dirty="0"/>
                  <a:t> and noisy. (more complex KGs will be discussed later)</a:t>
                </a:r>
              </a:p>
              <a:p>
                <a:pPr lvl="1"/>
                <a:r>
                  <a:rPr lang="en-US" dirty="0"/>
                  <a:t>An enriched </a:t>
                </a:r>
                <a14:m>
                  <m:oMath xmlns:m="http://schemas.openxmlformats.org/officeDocument/2006/math">
                    <m:r>
                      <a:rPr lang="en-US" i="1" smtClean="0">
                        <a:latin typeface="Cambria Math" panose="02040503050406030204" pitchFamily="18" charset="0"/>
                        <a:ea typeface="Cambria Math" panose="02040503050406030204" pitchFamily="18" charset="0"/>
                      </a:rPr>
                      <m:t>𝒦</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𝒢</m:t>
                        </m:r>
                      </m:e>
                      <m:sub>
                        <m:r>
                          <a:rPr lang="en-US" b="0" i="1" smtClean="0">
                            <a:latin typeface="Cambria Math" panose="02040503050406030204" pitchFamily="18" charset="0"/>
                            <a:ea typeface="Cambria Math" panose="02040503050406030204" pitchFamily="18" charset="0"/>
                          </a:rPr>
                          <m:t>𝑒</m:t>
                        </m:r>
                      </m:sub>
                    </m:sSub>
                  </m:oMath>
                </a14:m>
                <a:r>
                  <a:rPr lang="en-US" dirty="0"/>
                  <a:t>, could be completed by link prediction </a:t>
                </a:r>
                <a14:m>
                  <m:oMath xmlns:m="http://schemas.openxmlformats.org/officeDocument/2006/math">
                    <m:r>
                      <a:rPr lang="en-US" b="0" i="1" smtClean="0">
                        <a:latin typeface="Cambria Math" panose="02040503050406030204" pitchFamily="18" charset="0"/>
                      </a:rPr>
                      <m:t>(</m:t>
                    </m:r>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oMath>
                </a14:m>
                <a:endParaRPr lang="en-US" dirty="0"/>
              </a:p>
            </p:txBody>
          </p:sp>
        </mc:Choice>
        <mc:Fallback>
          <p:sp>
            <p:nvSpPr>
              <p:cNvPr id="3" name="Content Placeholder 2">
                <a:extLst>
                  <a:ext uri="{FF2B5EF4-FFF2-40B4-BE49-F238E27FC236}">
                    <a16:creationId xmlns:a16="http://schemas.microsoft.com/office/drawing/2014/main" id="{2DEEA7C1-A60C-3669-9325-574A167A99C3}"/>
                  </a:ext>
                </a:extLst>
              </p:cNvPr>
              <p:cNvSpPr>
                <a:spLocks noGrp="1" noRot="1" noChangeAspect="1" noMove="1" noResize="1" noEditPoints="1" noAdjustHandles="1" noChangeArrowheads="1" noChangeShapeType="1" noTextEdit="1"/>
              </p:cNvSpPr>
              <p:nvPr>
                <p:ph idx="1"/>
              </p:nvPr>
            </p:nvSpPr>
            <p:spPr>
              <a:blipFill>
                <a:blip r:embed="rId2"/>
                <a:stretch>
                  <a:fillRect l="-724" t="-2907" b="-291"/>
                </a:stretch>
              </a:blipFill>
            </p:spPr>
            <p:txBody>
              <a:bodyPr/>
              <a:lstStyle/>
              <a:p>
                <a:r>
                  <a:rPr lang="en-US">
                    <a:noFill/>
                  </a:rPr>
                  <a:t> </a:t>
                </a:r>
              </a:p>
            </p:txBody>
          </p:sp>
        </mc:Fallback>
      </mc:AlternateContent>
      <p:sp>
        <p:nvSpPr>
          <p:cNvPr id="4" name="Slide Number Placeholder 3">
            <a:extLst>
              <a:ext uri="{FF2B5EF4-FFF2-40B4-BE49-F238E27FC236}">
                <a16:creationId xmlns:a16="http://schemas.microsoft.com/office/drawing/2014/main" id="{E535CC03-D028-3C29-2D0A-B2E4D81DC2FF}"/>
              </a:ext>
            </a:extLst>
          </p:cNvPr>
          <p:cNvSpPr>
            <a:spLocks noGrp="1"/>
          </p:cNvSpPr>
          <p:nvPr>
            <p:ph type="sldNum" sz="quarter" idx="12"/>
          </p:nvPr>
        </p:nvSpPr>
        <p:spPr/>
        <p:txBody>
          <a:bodyPr/>
          <a:lstStyle/>
          <a:p>
            <a:fld id="{360D54F1-1E69-41BF-8A89-6B497D4E24EC}" type="slidenum">
              <a:rPr lang="en-US" smtClean="0"/>
              <a:t>3</a:t>
            </a:fld>
            <a:endParaRPr lang="en-US" dirty="0"/>
          </a:p>
        </p:txBody>
      </p:sp>
      <mc:AlternateContent xmlns:mc="http://schemas.openxmlformats.org/markup-compatibility/2006">
        <mc:Choice xmlns:a14="http://schemas.microsoft.com/office/drawing/2010/main" Requires="a14">
          <p:sp>
            <p:nvSpPr>
              <p:cNvPr id="5" name="文本框 71">
                <a:extLst>
                  <a:ext uri="{FF2B5EF4-FFF2-40B4-BE49-F238E27FC236}">
                    <a16:creationId xmlns:a16="http://schemas.microsoft.com/office/drawing/2014/main" id="{FE95DAC7-CC9B-6888-8069-57313166B3B7}"/>
                  </a:ext>
                </a:extLst>
              </p:cNvPr>
              <p:cNvSpPr txBox="1"/>
              <p:nvPr/>
            </p:nvSpPr>
            <p:spPr>
              <a:xfrm>
                <a:off x="838200" y="3579903"/>
                <a:ext cx="10515600" cy="12618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tabLst>
                    <a:tab pos="1954213" algn="l"/>
                  </a:tabLst>
                </a:pPr>
                <a:r>
                  <a:rPr lang="en-US" altLang="zh-CN" sz="1900" b="1" dirty="0">
                    <a:cs typeface="Times New Roman" panose="02020603050405020304" pitchFamily="18" charset="0"/>
                  </a:rPr>
                  <a:t>Natural Language:</a:t>
                </a:r>
                <a:r>
                  <a:rPr lang="en-US" altLang="zh-CN" sz="1900" b="1" dirty="0">
                    <a:latin typeface="Times New Roman" panose="02020603050405020304" pitchFamily="18" charset="0"/>
                    <a:cs typeface="Times New Roman" panose="02020603050405020304" pitchFamily="18" charset="0"/>
                  </a:rPr>
                  <a:t>	</a:t>
                </a:r>
              </a:p>
              <a:p>
                <a:pPr algn="ctr">
                  <a:tabLst>
                    <a:tab pos="1954213" algn="l"/>
                  </a:tabLst>
                </a:pPr>
                <a:r>
                  <a:rPr lang="en-US" altLang="zh-CN" sz="1900" dirty="0">
                    <a:latin typeface="Times New Roman" panose="02020603050405020304" pitchFamily="18" charset="0"/>
                    <a:cs typeface="Times New Roman" panose="02020603050405020304" pitchFamily="18" charset="0"/>
                  </a:rPr>
                  <a:t>Find </a:t>
                </a:r>
                <a:r>
                  <a:rPr lang="en-US" altLang="zh-CN" sz="1900" dirty="0">
                    <a:solidFill>
                      <a:schemeClr val="accent5"/>
                    </a:solidFill>
                    <a:latin typeface="Times New Roman" panose="02020603050405020304" pitchFamily="18" charset="0"/>
                    <a:cs typeface="Times New Roman" panose="02020603050405020304" pitchFamily="18" charset="0"/>
                  </a:rPr>
                  <a:t>non-American</a:t>
                </a:r>
                <a:r>
                  <a:rPr lang="en-US" altLang="zh-CN" sz="1900" dirty="0">
                    <a:latin typeface="Times New Roman" panose="02020603050405020304" pitchFamily="18" charset="0"/>
                    <a:cs typeface="Times New Roman" panose="02020603050405020304" pitchFamily="18" charset="0"/>
                  </a:rPr>
                  <a:t> </a:t>
                </a:r>
                <a:r>
                  <a:rPr lang="en-US" altLang="zh-CN" sz="1900" dirty="0">
                    <a:solidFill>
                      <a:schemeClr val="accent6"/>
                    </a:solidFill>
                    <a:latin typeface="Times New Roman" panose="02020603050405020304" pitchFamily="18" charset="0"/>
                    <a:cs typeface="Times New Roman" panose="02020603050405020304" pitchFamily="18" charset="0"/>
                  </a:rPr>
                  <a:t>directors</a:t>
                </a:r>
                <a:r>
                  <a:rPr lang="en-US" altLang="zh-CN" sz="1900" dirty="0">
                    <a:latin typeface="Times New Roman" panose="02020603050405020304" pitchFamily="18" charset="0"/>
                    <a:cs typeface="Times New Roman" panose="02020603050405020304" pitchFamily="18" charset="0"/>
                  </a:rPr>
                  <a:t> whose movies </a:t>
                </a:r>
                <a:r>
                  <a:rPr lang="en-US" altLang="zh-CN" sz="1900" dirty="0">
                    <a:solidFill>
                      <a:schemeClr val="accent2"/>
                    </a:solidFill>
                    <a:latin typeface="Times New Roman" panose="02020603050405020304" pitchFamily="18" charset="0"/>
                    <a:cs typeface="Times New Roman" panose="02020603050405020304" pitchFamily="18" charset="0"/>
                  </a:rPr>
                  <a:t>won</a:t>
                </a:r>
                <a:r>
                  <a:rPr lang="en-US" altLang="zh-CN" sz="1900" dirty="0">
                    <a:latin typeface="Times New Roman" panose="02020603050405020304" pitchFamily="18" charset="0"/>
                    <a:cs typeface="Times New Roman" panose="02020603050405020304" pitchFamily="18" charset="0"/>
                  </a:rPr>
                  <a:t> Golden Globes or Oscars.</a:t>
                </a:r>
              </a:p>
              <a:p>
                <a:pPr>
                  <a:tabLst>
                    <a:tab pos="1954213" algn="l"/>
                  </a:tabLst>
                </a:pPr>
                <a:r>
                  <a:rPr lang="en-US" altLang="zh-CN" sz="1900" b="1" dirty="0">
                    <a:cs typeface="Times New Roman" panose="02020603050405020304" pitchFamily="18" charset="0"/>
                  </a:rPr>
                  <a:t>Logical Query:</a:t>
                </a:r>
                <a:r>
                  <a:rPr lang="en-US" altLang="zh-CN" sz="1900" b="1" dirty="0">
                    <a:latin typeface="Times New Roman" panose="02020603050405020304" pitchFamily="18" charset="0"/>
                    <a:cs typeface="Times New Roman" panose="02020603050405020304" pitchFamily="18" charset="0"/>
                  </a:rPr>
                  <a:t>	</a:t>
                </a:r>
              </a:p>
              <a:p>
                <a:pPr>
                  <a:tabLst>
                    <a:tab pos="1954213" algn="l"/>
                  </a:tabLst>
                </a:pPr>
                <a14:m>
                  <m:oMathPara xmlns:m="http://schemas.openxmlformats.org/officeDocument/2006/math">
                    <m:oMathParaPr>
                      <m:jc m:val="centerGroup"/>
                    </m:oMathParaPr>
                    <m:oMath xmlns:m="http://schemas.openxmlformats.org/officeDocument/2006/math">
                      <m:r>
                        <a:rPr lang="en-US" altLang="zh-CN" sz="1900" b="0" i="1" smtClean="0">
                          <a:latin typeface="Cambria Math" panose="02040503050406030204" pitchFamily="18" charset="0"/>
                          <a:cs typeface="Times New Roman" panose="02020603050405020304" pitchFamily="18" charset="0"/>
                        </a:rPr>
                        <m:t>𝑞</m:t>
                      </m:r>
                      <m:r>
                        <a:rPr lang="en-US" altLang="zh-CN" sz="1900" b="0" i="1" smtClean="0">
                          <a:latin typeface="Cambria Math" panose="02040503050406030204" pitchFamily="18" charset="0"/>
                          <a:cs typeface="Times New Roman" panose="02020603050405020304" pitchFamily="18" charset="0"/>
                        </a:rPr>
                        <m:t>=</m:t>
                      </m:r>
                      <m:r>
                        <a:rPr lang="en-US" altLang="zh-CN" sz="1900" b="0" i="1" smtClean="0">
                          <a:latin typeface="Cambria Math" panose="02040503050406030204" pitchFamily="18" charset="0"/>
                          <a:cs typeface="Times New Roman" panose="02020603050405020304" pitchFamily="18" charset="0"/>
                        </a:rPr>
                        <m:t>𝑦</m:t>
                      </m:r>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Oscar</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90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b="0" i="0" dirty="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9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5" name="文本框 71">
                <a:extLst>
                  <a:ext uri="{FF2B5EF4-FFF2-40B4-BE49-F238E27FC236}">
                    <a16:creationId xmlns:a16="http://schemas.microsoft.com/office/drawing/2014/main" id="{FE95DAC7-CC9B-6888-8069-57313166B3B7}"/>
                  </a:ext>
                </a:extLst>
              </p:cNvPr>
              <p:cNvSpPr txBox="1">
                <a:spLocks noRot="1" noChangeAspect="1" noMove="1" noResize="1" noEditPoints="1" noAdjustHandles="1" noChangeArrowheads="1" noChangeShapeType="1" noTextEdit="1"/>
              </p:cNvSpPr>
              <p:nvPr/>
            </p:nvSpPr>
            <p:spPr>
              <a:xfrm>
                <a:off x="838200" y="3579903"/>
                <a:ext cx="10515600" cy="1261884"/>
              </a:xfrm>
              <a:prstGeom prst="rect">
                <a:avLst/>
              </a:prstGeom>
              <a:blipFill>
                <a:blip r:embed="rId3"/>
                <a:stretch>
                  <a:fillRect l="-482" t="-1980" b="-4950"/>
                </a:stretch>
              </a:blipFill>
            </p:spPr>
            <p:txBody>
              <a:bodyPr/>
              <a:lstStyle/>
              <a:p>
                <a:r>
                  <a:rPr lang="en-US">
                    <a:noFill/>
                  </a:rPr>
                  <a:t> </a:t>
                </a:r>
              </a:p>
            </p:txBody>
          </p:sp>
        </mc:Fallback>
      </mc:AlternateContent>
    </p:spTree>
    <p:extLst>
      <p:ext uri="{BB962C8B-B14F-4D97-AF65-F5344CB8AC3E}">
        <p14:creationId xmlns:p14="http://schemas.microsoft.com/office/powerpoint/2010/main" val="5781602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EF6863-1172-427B-0000-91F492E3B928}"/>
              </a:ext>
            </a:extLst>
          </p:cNvPr>
          <p:cNvSpPr>
            <a:spLocks noGrp="1"/>
          </p:cNvSpPr>
          <p:nvPr>
            <p:ph type="title"/>
          </p:nvPr>
        </p:nvSpPr>
        <p:spPr/>
        <p:txBody>
          <a:bodyPr/>
          <a:lstStyle/>
          <a:p>
            <a:r>
              <a:rPr lang="en-US" dirty="0"/>
              <a:t>Summary of systems of neural set operations</a:t>
            </a:r>
          </a:p>
        </p:txBody>
      </p:sp>
      <p:sp>
        <p:nvSpPr>
          <p:cNvPr id="7" name="Content Placeholder 6">
            <a:extLst>
              <a:ext uri="{FF2B5EF4-FFF2-40B4-BE49-F238E27FC236}">
                <a16:creationId xmlns:a16="http://schemas.microsoft.com/office/drawing/2014/main" id="{F9A3F4B9-249B-1C7F-0B32-8A04E5E7273C}"/>
              </a:ext>
            </a:extLst>
          </p:cNvPr>
          <p:cNvSpPr>
            <a:spLocks noGrp="1"/>
          </p:cNvSpPr>
          <p:nvPr>
            <p:ph sz="half" idx="1"/>
          </p:nvPr>
        </p:nvSpPr>
        <p:spPr/>
        <p:txBody>
          <a:bodyPr anchor="ctr">
            <a:normAutofit/>
          </a:bodyPr>
          <a:lstStyle/>
          <a:p>
            <a:pPr marL="0" indent="0">
              <a:buNone/>
            </a:pPr>
            <a:r>
              <a:rPr lang="en-US" sz="2400" dirty="0"/>
              <a:t>Query representation</a:t>
            </a:r>
          </a:p>
          <a:p>
            <a:r>
              <a:rPr lang="en-US" sz="2400" dirty="0"/>
              <a:t>A natural decomposition for combinatorial generalizability.</a:t>
            </a:r>
          </a:p>
          <a:p>
            <a:r>
              <a:rPr lang="en-US" sz="2400" dirty="0"/>
              <a:t>The choices of operators can vary.</a:t>
            </a:r>
          </a:p>
          <a:p>
            <a:r>
              <a:rPr lang="en-US" sz="2400" dirty="0"/>
              <a:t>Several equivalent forms exist.</a:t>
            </a:r>
          </a:p>
          <a:p>
            <a:r>
              <a:rPr lang="en-US" sz="2400" dirty="0"/>
              <a:t>More details of such systems and how  different choice affects the performance can be found in Wang et al., (NeurIPS’21)</a:t>
            </a:r>
          </a:p>
        </p:txBody>
      </p:sp>
      <p:sp>
        <p:nvSpPr>
          <p:cNvPr id="4" name="Slide Number Placeholder 3">
            <a:extLst>
              <a:ext uri="{FF2B5EF4-FFF2-40B4-BE49-F238E27FC236}">
                <a16:creationId xmlns:a16="http://schemas.microsoft.com/office/drawing/2014/main" id="{C9BB1E1D-777D-8CC2-EF5C-56C2280DA580}"/>
              </a:ext>
            </a:extLst>
          </p:cNvPr>
          <p:cNvSpPr>
            <a:spLocks noGrp="1"/>
          </p:cNvSpPr>
          <p:nvPr>
            <p:ph type="sldNum" sz="quarter" idx="12"/>
          </p:nvPr>
        </p:nvSpPr>
        <p:spPr/>
        <p:txBody>
          <a:bodyPr/>
          <a:lstStyle/>
          <a:p>
            <a:fld id="{360D54F1-1E69-41BF-8A89-6B497D4E24EC}" type="slidenum">
              <a:rPr lang="en-US" smtClean="0"/>
              <a:t>30</a:t>
            </a:fld>
            <a:endParaRPr lang="en-US"/>
          </a:p>
        </p:txBody>
      </p:sp>
      <p:pic>
        <p:nvPicPr>
          <p:cNvPr id="11" name="Content Placeholder 10">
            <a:extLst>
              <a:ext uri="{FF2B5EF4-FFF2-40B4-BE49-F238E27FC236}">
                <a16:creationId xmlns:a16="http://schemas.microsoft.com/office/drawing/2014/main" id="{A91A68A4-E816-72C1-9579-DE8EA4171815}"/>
              </a:ext>
            </a:extLst>
          </p:cNvPr>
          <p:cNvPicPr>
            <a:picLocks noGrp="1" noChangeAspect="1"/>
          </p:cNvPicPr>
          <p:nvPr>
            <p:ph sz="half" idx="2"/>
          </p:nvPr>
        </p:nvPicPr>
        <p:blipFill>
          <a:blip r:embed="rId2"/>
          <a:stretch>
            <a:fillRect/>
          </a:stretch>
        </p:blipFill>
        <p:spPr>
          <a:xfrm>
            <a:off x="6172202" y="2512151"/>
            <a:ext cx="5495544" cy="2758082"/>
          </a:xfrm>
          <a:prstGeom prst="rect">
            <a:avLst/>
          </a:prstGeom>
        </p:spPr>
      </p:pic>
      <p:sp>
        <p:nvSpPr>
          <p:cNvPr id="13" name="TextBox 12">
            <a:extLst>
              <a:ext uri="{FF2B5EF4-FFF2-40B4-BE49-F238E27FC236}">
                <a16:creationId xmlns:a16="http://schemas.microsoft.com/office/drawing/2014/main" id="{FEDAD434-3F9E-272E-CFDC-EDCD56D67B99}"/>
              </a:ext>
            </a:extLst>
          </p:cNvPr>
          <p:cNvSpPr txBox="1"/>
          <p:nvPr/>
        </p:nvSpPr>
        <p:spPr>
          <a:xfrm>
            <a:off x="275844" y="6176963"/>
            <a:ext cx="11077956" cy="400110"/>
          </a:xfrm>
          <a:prstGeom prst="rect">
            <a:avLst/>
          </a:prstGeom>
          <a:noFill/>
        </p:spPr>
        <p:txBody>
          <a:bodyPr wrap="square">
            <a:spAutoFit/>
          </a:bodyPr>
          <a:lstStyle/>
          <a:p>
            <a:pPr algn="l"/>
            <a:r>
              <a:rPr lang="en-US" sz="1000" b="0" i="0" u="none" strike="noStrike" dirty="0">
                <a:solidFill>
                  <a:srgbClr val="1A0DAB"/>
                </a:solidFill>
                <a:effectLst/>
                <a:highlight>
                  <a:srgbClr val="FFFFFF"/>
                </a:highlight>
                <a:latin typeface="Arial" panose="020B0604020202020204" pitchFamily="34" charset="0"/>
                <a:hlinkClick r:id="rId3"/>
              </a:rPr>
              <a:t>Benchmarking the Combinatorial Generalizability of Complex Query Answering on Knowledge Graphs</a:t>
            </a:r>
            <a:r>
              <a:rPr lang="zh-CN" altLang="en-US" sz="1000" b="0" i="0" u="none" strike="noStrike" dirty="0">
                <a:solidFill>
                  <a:srgbClr val="1A0DAB"/>
                </a:solidFill>
                <a:effectLst/>
                <a:highlight>
                  <a:srgbClr val="FFFFFF"/>
                </a:highlight>
                <a:latin typeface="Arial" panose="020B0604020202020204" pitchFamily="34" charset="0"/>
              </a:rPr>
              <a:t> </a:t>
            </a:r>
            <a:r>
              <a:rPr lang="en-US" sz="1000" b="0" i="0" dirty="0">
                <a:solidFill>
                  <a:srgbClr val="777777"/>
                </a:solidFill>
                <a:effectLst/>
                <a:highlight>
                  <a:srgbClr val="FFFFFF"/>
                </a:highlight>
                <a:latin typeface="Arial" panose="020B0604020202020204" pitchFamily="34" charset="0"/>
              </a:rPr>
              <a:t>Z Wang, H Yin, Y Song</a:t>
            </a:r>
            <a:r>
              <a:rPr lang="zh-CN" altLang="en-US" sz="1000" b="0" i="0" dirty="0">
                <a:solidFill>
                  <a:srgbClr val="777777"/>
                </a:solidFill>
                <a:effectLst/>
                <a:highlight>
                  <a:srgbClr val="FFFFFF"/>
                </a:highlight>
                <a:latin typeface="Arial" panose="020B0604020202020204" pitchFamily="34" charset="0"/>
              </a:rPr>
              <a:t> </a:t>
            </a:r>
            <a:r>
              <a:rPr lang="en-US" sz="1000" b="0" i="0" dirty="0">
                <a:solidFill>
                  <a:srgbClr val="777777"/>
                </a:solidFill>
                <a:effectLst/>
                <a:highlight>
                  <a:srgbClr val="FFFFFF"/>
                </a:highlight>
                <a:latin typeface="Arial" panose="020B0604020202020204" pitchFamily="34" charset="0"/>
              </a:rPr>
              <a:t>35th Conference on Neural Information Processing Systems (</a:t>
            </a:r>
            <a:r>
              <a:rPr lang="en-US" sz="1000" b="0" i="0" dirty="0" err="1">
                <a:solidFill>
                  <a:srgbClr val="777777"/>
                </a:solidFill>
                <a:effectLst/>
                <a:highlight>
                  <a:srgbClr val="FFFFFF"/>
                </a:highlight>
                <a:latin typeface="Arial" panose="020B0604020202020204" pitchFamily="34" charset="0"/>
              </a:rPr>
              <a:t>NeurIPS</a:t>
            </a:r>
            <a:r>
              <a:rPr lang="en-US" sz="1000" b="0" i="0" dirty="0">
                <a:solidFill>
                  <a:srgbClr val="777777"/>
                </a:solidFill>
                <a:effectLst/>
                <a:highlight>
                  <a:srgbClr val="FFFFFF"/>
                </a:highlight>
                <a:latin typeface="Arial" panose="020B0604020202020204" pitchFamily="34" charset="0"/>
              </a:rPr>
              <a:t> 2021 dataset and benchmark</a:t>
            </a:r>
            <a:r>
              <a:rPr lang="en-US" sz="1000" dirty="0">
                <a:solidFill>
                  <a:srgbClr val="777777"/>
                </a:solidFill>
                <a:highlight>
                  <a:srgbClr val="FFFFFF"/>
                </a:highlight>
                <a:latin typeface="Arial" panose="020B0604020202020204" pitchFamily="34" charset="0"/>
              </a:rPr>
              <a:t>)</a:t>
            </a:r>
            <a:endParaRPr lang="en-US" sz="1000" b="0" i="0" dirty="0">
              <a:solidFill>
                <a:srgbClr val="777777"/>
              </a:solidFill>
              <a:effectLst/>
              <a:highlight>
                <a:srgbClr val="FFFFFF"/>
              </a:highlight>
              <a:latin typeface="Arial" panose="020B0604020202020204" pitchFamily="34" charset="0"/>
            </a:endParaRPr>
          </a:p>
        </p:txBody>
      </p:sp>
    </p:spTree>
    <p:extLst>
      <p:ext uri="{BB962C8B-B14F-4D97-AF65-F5344CB8AC3E}">
        <p14:creationId xmlns:p14="http://schemas.microsoft.com/office/powerpoint/2010/main" val="28313712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230BE-3D6F-AABF-B72B-DC8CC9A85462}"/>
              </a:ext>
            </a:extLst>
          </p:cNvPr>
          <p:cNvSpPr>
            <a:spLocks noGrp="1"/>
          </p:cNvSpPr>
          <p:nvPr>
            <p:ph type="title"/>
          </p:nvPr>
        </p:nvSpPr>
        <p:spPr/>
        <p:txBody>
          <a:bodyPr/>
          <a:lstStyle/>
          <a:p>
            <a:r>
              <a:rPr lang="en-US" dirty="0"/>
              <a:t>Summary of systems of neural set operations</a:t>
            </a:r>
          </a:p>
        </p:txBody>
      </p:sp>
      <p:sp>
        <p:nvSpPr>
          <p:cNvPr id="3" name="Content Placeholder 2">
            <a:extLst>
              <a:ext uri="{FF2B5EF4-FFF2-40B4-BE49-F238E27FC236}">
                <a16:creationId xmlns:a16="http://schemas.microsoft.com/office/drawing/2014/main" id="{666FF726-339A-135A-D36F-9C26C299E67B}"/>
              </a:ext>
            </a:extLst>
          </p:cNvPr>
          <p:cNvSpPr>
            <a:spLocks noGrp="1"/>
          </p:cNvSpPr>
          <p:nvPr>
            <p:ph idx="1"/>
          </p:nvPr>
        </p:nvSpPr>
        <p:spPr/>
        <p:txBody>
          <a:bodyPr>
            <a:normAutofit/>
          </a:bodyPr>
          <a:lstStyle/>
          <a:p>
            <a:r>
              <a:rPr lang="en-US" dirty="0"/>
              <a:t>Design of embedding spaces</a:t>
            </a:r>
          </a:p>
          <a:p>
            <a:pPr lvl="1"/>
            <a:r>
              <a:rPr lang="en-US" dirty="0"/>
              <a:t>Intuitions are essential for parameterization.</a:t>
            </a:r>
          </a:p>
          <a:p>
            <a:pPr lvl="1"/>
            <a:r>
              <a:rPr lang="en-US" dirty="0"/>
              <a:t>Many intuitions from KG embeddings also apply, pointing to many recent works.</a:t>
            </a:r>
          </a:p>
          <a:p>
            <a:r>
              <a:rPr lang="en-US" dirty="0"/>
              <a:t>Training and inferences</a:t>
            </a:r>
          </a:p>
          <a:p>
            <a:pPr lvl="1"/>
            <a:r>
              <a:rPr lang="en-US" dirty="0"/>
              <a:t>Inference is efficient; it can be done with almost constant data complexity</a:t>
            </a:r>
          </a:p>
          <a:p>
            <a:pPr lvl="2"/>
            <a:r>
              <a:rPr lang="en-US" dirty="0"/>
              <a:t>Because neural operations are usually in fixed dimensions.</a:t>
            </a:r>
          </a:p>
          <a:p>
            <a:pPr lvl="2"/>
            <a:r>
              <a:rPr lang="en-US" dirty="0"/>
              <a:t>Nearest Neighbor lookup can be sped up.</a:t>
            </a:r>
          </a:p>
          <a:p>
            <a:pPr lvl="1"/>
            <a:r>
              <a:rPr lang="en-US" dirty="0"/>
              <a:t>Training is standard by negative samples.</a:t>
            </a:r>
          </a:p>
          <a:p>
            <a:pPr lvl="2"/>
            <a:r>
              <a:rPr lang="en-US" dirty="0"/>
              <a:t>Recent works about meta-learning have helped to improve generalizability.</a:t>
            </a:r>
          </a:p>
          <a:p>
            <a:pPr lvl="2"/>
            <a:r>
              <a:rPr lang="en-US" dirty="0"/>
              <a:t>Key takeaway: </a:t>
            </a:r>
            <a:r>
              <a:rPr lang="en-US" i="1" dirty="0"/>
              <a:t>Don’t consider meta models; consider </a:t>
            </a:r>
            <a:r>
              <a:rPr lang="en-US" i="1" u="sng" dirty="0"/>
              <a:t>meta operators</a:t>
            </a:r>
            <a:r>
              <a:rPr lang="en-US" i="1" dirty="0"/>
              <a:t>.</a:t>
            </a:r>
            <a:r>
              <a:rPr lang="en-US" dirty="0"/>
              <a:t> (Yin et al., 2024)</a:t>
            </a:r>
          </a:p>
          <a:p>
            <a:pPr lvl="1"/>
            <a:endParaRPr lang="en-US" dirty="0"/>
          </a:p>
        </p:txBody>
      </p:sp>
      <p:sp>
        <p:nvSpPr>
          <p:cNvPr id="5" name="Slide Number Placeholder 4">
            <a:extLst>
              <a:ext uri="{FF2B5EF4-FFF2-40B4-BE49-F238E27FC236}">
                <a16:creationId xmlns:a16="http://schemas.microsoft.com/office/drawing/2014/main" id="{5C7EC0F6-60A6-08C0-9FE3-75FCAAB8F5C8}"/>
              </a:ext>
            </a:extLst>
          </p:cNvPr>
          <p:cNvSpPr>
            <a:spLocks noGrp="1"/>
          </p:cNvSpPr>
          <p:nvPr>
            <p:ph type="sldNum" sz="quarter" idx="12"/>
          </p:nvPr>
        </p:nvSpPr>
        <p:spPr/>
        <p:txBody>
          <a:bodyPr/>
          <a:lstStyle/>
          <a:p>
            <a:fld id="{360D54F1-1E69-41BF-8A89-6B497D4E24EC}" type="slidenum">
              <a:rPr lang="en-US" smtClean="0"/>
              <a:t>31</a:t>
            </a:fld>
            <a:endParaRPr lang="en-US"/>
          </a:p>
        </p:txBody>
      </p:sp>
      <p:sp>
        <p:nvSpPr>
          <p:cNvPr id="6" name="TextBox 5">
            <a:extLst>
              <a:ext uri="{FF2B5EF4-FFF2-40B4-BE49-F238E27FC236}">
                <a16:creationId xmlns:a16="http://schemas.microsoft.com/office/drawing/2014/main" id="{7BDF1CAF-5414-E5AA-61F1-C9C5837E9FBB}"/>
              </a:ext>
            </a:extLst>
          </p:cNvPr>
          <p:cNvSpPr txBox="1"/>
          <p:nvPr/>
        </p:nvSpPr>
        <p:spPr>
          <a:xfrm>
            <a:off x="298290" y="6506031"/>
            <a:ext cx="6566221" cy="215444"/>
          </a:xfrm>
          <a:prstGeom prst="rect">
            <a:avLst/>
          </a:prstGeom>
          <a:noFill/>
        </p:spPr>
        <p:txBody>
          <a:bodyPr wrap="none" rtlCol="0">
            <a:spAutoFit/>
          </a:bodyPr>
          <a:lstStyle/>
          <a:p>
            <a:r>
              <a:rPr lang="en-US" sz="800" b="0" i="0" dirty="0">
                <a:solidFill>
                  <a:srgbClr val="222222"/>
                </a:solidFill>
                <a:effectLst/>
                <a:highlight>
                  <a:srgbClr val="FFFFFF"/>
                </a:highlight>
                <a:latin typeface="Arial" panose="020B0604020202020204" pitchFamily="34" charset="0"/>
              </a:rPr>
              <a:t>Yin, H., Wang, Z., &amp; Song, Y. (2024). Meta Operator for Complex Query Answering on Knowledge Graphs. </a:t>
            </a:r>
            <a:r>
              <a:rPr lang="en-US" sz="800" b="0" i="1" dirty="0" err="1">
                <a:solidFill>
                  <a:srgbClr val="222222"/>
                </a:solidFill>
                <a:effectLst/>
                <a:highlight>
                  <a:srgbClr val="FFFFFF"/>
                </a:highlight>
                <a:latin typeface="Arial" panose="020B0604020202020204" pitchFamily="34" charset="0"/>
              </a:rPr>
              <a:t>arXiv</a:t>
            </a:r>
            <a:r>
              <a:rPr lang="en-US" sz="800" b="0" i="1" dirty="0">
                <a:solidFill>
                  <a:srgbClr val="222222"/>
                </a:solidFill>
                <a:effectLst/>
                <a:highlight>
                  <a:srgbClr val="FFFFFF"/>
                </a:highlight>
                <a:latin typeface="Arial" panose="020B0604020202020204" pitchFamily="34" charset="0"/>
              </a:rPr>
              <a:t> preprint arXiv:2403.10110</a:t>
            </a:r>
            <a:r>
              <a:rPr lang="en-US" sz="800" b="0" i="0" dirty="0">
                <a:solidFill>
                  <a:srgbClr val="222222"/>
                </a:solidFill>
                <a:effectLst/>
                <a:highlight>
                  <a:srgbClr val="FFFFFF"/>
                </a:highlight>
                <a:latin typeface="Arial" panose="020B0604020202020204" pitchFamily="34" charset="0"/>
              </a:rPr>
              <a:t>.</a:t>
            </a:r>
            <a:endParaRPr lang="en-US" sz="800" dirty="0"/>
          </a:p>
        </p:txBody>
      </p:sp>
    </p:spTree>
    <p:extLst>
      <p:ext uri="{BB962C8B-B14F-4D97-AF65-F5344CB8AC3E}">
        <p14:creationId xmlns:p14="http://schemas.microsoft.com/office/powerpoint/2010/main" val="13261880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8D9E593F-4372-5539-EC3A-5CC0603A6986}"/>
              </a:ext>
            </a:extLst>
          </p:cNvPr>
          <p:cNvSpPr>
            <a:spLocks noGrp="1"/>
          </p:cNvSpPr>
          <p:nvPr>
            <p:ph type="title"/>
          </p:nvPr>
        </p:nvSpPr>
        <p:spPr/>
        <p:txBody>
          <a:bodyPr>
            <a:normAutofit/>
          </a:bodyPr>
          <a:lstStyle/>
          <a:p>
            <a:r>
              <a:rPr lang="en-US" dirty="0"/>
              <a:t>Theoretical concerns: </a:t>
            </a:r>
            <a:endParaRPr lang="LID4096" sz="4800" dirty="0"/>
          </a:p>
        </p:txBody>
      </p:sp>
      <p:sp>
        <p:nvSpPr>
          <p:cNvPr id="8" name="Content Placeholder 7">
            <a:extLst>
              <a:ext uri="{FF2B5EF4-FFF2-40B4-BE49-F238E27FC236}">
                <a16:creationId xmlns:a16="http://schemas.microsoft.com/office/drawing/2014/main" id="{307EAEFA-07F3-E540-1539-967FC4E0FD22}"/>
              </a:ext>
            </a:extLst>
          </p:cNvPr>
          <p:cNvSpPr>
            <a:spLocks noGrp="1"/>
          </p:cNvSpPr>
          <p:nvPr>
            <p:ph idx="1"/>
          </p:nvPr>
        </p:nvSpPr>
        <p:spPr/>
        <p:txBody>
          <a:bodyPr/>
          <a:lstStyle/>
          <a:p>
            <a:r>
              <a:rPr lang="en-US" sz="2800" dirty="0"/>
              <a:t>What queries are we solving?</a:t>
            </a:r>
          </a:p>
          <a:p>
            <a:pPr lvl="1"/>
            <a:r>
              <a:rPr lang="en-US" dirty="0"/>
              <a:t>Strategy I (completion and search): </a:t>
            </a:r>
          </a:p>
          <a:p>
            <a:pPr lvl="2"/>
            <a:r>
              <a:rPr lang="en-US" dirty="0"/>
              <a:t>Existential First Order (EFO).</a:t>
            </a:r>
          </a:p>
          <a:p>
            <a:pPr lvl="1"/>
            <a:r>
              <a:rPr lang="en-US" dirty="0"/>
              <a:t>Strategy II (end-to-end learning, neural set operator): </a:t>
            </a:r>
          </a:p>
          <a:p>
            <a:pPr lvl="2"/>
            <a:r>
              <a:rPr lang="en-US" dirty="0"/>
              <a:t>“The queries that can be expressed in Trees”, let’s call it Tree-Form (TF) query.</a:t>
            </a:r>
          </a:p>
        </p:txBody>
      </p:sp>
      <p:sp>
        <p:nvSpPr>
          <p:cNvPr id="3" name="Footer Placeholder 2">
            <a:extLst>
              <a:ext uri="{FF2B5EF4-FFF2-40B4-BE49-F238E27FC236}">
                <a16:creationId xmlns:a16="http://schemas.microsoft.com/office/drawing/2014/main" id="{3EF285C5-EEDA-68C6-C2E0-07C3D57786E4}"/>
              </a:ext>
            </a:extLst>
          </p:cNvPr>
          <p:cNvSpPr>
            <a:spLocks noGrp="1"/>
          </p:cNvSpPr>
          <p:nvPr>
            <p:ph type="ftr" sz="quarter" idx="11"/>
          </p:nvPr>
        </p:nvSpPr>
        <p:spPr/>
        <p:txBody>
          <a:bodyPr/>
          <a:lstStyle/>
          <a:p>
            <a:r>
              <a:rPr lang="en-US"/>
              <a:t>Zihao Wang, CSE, HKUST, zihao-wang.github.io</a:t>
            </a:r>
            <a:endParaRPr lang="LID4096"/>
          </a:p>
        </p:txBody>
      </p:sp>
      <p:sp>
        <p:nvSpPr>
          <p:cNvPr id="2" name="Slide Number Placeholder 1">
            <a:extLst>
              <a:ext uri="{FF2B5EF4-FFF2-40B4-BE49-F238E27FC236}">
                <a16:creationId xmlns:a16="http://schemas.microsoft.com/office/drawing/2014/main" id="{CCA38778-BE7B-7A63-D56D-AED6C2067876}"/>
              </a:ext>
            </a:extLst>
          </p:cNvPr>
          <p:cNvSpPr>
            <a:spLocks noGrp="1"/>
          </p:cNvSpPr>
          <p:nvPr>
            <p:ph type="sldNum" sz="quarter" idx="12"/>
          </p:nvPr>
        </p:nvSpPr>
        <p:spPr/>
        <p:txBody>
          <a:bodyPr/>
          <a:lstStyle/>
          <a:p>
            <a:fld id="{AB4510BC-A1D5-4B44-925C-78FB2FCED2D1}" type="slidenum">
              <a:rPr lang="en-US" smtClean="0"/>
              <a:t>32</a:t>
            </a:fld>
            <a:endParaRPr lang="en-US"/>
          </a:p>
        </p:txBody>
      </p:sp>
      <p:sp>
        <p:nvSpPr>
          <p:cNvPr id="9" name="Rectangle 8">
            <a:extLst>
              <a:ext uri="{FF2B5EF4-FFF2-40B4-BE49-F238E27FC236}">
                <a16:creationId xmlns:a16="http://schemas.microsoft.com/office/drawing/2014/main" id="{F9441285-1178-BA5B-F260-091F7B6A84A2}"/>
              </a:ext>
            </a:extLst>
          </p:cNvPr>
          <p:cNvSpPr/>
          <p:nvPr/>
        </p:nvSpPr>
        <p:spPr>
          <a:xfrm>
            <a:off x="1459992" y="4335050"/>
            <a:ext cx="9272016" cy="75895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t>Is TF the same as EFO ?</a:t>
            </a:r>
          </a:p>
        </p:txBody>
      </p:sp>
    </p:spTree>
    <p:extLst>
      <p:ext uri="{BB962C8B-B14F-4D97-AF65-F5344CB8AC3E}">
        <p14:creationId xmlns:p14="http://schemas.microsoft.com/office/powerpoint/2010/main" val="14813425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D677AE5-047A-EF35-5694-BBA53AE3DC89}"/>
              </a:ext>
            </a:extLst>
          </p:cNvPr>
          <p:cNvSpPr>
            <a:spLocks noGrp="1"/>
          </p:cNvSpPr>
          <p:nvPr>
            <p:ph type="title"/>
          </p:nvPr>
        </p:nvSpPr>
        <p:spPr>
          <a:xfrm>
            <a:off x="838200" y="3244"/>
            <a:ext cx="10515600" cy="1325563"/>
          </a:xfrm>
        </p:spPr>
        <p:txBody>
          <a:bodyPr/>
          <a:lstStyle/>
          <a:p>
            <a:r>
              <a:rPr lang="en-US" dirty="0"/>
              <a:t>“The queries that can be expressed in Trees”</a:t>
            </a:r>
            <a:endParaRPr lang="LID4096" dirty="0"/>
          </a:p>
        </p:txBody>
      </p:sp>
      <p:sp>
        <p:nvSpPr>
          <p:cNvPr id="6" name="Content Placeholder 5">
            <a:extLst>
              <a:ext uri="{FF2B5EF4-FFF2-40B4-BE49-F238E27FC236}">
                <a16:creationId xmlns:a16="http://schemas.microsoft.com/office/drawing/2014/main" id="{467174E8-8D7C-FEF1-6DA8-9799D1E88DC9}"/>
              </a:ext>
            </a:extLst>
          </p:cNvPr>
          <p:cNvSpPr>
            <a:spLocks noGrp="1"/>
          </p:cNvSpPr>
          <p:nvPr>
            <p:ph sz="half" idx="1"/>
          </p:nvPr>
        </p:nvSpPr>
        <p:spPr/>
        <p:txBody>
          <a:bodyPr>
            <a:normAutofit fontScale="85000" lnSpcReduction="20000"/>
          </a:bodyPr>
          <a:lstStyle/>
          <a:p>
            <a:pPr marL="0" indent="0">
              <a:buNone/>
            </a:pPr>
            <a:r>
              <a:rPr lang="en-US" dirty="0"/>
              <a:t>To formal define TFQ, we should describe logical queries that expresses</a:t>
            </a:r>
          </a:p>
          <a:p>
            <a:r>
              <a:rPr lang="en-US" dirty="0"/>
              <a:t>Atomic query (h, r, ?)</a:t>
            </a:r>
          </a:p>
          <a:p>
            <a:r>
              <a:rPr lang="en-US" dirty="0"/>
              <a:t>Set projection</a:t>
            </a:r>
          </a:p>
          <a:p>
            <a:r>
              <a:rPr lang="en-US" dirty="0"/>
              <a:t>Set complement</a:t>
            </a:r>
          </a:p>
          <a:p>
            <a:r>
              <a:rPr lang="en-US" dirty="0"/>
              <a:t>Set intersection</a:t>
            </a:r>
          </a:p>
          <a:p>
            <a:r>
              <a:rPr lang="en-US" dirty="0"/>
              <a:t>Set union</a:t>
            </a:r>
          </a:p>
        </p:txBody>
      </p:sp>
      <mc:AlternateContent xmlns:mc="http://schemas.openxmlformats.org/markup-compatibility/2006">
        <mc:Choice xmlns:a14="http://schemas.microsoft.com/office/drawing/2010/main" Requires="a14">
          <p:sp>
            <p:nvSpPr>
              <p:cNvPr id="2" name="Content Placeholder 1">
                <a:extLst>
                  <a:ext uri="{FF2B5EF4-FFF2-40B4-BE49-F238E27FC236}">
                    <a16:creationId xmlns:a16="http://schemas.microsoft.com/office/drawing/2014/main" id="{CEA2D976-40DC-1671-1F8D-0B1A85A39A1F}"/>
                  </a:ext>
                </a:extLst>
              </p:cNvPr>
              <p:cNvSpPr>
                <a:spLocks noGrp="1"/>
              </p:cNvSpPr>
              <p:nvPr>
                <p:ph sz="half" idx="2"/>
              </p:nvPr>
            </p:nvSpPr>
            <p:spPr/>
            <p:txBody>
              <a:bodyPr>
                <a:normAutofit fontScale="85000" lnSpcReduction="20000"/>
              </a:bodyPr>
              <a:lstStyle/>
              <a:p>
                <a:pPr marL="0" indent="0">
                  <a:buNone/>
                </a:pPr>
                <a:r>
                  <a:rPr lang="en-US" dirty="0"/>
                  <a:t>Let </a:t>
                </a:r>
                <a14:m>
                  <m:oMath xmlns:m="http://schemas.openxmlformats.org/officeDocument/2006/math">
                    <m:r>
                      <a:rPr lang="en-US" i="1" smtClean="0">
                        <a:latin typeface="Cambria Math" panose="02040503050406030204" pitchFamily="18" charset="0"/>
                        <a:ea typeface="Cambria Math" panose="02040503050406030204" pitchFamily="18" charset="0"/>
                      </a:rPr>
                      <m:t>𝒯</m:t>
                    </m:r>
                  </m:oMath>
                </a14:m>
                <a:r>
                  <a:rPr lang="en-US" dirty="0"/>
                  <a:t> be the set of all TFQs, then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𝑎𝑡𝑜𝑚𝑖𝑐</m:t>
                        </m:r>
                      </m:sub>
                    </m:sSub>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endParaRPr lang="en-US" dirty="0">
                  <a:ea typeface="Cambria Math" panose="02040503050406030204" pitchFamily="18" charset="0"/>
                </a:endParaRPr>
              </a:p>
              <a:p>
                <a:r>
                  <a:rPr lang="en-US" dirty="0"/>
                  <a:t>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ea typeface="Cambria Math" panose="02040503050406030204" pitchFamily="18" charset="0"/>
                </a:endParaRPr>
              </a:p>
              <a:p>
                <a:r>
                  <a:rPr lang="en-US" dirty="0"/>
                  <a:t>If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r>
                  <a:rPr lang="en-US" dirty="0"/>
                  <a:t>, then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r>
                  <a:rPr lang="en-US" dirty="0"/>
                  <a:t>If </a:t>
                </a: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𝜓</m:t>
                    </m:r>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m:t>
                          </m:r>
                        </m:sup>
                      </m:sSup>
                      <m:r>
                        <a:rPr lang="en-US" b="0" i="1" smtClean="0">
                          <a:latin typeface="Cambria Math" panose="02040503050406030204" pitchFamily="18" charset="0"/>
                        </a:rPr>
                        <m:t>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sSup>
                        <m:sSupPr>
                          <m:ctrlPr>
                            <a:rPr lang="en-US" b="0" i="1" smtClean="0">
                              <a:latin typeface="Cambria Math" panose="02040503050406030204" pitchFamily="18" charset="0"/>
                              <a:ea typeface="Cambria Math" panose="02040503050406030204" pitchFamily="18" charset="0"/>
                            </a:rPr>
                          </m:ctrlPr>
                        </m:sSupPr>
                        <m:e>
                          <m:r>
                            <a:rPr lang="en-US" b="0" i="1" smtClean="0">
                              <a:latin typeface="Cambria Math" panose="02040503050406030204" pitchFamily="18" charset="0"/>
                              <a:ea typeface="Cambria Math" panose="02040503050406030204" pitchFamily="18" charset="0"/>
                            </a:rPr>
                            <m:t>∨</m:t>
                          </m:r>
                        </m:e>
                        <m:sup>
                          <m:r>
                            <a:rPr lang="en-US" b="0" i="1" smtClean="0">
                              <a:latin typeface="Cambria Math" panose="02040503050406030204" pitchFamily="18" charset="0"/>
                              <a:ea typeface="Cambria Math" panose="02040503050406030204" pitchFamily="18" charset="0"/>
                            </a:rPr>
                            <m:t>∗</m:t>
                          </m:r>
                        </m:sup>
                      </m:sSup>
                      <m:r>
                        <a:rPr lang="en-US" b="0" i="1" smtClean="0">
                          <a:latin typeface="Cambria Math" panose="02040503050406030204" pitchFamily="18" charset="0"/>
                        </a:rPr>
                        <m:t>𝜓</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pPr marL="0" indent="0">
                  <a:buNone/>
                </a:pPr>
                <a:r>
                  <a:rPr lang="en-US" dirty="0"/>
                  <a:t>Note *: the existential variables in </a:t>
                </a:r>
                <a14:m>
                  <m:oMath xmlns:m="http://schemas.openxmlformats.org/officeDocument/2006/math">
                    <m:r>
                      <a:rPr lang="en-US" b="0" i="1" smtClean="0">
                        <a:latin typeface="Cambria Math" panose="02040503050406030204" pitchFamily="18" charset="0"/>
                      </a:rPr>
                      <m:t>𝜙</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and </a:t>
                </a:r>
                <a14:m>
                  <m:oMath xmlns:m="http://schemas.openxmlformats.org/officeDocument/2006/math">
                    <m:r>
                      <a:rPr lang="en-US" b="0" i="1" smtClean="0">
                        <a:latin typeface="Cambria Math" panose="02040503050406030204" pitchFamily="18" charset="0"/>
                      </a:rPr>
                      <m:t>𝜓</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oMath>
                </a14:m>
                <a:r>
                  <a:rPr lang="en-US" dirty="0"/>
                  <a:t> are assumed to be not shared.</a:t>
                </a:r>
              </a:p>
            </p:txBody>
          </p:sp>
        </mc:Choice>
        <mc:Fallback>
          <p:sp>
            <p:nvSpPr>
              <p:cNvPr id="2" name="Content Placeholder 1">
                <a:extLst>
                  <a:ext uri="{FF2B5EF4-FFF2-40B4-BE49-F238E27FC236}">
                    <a16:creationId xmlns:a16="http://schemas.microsoft.com/office/drawing/2014/main" id="{CEA2D976-40DC-1671-1F8D-0B1A85A39A1F}"/>
                  </a:ext>
                </a:extLst>
              </p:cNvPr>
              <p:cNvSpPr>
                <a:spLocks noGrp="1" noRot="1" noChangeAspect="1" noMove="1" noResize="1" noEditPoints="1" noAdjustHandles="1" noChangeArrowheads="1" noChangeShapeType="1" noTextEdit="1"/>
              </p:cNvSpPr>
              <p:nvPr>
                <p:ph sz="half" idx="2"/>
              </p:nvPr>
            </p:nvSpPr>
            <p:spPr>
              <a:blipFill>
                <a:blip r:embed="rId2"/>
                <a:stretch>
                  <a:fillRect l="-1956" t="-3198"/>
                </a:stretch>
              </a:blipFill>
            </p:spPr>
            <p:txBody>
              <a:bodyPr/>
              <a:lstStyle/>
              <a:p>
                <a:r>
                  <a:rPr lang="en-US">
                    <a:noFill/>
                  </a:rPr>
                  <a:t> </a:t>
                </a:r>
              </a:p>
            </p:txBody>
          </p:sp>
        </mc:Fallback>
      </mc:AlternateContent>
      <p:sp>
        <p:nvSpPr>
          <p:cNvPr id="11" name="Footer Placeholder 10">
            <a:extLst>
              <a:ext uri="{FF2B5EF4-FFF2-40B4-BE49-F238E27FC236}">
                <a16:creationId xmlns:a16="http://schemas.microsoft.com/office/drawing/2014/main" id="{C42818D3-D8BA-5B31-E98C-986E7D5CFEFF}"/>
              </a:ext>
            </a:extLst>
          </p:cNvPr>
          <p:cNvSpPr>
            <a:spLocks noGrp="1"/>
          </p:cNvSpPr>
          <p:nvPr>
            <p:ph type="ftr" sz="quarter" idx="11"/>
          </p:nvPr>
        </p:nvSpPr>
        <p:spPr/>
        <p:txBody>
          <a:bodyPr/>
          <a:lstStyle/>
          <a:p>
            <a:r>
              <a:rPr lang="en-US"/>
              <a:t>Zihao Wang, CSE, HKUST, zihao-wang.github.io</a:t>
            </a:r>
            <a:endParaRPr lang="LID4096"/>
          </a:p>
        </p:txBody>
      </p:sp>
      <p:sp>
        <p:nvSpPr>
          <p:cNvPr id="3" name="Slide Number Placeholder 2">
            <a:extLst>
              <a:ext uri="{FF2B5EF4-FFF2-40B4-BE49-F238E27FC236}">
                <a16:creationId xmlns:a16="http://schemas.microsoft.com/office/drawing/2014/main" id="{6D28F046-EDF5-7BD5-FCB7-15BEDD536E01}"/>
              </a:ext>
            </a:extLst>
          </p:cNvPr>
          <p:cNvSpPr>
            <a:spLocks noGrp="1"/>
          </p:cNvSpPr>
          <p:nvPr>
            <p:ph type="sldNum" sz="quarter" idx="12"/>
          </p:nvPr>
        </p:nvSpPr>
        <p:spPr/>
        <p:txBody>
          <a:bodyPr/>
          <a:lstStyle/>
          <a:p>
            <a:fld id="{AB4510BC-A1D5-4B44-925C-78FB2FCED2D1}" type="slidenum">
              <a:rPr lang="en-US" smtClean="0"/>
              <a:t>33</a:t>
            </a:fld>
            <a:endParaRPr lang="en-US"/>
          </a:p>
        </p:txBody>
      </p:sp>
      <p:sp>
        <p:nvSpPr>
          <p:cNvPr id="5" name="Oval 4">
            <a:extLst>
              <a:ext uri="{FF2B5EF4-FFF2-40B4-BE49-F238E27FC236}">
                <a16:creationId xmlns:a16="http://schemas.microsoft.com/office/drawing/2014/main" id="{A8738A32-6575-140A-0193-A7095923526B}"/>
              </a:ext>
            </a:extLst>
          </p:cNvPr>
          <p:cNvSpPr/>
          <p:nvPr/>
        </p:nvSpPr>
        <p:spPr>
          <a:xfrm>
            <a:off x="1496291" y="5320145"/>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7" name="Oval 6">
            <a:extLst>
              <a:ext uri="{FF2B5EF4-FFF2-40B4-BE49-F238E27FC236}">
                <a16:creationId xmlns:a16="http://schemas.microsoft.com/office/drawing/2014/main" id="{25CF9E46-940C-3E46-ECF8-A8B372A4F6D6}"/>
              </a:ext>
            </a:extLst>
          </p:cNvPr>
          <p:cNvSpPr/>
          <p:nvPr/>
        </p:nvSpPr>
        <p:spPr>
          <a:xfrm>
            <a:off x="1496291" y="6131900"/>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8" name="Oval 7">
            <a:extLst>
              <a:ext uri="{FF2B5EF4-FFF2-40B4-BE49-F238E27FC236}">
                <a16:creationId xmlns:a16="http://schemas.microsoft.com/office/drawing/2014/main" id="{8E911DFC-9548-D28B-BC89-91754B129AEC}"/>
              </a:ext>
            </a:extLst>
          </p:cNvPr>
          <p:cNvSpPr/>
          <p:nvPr/>
        </p:nvSpPr>
        <p:spPr>
          <a:xfrm>
            <a:off x="2317559" y="6131900"/>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9" name="Oval 8">
            <a:extLst>
              <a:ext uri="{FF2B5EF4-FFF2-40B4-BE49-F238E27FC236}">
                <a16:creationId xmlns:a16="http://schemas.microsoft.com/office/drawing/2014/main" id="{EAC0DCA4-AA57-2C08-4D2A-11139F0E01A3}"/>
              </a:ext>
            </a:extLst>
          </p:cNvPr>
          <p:cNvSpPr/>
          <p:nvPr/>
        </p:nvSpPr>
        <p:spPr>
          <a:xfrm>
            <a:off x="2306782" y="5320145"/>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a:p>
        </p:txBody>
      </p:sp>
      <p:sp>
        <p:nvSpPr>
          <p:cNvPr id="10" name="Oval 9">
            <a:extLst>
              <a:ext uri="{FF2B5EF4-FFF2-40B4-BE49-F238E27FC236}">
                <a16:creationId xmlns:a16="http://schemas.microsoft.com/office/drawing/2014/main" id="{B6870E95-E8E6-F04D-4D38-5EAE56890AE1}"/>
              </a:ext>
            </a:extLst>
          </p:cNvPr>
          <p:cNvSpPr/>
          <p:nvPr/>
        </p:nvSpPr>
        <p:spPr>
          <a:xfrm>
            <a:off x="3172800" y="5704432"/>
            <a:ext cx="360000" cy="36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LID4096" dirty="0"/>
          </a:p>
        </p:txBody>
      </p:sp>
      <p:cxnSp>
        <p:nvCxnSpPr>
          <p:cNvPr id="12" name="Straight Arrow Connector 11">
            <a:extLst>
              <a:ext uri="{FF2B5EF4-FFF2-40B4-BE49-F238E27FC236}">
                <a16:creationId xmlns:a16="http://schemas.microsoft.com/office/drawing/2014/main" id="{7F3CB935-07C3-93E4-3C15-0E60174FEEBE}"/>
              </a:ext>
            </a:extLst>
          </p:cNvPr>
          <p:cNvCxnSpPr>
            <a:stCxn id="5" idx="6"/>
            <a:endCxn id="9" idx="2"/>
          </p:cNvCxnSpPr>
          <p:nvPr/>
        </p:nvCxnSpPr>
        <p:spPr>
          <a:xfrm>
            <a:off x="1856291" y="5500145"/>
            <a:ext cx="45049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A2E0ADDF-69E1-5EF7-F7C2-187038B89EA3}"/>
              </a:ext>
            </a:extLst>
          </p:cNvPr>
          <p:cNvCxnSpPr>
            <a:cxnSpLocks/>
            <a:stCxn id="9" idx="6"/>
            <a:endCxn id="10" idx="1"/>
          </p:cNvCxnSpPr>
          <p:nvPr/>
        </p:nvCxnSpPr>
        <p:spPr>
          <a:xfrm>
            <a:off x="2666782" y="5500145"/>
            <a:ext cx="558739" cy="2570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7F7B7D9-A961-0485-2CCD-32D1A20D7B4F}"/>
              </a:ext>
            </a:extLst>
          </p:cNvPr>
          <p:cNvCxnSpPr>
            <a:cxnSpLocks/>
            <a:stCxn id="7" idx="6"/>
            <a:endCxn id="8" idx="2"/>
          </p:cNvCxnSpPr>
          <p:nvPr/>
        </p:nvCxnSpPr>
        <p:spPr>
          <a:xfrm>
            <a:off x="1856291" y="6311900"/>
            <a:ext cx="46126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E82433D0-2092-694F-AED0-472070EE7D1E}"/>
              </a:ext>
            </a:extLst>
          </p:cNvPr>
          <p:cNvCxnSpPr>
            <a:cxnSpLocks/>
            <a:stCxn id="8" idx="6"/>
            <a:endCxn id="10" idx="3"/>
          </p:cNvCxnSpPr>
          <p:nvPr/>
        </p:nvCxnSpPr>
        <p:spPr>
          <a:xfrm flipV="1">
            <a:off x="2677559" y="6011711"/>
            <a:ext cx="547962" cy="3001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767D2280-1310-D0B6-4AF1-6AF9CA2F096E}"/>
                  </a:ext>
                </a:extLst>
              </p:cNvPr>
              <p:cNvSpPr txBox="1"/>
              <p:nvPr/>
            </p:nvSpPr>
            <p:spPr>
              <a:xfrm>
                <a:off x="2405899" y="4983051"/>
                <a:ext cx="18332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oMath>
                  </m:oMathPara>
                </a14:m>
                <a:endParaRPr lang="LID4096" dirty="0"/>
              </a:p>
            </p:txBody>
          </p:sp>
        </mc:Choice>
        <mc:Fallback xmlns="">
          <p:sp>
            <p:nvSpPr>
              <p:cNvPr id="25" name="TextBox 24">
                <a:extLst>
                  <a:ext uri="{FF2B5EF4-FFF2-40B4-BE49-F238E27FC236}">
                    <a16:creationId xmlns:a16="http://schemas.microsoft.com/office/drawing/2014/main" id="{767D2280-1310-D0B6-4AF1-6AF9CA2F096E}"/>
                  </a:ext>
                </a:extLst>
              </p:cNvPr>
              <p:cNvSpPr txBox="1">
                <a:spLocks noRot="1" noChangeAspect="1" noMove="1" noResize="1" noEditPoints="1" noAdjustHandles="1" noChangeArrowheads="1" noChangeShapeType="1" noTextEdit="1"/>
              </p:cNvSpPr>
              <p:nvPr/>
            </p:nvSpPr>
            <p:spPr>
              <a:xfrm>
                <a:off x="2405899" y="4983051"/>
                <a:ext cx="183320" cy="276999"/>
              </a:xfrm>
              <a:prstGeom prst="rect">
                <a:avLst/>
              </a:prstGeom>
              <a:blipFill>
                <a:blip r:embed="rId3"/>
                <a:stretch>
                  <a:fillRect l="-20000" r="-13333"/>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DF1CC192-EB3B-454C-8CFC-A9CDB14B6965}"/>
                  </a:ext>
                </a:extLst>
              </p:cNvPr>
              <p:cNvSpPr txBox="1"/>
              <p:nvPr/>
            </p:nvSpPr>
            <p:spPr>
              <a:xfrm>
                <a:off x="2405899" y="5828933"/>
                <a:ext cx="23564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𝑥</m:t>
                      </m:r>
                      <m:r>
                        <a:rPr lang="en-US" b="0" i="1" smtClean="0">
                          <a:latin typeface="Cambria Math" panose="02040503050406030204" pitchFamily="18" charset="0"/>
                        </a:rPr>
                        <m:t>′</m:t>
                      </m:r>
                    </m:oMath>
                  </m:oMathPara>
                </a14:m>
                <a:endParaRPr lang="LID4096" dirty="0"/>
              </a:p>
            </p:txBody>
          </p:sp>
        </mc:Choice>
        <mc:Fallback xmlns="">
          <p:sp>
            <p:nvSpPr>
              <p:cNvPr id="26" name="TextBox 25">
                <a:extLst>
                  <a:ext uri="{FF2B5EF4-FFF2-40B4-BE49-F238E27FC236}">
                    <a16:creationId xmlns:a16="http://schemas.microsoft.com/office/drawing/2014/main" id="{DF1CC192-EB3B-454C-8CFC-A9CDB14B6965}"/>
                  </a:ext>
                </a:extLst>
              </p:cNvPr>
              <p:cNvSpPr txBox="1">
                <a:spLocks noRot="1" noChangeAspect="1" noMove="1" noResize="1" noEditPoints="1" noAdjustHandles="1" noChangeArrowheads="1" noChangeShapeType="1" noTextEdit="1"/>
              </p:cNvSpPr>
              <p:nvPr/>
            </p:nvSpPr>
            <p:spPr>
              <a:xfrm>
                <a:off x="2405899" y="5828933"/>
                <a:ext cx="235642" cy="276999"/>
              </a:xfrm>
              <a:prstGeom prst="rect">
                <a:avLst/>
              </a:prstGeom>
              <a:blipFill>
                <a:blip r:embed="rId4"/>
                <a:stretch>
                  <a:fillRect l="-28947" t="-4348" r="-28947" b="-8696"/>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3867D53-3504-937D-DE05-4700009F750A}"/>
                  </a:ext>
                </a:extLst>
              </p:cNvPr>
              <p:cNvSpPr txBox="1"/>
              <p:nvPr/>
            </p:nvSpPr>
            <p:spPr>
              <a:xfrm>
                <a:off x="3286901" y="5385611"/>
                <a:ext cx="77702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oMath>
                  </m:oMathPara>
                </a14:m>
                <a:endParaRPr lang="en-HK" dirty="0"/>
              </a:p>
            </p:txBody>
          </p:sp>
        </mc:Choice>
        <mc:Fallback xmlns="">
          <p:sp>
            <p:nvSpPr>
              <p:cNvPr id="20" name="TextBox 19">
                <a:extLst>
                  <a:ext uri="{FF2B5EF4-FFF2-40B4-BE49-F238E27FC236}">
                    <a16:creationId xmlns:a16="http://schemas.microsoft.com/office/drawing/2014/main" id="{73867D53-3504-937D-DE05-4700009F750A}"/>
                  </a:ext>
                </a:extLst>
              </p:cNvPr>
              <p:cNvSpPr txBox="1">
                <a:spLocks noRot="1" noChangeAspect="1" noMove="1" noResize="1" noEditPoints="1" noAdjustHandles="1" noChangeArrowheads="1" noChangeShapeType="1" noTextEdit="1"/>
              </p:cNvSpPr>
              <p:nvPr/>
            </p:nvSpPr>
            <p:spPr>
              <a:xfrm>
                <a:off x="3286901" y="5385611"/>
                <a:ext cx="777020" cy="369332"/>
              </a:xfrm>
              <a:prstGeom prst="rect">
                <a:avLst/>
              </a:prstGeom>
              <a:blipFill>
                <a:blip r:embed="rId5"/>
                <a:stretch>
                  <a:fillRect b="-6557"/>
                </a:stretch>
              </a:blipFill>
            </p:spPr>
            <p:txBody>
              <a:bodyPr/>
              <a:lstStyle/>
              <a:p>
                <a:r>
                  <a:rPr lang="en-HK">
                    <a:noFill/>
                  </a:rPr>
                  <a:t> </a:t>
                </a:r>
              </a:p>
            </p:txBody>
          </p:sp>
        </mc:Fallback>
      </mc:AlternateContent>
      <p:sp>
        <p:nvSpPr>
          <p:cNvPr id="14" name="TextBox 13">
            <a:extLst>
              <a:ext uri="{FF2B5EF4-FFF2-40B4-BE49-F238E27FC236}">
                <a16:creationId xmlns:a16="http://schemas.microsoft.com/office/drawing/2014/main" id="{BD6BB4F5-F46F-ADB9-40EB-C7F7CFF80432}"/>
              </a:ext>
            </a:extLst>
          </p:cNvPr>
          <p:cNvSpPr txBox="1"/>
          <p:nvPr/>
        </p:nvSpPr>
        <p:spPr>
          <a:xfrm>
            <a:off x="0" y="6613753"/>
            <a:ext cx="9747504" cy="215444"/>
          </a:xfrm>
          <a:prstGeom prst="rect">
            <a:avLst/>
          </a:prstGeom>
          <a:noFill/>
        </p:spPr>
        <p:txBody>
          <a:bodyPr wrap="square">
            <a:spAutoFit/>
          </a:bodyPr>
          <a:lstStyle/>
          <a:p>
            <a:r>
              <a:rPr lang="en-US" sz="800" dirty="0"/>
              <a:t>Yin, H., Wang, Z., &amp; Song, Y. (2024). Rethinking Complex Queries on Knowledge Graphs with Neural Link Predictors. In The Twelfth International Conference on Learning Representations.</a:t>
            </a:r>
          </a:p>
        </p:txBody>
      </p:sp>
    </p:spTree>
    <p:extLst>
      <p:ext uri="{BB962C8B-B14F-4D97-AF65-F5344CB8AC3E}">
        <p14:creationId xmlns:p14="http://schemas.microsoft.com/office/powerpoint/2010/main" val="187073254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E5DA05-0CCC-BFDA-EB43-7EB4CD80E3F6}"/>
              </a:ext>
            </a:extLst>
          </p:cNvPr>
          <p:cNvSpPr>
            <a:spLocks noGrp="1"/>
          </p:cNvSpPr>
          <p:nvPr>
            <p:ph type="title"/>
          </p:nvPr>
        </p:nvSpPr>
        <p:spPr>
          <a:xfrm>
            <a:off x="838200" y="0"/>
            <a:ext cx="10515600" cy="1325563"/>
          </a:xfrm>
        </p:spPr>
        <p:txBody>
          <a:bodyPr/>
          <a:lstStyle/>
          <a:p>
            <a:r>
              <a:rPr lang="en-US" dirty="0"/>
              <a:t>TFQ vs EFO: The difference in definition</a:t>
            </a:r>
            <a:endParaRPr lang="LID4096" dirty="0"/>
          </a:p>
        </p:txBody>
      </p:sp>
      <p:sp>
        <p:nvSpPr>
          <p:cNvPr id="5" name="Text Placeholder 4">
            <a:extLst>
              <a:ext uri="{FF2B5EF4-FFF2-40B4-BE49-F238E27FC236}">
                <a16:creationId xmlns:a16="http://schemas.microsoft.com/office/drawing/2014/main" id="{BB61E288-6F57-22E4-9564-30DB0A0AD03F}"/>
              </a:ext>
            </a:extLst>
          </p:cNvPr>
          <p:cNvSpPr>
            <a:spLocks noGrp="1"/>
          </p:cNvSpPr>
          <p:nvPr>
            <p:ph type="body" idx="1"/>
          </p:nvPr>
        </p:nvSpPr>
        <p:spPr>
          <a:xfrm>
            <a:off x="800222" y="1046284"/>
            <a:ext cx="5157787" cy="474052"/>
          </a:xfrm>
        </p:spPr>
        <p:txBody>
          <a:bodyPr/>
          <a:lstStyle/>
          <a:p>
            <a:r>
              <a:rPr lang="en-US" dirty="0"/>
              <a:t>Tree-form query</a:t>
            </a:r>
            <a:endParaRPr lang="LID4096"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79C5296-A08B-5356-182B-B3497ACE2435}"/>
                  </a:ext>
                </a:extLst>
              </p:cNvPr>
              <p:cNvSpPr>
                <a:spLocks noGrp="1"/>
              </p:cNvSpPr>
              <p:nvPr>
                <p:ph sz="half" idx="2"/>
              </p:nvPr>
            </p:nvSpPr>
            <p:spPr>
              <a:xfrm>
                <a:off x="839788" y="1617785"/>
                <a:ext cx="5157787" cy="4571878"/>
              </a:xfrm>
            </p:spPr>
            <p:style>
              <a:lnRef idx="2">
                <a:schemeClr val="accent2"/>
              </a:lnRef>
              <a:fillRef idx="1">
                <a:schemeClr val="lt1"/>
              </a:fillRef>
              <a:effectRef idx="0">
                <a:schemeClr val="accent2"/>
              </a:effectRef>
              <a:fontRef idx="minor">
                <a:schemeClr val="dk1"/>
              </a:fontRef>
            </p:style>
            <p:txBody>
              <a:bodyPr>
                <a:normAutofit fontScale="70000" lnSpcReduction="20000"/>
              </a:bodyPr>
              <a:lstStyle/>
              <a:p>
                <a:pPr marL="0" indent="0">
                  <a:buNone/>
                </a:pPr>
                <a:r>
                  <a:rPr lang="en-US" dirty="0"/>
                  <a:t>Let </a:t>
                </a:r>
                <a14:m>
                  <m:oMath xmlns:m="http://schemas.openxmlformats.org/officeDocument/2006/math">
                    <m:r>
                      <a:rPr lang="en-US" i="1">
                        <a:latin typeface="Cambria Math" panose="02040503050406030204" pitchFamily="18" charset="0"/>
                        <a:ea typeface="Cambria Math" panose="02040503050406030204" pitchFamily="18" charset="0"/>
                      </a:rPr>
                      <m:t>𝒯</m:t>
                    </m:r>
                  </m:oMath>
                </a14:m>
                <a:r>
                  <a:rPr lang="en-US" dirty="0"/>
                  <a:t> be the set of all TFQs, then</a:t>
                </a:r>
              </a:p>
              <a:p>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𝑆</m:t>
                        </m:r>
                      </m:e>
                      <m:sub>
                        <m:r>
                          <a:rPr lang="en-US" i="1">
                            <a:latin typeface="Cambria Math" panose="02040503050406030204" pitchFamily="18" charset="0"/>
                          </a:rPr>
                          <m:t>𝑎𝑡𝑜𝑚𝑖𝑐</m:t>
                        </m:r>
                      </m:sub>
                    </m:sSub>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a:latin typeface="Cambria Math" panose="02040503050406030204" pitchFamily="18" charset="0"/>
                      </a:rPr>
                      <m:t>ℛ</m:t>
                    </m:r>
                    <m:r>
                      <a:rPr lang="en-US" i="1">
                        <a:latin typeface="Cambria Math" panose="02040503050406030204" pitchFamily="18" charset="0"/>
                      </a:rPr>
                      <m:t>,</m:t>
                    </m:r>
                    <m:r>
                      <a:rPr lang="en-US" i="1">
                        <a:latin typeface="Cambria Math" panose="02040503050406030204" pitchFamily="18" charset="0"/>
                      </a:rPr>
                      <m:t>h</m:t>
                    </m:r>
                    <m:r>
                      <a:rPr lang="en-US" i="1">
                        <a:latin typeface="Cambria Math" panose="02040503050406030204" pitchFamily="18" charset="0"/>
                      </a:rPr>
                      <m:t>∈</m:t>
                    </m:r>
                    <m:r>
                      <a:rPr lang="en-US">
                        <a:latin typeface="Cambria Math" panose="02040503050406030204" pitchFamily="18" charset="0"/>
                      </a:rPr>
                      <m:t>ℰ</m:t>
                    </m:r>
                    <m:r>
                      <a:rPr lang="en-US" i="1">
                        <a:latin typeface="Cambria Math" panose="02040503050406030204" pitchFamily="18" charset="0"/>
                      </a:rPr>
                      <m:t>}</m:t>
                    </m:r>
                    <m:r>
                      <a:rPr lang="en-US" i="1" smtClean="0">
                        <a:latin typeface="Cambria Math" panose="02040503050406030204" pitchFamily="18" charset="0"/>
                      </a:rPr>
                      <m:t> </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endParaRPr lang="en-US" dirty="0">
                  <a:ea typeface="Cambria Math" panose="02040503050406030204" pitchFamily="18" charset="0"/>
                </a:endParaRPr>
              </a:p>
              <a:p>
                <a:pPr marL="0" indent="0" algn="ctr">
                  <a:buNone/>
                </a:pPr>
                <a14:m>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h</m:t>
                    </m:r>
                  </m:oMath>
                </a14:m>
                <a:r>
                  <a:rPr lang="en-US" dirty="0">
                    <a:solidFill>
                      <a:srgbClr val="FF0000"/>
                    </a:solidFill>
                    <a:ea typeface="Cambria Math" panose="02040503050406030204" pitchFamily="18" charset="0"/>
                  </a:rPr>
                  <a:t> is an entity, </a:t>
                </a:r>
                <a14:m>
                  <m:oMath xmlns:m="http://schemas.openxmlformats.org/officeDocument/2006/math">
                    <m:r>
                      <a:rPr lang="en-US" b="0" i="1" smtClean="0">
                        <a:solidFill>
                          <a:srgbClr val="FF0000"/>
                        </a:solidFill>
                        <a:latin typeface="Cambria Math" panose="02040503050406030204" pitchFamily="18" charset="0"/>
                        <a:ea typeface="Cambria Math" panose="02040503050406030204" pitchFamily="18" charset="0"/>
                      </a:rPr>
                      <m:t>𝑦</m:t>
                    </m:r>
                  </m:oMath>
                </a14:m>
                <a:r>
                  <a:rPr lang="en-US" dirty="0">
                    <a:solidFill>
                      <a:srgbClr val="FF0000"/>
                    </a:solidFill>
                    <a:ea typeface="Cambria Math" panose="02040503050406030204" pitchFamily="18" charset="0"/>
                  </a:rPr>
                  <a:t> is a variable</a:t>
                </a:r>
              </a:p>
              <a:p>
                <a:r>
                  <a:rPr lang="en-US" dirty="0"/>
                  <a:t>If </a:t>
                </a:r>
                <a14:m>
                  <m:oMath xmlns:m="http://schemas.openxmlformats.org/officeDocument/2006/math">
                    <m:r>
                      <a:rPr lang="en-US" i="1" u="sng">
                        <a:latin typeface="Cambria Math" panose="02040503050406030204" pitchFamily="18" charset="0"/>
                      </a:rPr>
                      <m:t>𝜙</m:t>
                    </m:r>
                    <m:r>
                      <a:rPr lang="en-US" i="1" u="sng" smtClean="0">
                        <a:solidFill>
                          <a:srgbClr val="FF0000"/>
                        </a:solidFill>
                        <a:latin typeface="Cambria Math" panose="02040503050406030204" pitchFamily="18" charset="0"/>
                      </a:rPr>
                      <m:t>∈</m:t>
                    </m:r>
                    <m:r>
                      <a:rPr lang="en-US" i="1" u="sng">
                        <a:solidFill>
                          <a:srgbClr val="FF0000"/>
                        </a:solidFill>
                        <a:latin typeface="Cambria Math" panose="02040503050406030204" pitchFamily="18" charset="0"/>
                        <a:ea typeface="Cambria Math" panose="02040503050406030204" pitchFamily="18" charset="0"/>
                      </a:rPr>
                      <m:t>𝒯</m:t>
                    </m:r>
                  </m:oMath>
                </a14:m>
                <a:r>
                  <a:rPr lang="en-US" dirty="0"/>
                  <a:t>, then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r>
                  <a:rPr lang="en-US" dirty="0"/>
                  <a:t>If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𝜓</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sSup>
                        <m:sSupPr>
                          <m:ctrlPr>
                            <a:rPr lang="en-US" i="1">
                              <a:latin typeface="Cambria Math" panose="02040503050406030204" pitchFamily="18" charset="0"/>
                            </a:rPr>
                          </m:ctrlPr>
                        </m:sSupPr>
                        <m:e>
                          <m:r>
                            <a:rPr lang="en-US" i="1">
                              <a:latin typeface="Cambria Math" panose="02040503050406030204" pitchFamily="18" charset="0"/>
                            </a:rPr>
                            <m:t>∧</m:t>
                          </m:r>
                        </m:e>
                        <m:sup>
                          <m:r>
                            <a:rPr lang="en-US" i="1">
                              <a:latin typeface="Cambria Math" panose="02040503050406030204" pitchFamily="18" charset="0"/>
                            </a:rPr>
                            <m:t>∗</m:t>
                          </m:r>
                        </m:sup>
                      </m:sSup>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sSup>
                        <m:sSupPr>
                          <m:ctrlPr>
                            <a:rPr lang="en-US" i="1">
                              <a:latin typeface="Cambria Math" panose="02040503050406030204" pitchFamily="18" charset="0"/>
                              <a:ea typeface="Cambria Math" panose="02040503050406030204" pitchFamily="18" charset="0"/>
                            </a:rPr>
                          </m:ctrlPr>
                        </m:sSupPr>
                        <m:e>
                          <m:r>
                            <a:rPr lang="en-US" i="1">
                              <a:latin typeface="Cambria Math" panose="02040503050406030204" pitchFamily="18" charset="0"/>
                              <a:ea typeface="Cambria Math" panose="02040503050406030204" pitchFamily="18" charset="0"/>
                            </a:rPr>
                            <m:t>∨</m:t>
                          </m:r>
                        </m:e>
                        <m:sup>
                          <m:r>
                            <a:rPr lang="en-US" i="1">
                              <a:latin typeface="Cambria Math" panose="02040503050406030204" pitchFamily="18" charset="0"/>
                              <a:ea typeface="Cambria Math" panose="02040503050406030204" pitchFamily="18" charset="0"/>
                            </a:rPr>
                            <m:t>∗</m:t>
                          </m:r>
                        </m:sup>
                      </m:sSup>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a:p>
                <a:pPr marL="0" indent="0">
                  <a:buNone/>
                </a:pPr>
                <a:r>
                  <a:rPr lang="en-US" dirty="0"/>
                  <a:t>Note*: the existential variables in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𝜓</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are assumed to be not shared.</a:t>
                </a:r>
              </a:p>
              <a:p>
                <a:r>
                  <a:rPr lang="en-US" dirty="0"/>
                  <a:t>If </a:t>
                </a:r>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𝑧</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𝑧</m:t>
                          </m:r>
                        </m:e>
                      </m:d>
                      <m:r>
                        <a:rPr lang="en-US" i="1">
                          <a:latin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r>
                            <a:rPr lang="en-US" i="1">
                              <a:latin typeface="Cambria Math" panose="02040503050406030204" pitchFamily="18" charset="0"/>
                            </a:rPr>
                            <m:t>𝑧</m:t>
                          </m:r>
                          <m:r>
                            <a:rPr lang="en-US" i="1">
                              <a:latin typeface="Cambria Math" panose="02040503050406030204" pitchFamily="18" charset="0"/>
                            </a:rPr>
                            <m:t>,</m:t>
                          </m:r>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m:oMathPara>
                </a14:m>
                <a:endParaRPr lang="en-US" dirty="0"/>
              </a:p>
            </p:txBody>
          </p:sp>
        </mc:Choice>
        <mc:Fallback>
          <p:sp>
            <p:nvSpPr>
              <p:cNvPr id="3" name="Content Placeholder 2">
                <a:extLst>
                  <a:ext uri="{FF2B5EF4-FFF2-40B4-BE49-F238E27FC236}">
                    <a16:creationId xmlns:a16="http://schemas.microsoft.com/office/drawing/2014/main" id="{079C5296-A08B-5356-182B-B3497ACE2435}"/>
                  </a:ext>
                </a:extLst>
              </p:cNvPr>
              <p:cNvSpPr>
                <a:spLocks noGrp="1" noRot="1" noChangeAspect="1" noMove="1" noResize="1" noEditPoints="1" noAdjustHandles="1" noChangeArrowheads="1" noChangeShapeType="1" noTextEdit="1"/>
              </p:cNvSpPr>
              <p:nvPr>
                <p:ph sz="half" idx="2"/>
              </p:nvPr>
            </p:nvSpPr>
            <p:spPr>
              <a:xfrm>
                <a:off x="839788" y="1617785"/>
                <a:ext cx="5157787" cy="4571878"/>
              </a:xfrm>
              <a:blipFill>
                <a:blip r:embed="rId2"/>
                <a:stretch>
                  <a:fillRect l="-1225" t="-2210"/>
                </a:stretch>
              </a:blipFill>
            </p:spPr>
            <p:txBody>
              <a:bodyPr/>
              <a:lstStyle/>
              <a:p>
                <a:r>
                  <a:rPr lang="en-US">
                    <a:noFill/>
                  </a:rPr>
                  <a:t> </a:t>
                </a:r>
              </a:p>
            </p:txBody>
          </p:sp>
        </mc:Fallback>
      </mc:AlternateContent>
      <p:sp>
        <p:nvSpPr>
          <p:cNvPr id="6" name="Text Placeholder 5">
            <a:extLst>
              <a:ext uri="{FF2B5EF4-FFF2-40B4-BE49-F238E27FC236}">
                <a16:creationId xmlns:a16="http://schemas.microsoft.com/office/drawing/2014/main" id="{EF783F21-8C6B-4A4D-2B45-4613A989127B}"/>
              </a:ext>
            </a:extLst>
          </p:cNvPr>
          <p:cNvSpPr>
            <a:spLocks noGrp="1"/>
          </p:cNvSpPr>
          <p:nvPr>
            <p:ph type="body" sz="quarter" idx="3"/>
          </p:nvPr>
        </p:nvSpPr>
        <p:spPr>
          <a:xfrm>
            <a:off x="6132634" y="1046284"/>
            <a:ext cx="5183188" cy="474052"/>
          </a:xfrm>
        </p:spPr>
        <p:txBody>
          <a:bodyPr/>
          <a:lstStyle/>
          <a:p>
            <a:r>
              <a:rPr lang="en-US" altLang="zh-CN" dirty="0"/>
              <a:t>Existential First Order (EFO) query</a:t>
            </a:r>
            <a:endParaRPr lang="LID4096" dirty="0"/>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AB42B001-09CB-6358-2215-66DD967C10D4}"/>
                  </a:ext>
                </a:extLst>
              </p:cNvPr>
              <p:cNvSpPr>
                <a:spLocks noGrp="1"/>
              </p:cNvSpPr>
              <p:nvPr>
                <p:ph sz="quarter" idx="4"/>
              </p:nvPr>
            </p:nvSpPr>
            <p:spPr>
              <a:xfrm>
                <a:off x="6172200" y="1617785"/>
                <a:ext cx="5183188" cy="4571878"/>
              </a:xfrm>
            </p:spPr>
            <p:style>
              <a:lnRef idx="2">
                <a:schemeClr val="dk1"/>
              </a:lnRef>
              <a:fillRef idx="1">
                <a:schemeClr val="lt1"/>
              </a:fillRef>
              <a:effectRef idx="0">
                <a:schemeClr val="dk1"/>
              </a:effectRef>
              <a:fontRef idx="minor">
                <a:schemeClr val="dk1"/>
              </a:fontRef>
            </p:style>
            <p:txBody>
              <a:bodyPr>
                <a:normAutofit fontScale="70000" lnSpcReduction="20000"/>
              </a:bodyPr>
              <a:lstStyle/>
              <a:p>
                <a:pPr marL="0" indent="0">
                  <a:buNone/>
                </a:pPr>
                <a:r>
                  <a:rPr lang="en-US" dirty="0"/>
                  <a:t>Let </a:t>
                </a:r>
                <a14:m>
                  <m:oMath xmlns:m="http://schemas.openxmlformats.org/officeDocument/2006/math">
                    <m:r>
                      <a:rPr lang="en-US" i="1" smtClean="0">
                        <a:latin typeface="Cambria Math" panose="02040503050406030204" pitchFamily="18" charset="0"/>
                        <a:ea typeface="Cambria Math" panose="02040503050406030204" pitchFamily="18" charset="0"/>
                      </a:rPr>
                      <m:t>𝒬</m:t>
                    </m:r>
                  </m:oMath>
                </a14:m>
                <a:r>
                  <a:rPr lang="en-US" dirty="0"/>
                  <a:t> be the set of all EFO query, then</a:t>
                </a:r>
              </a:p>
              <a:p>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𝐹</m:t>
                        </m:r>
                      </m:e>
                      <m:sub>
                        <m:r>
                          <a:rPr lang="en-US" i="1">
                            <a:latin typeface="Cambria Math" panose="02040503050406030204" pitchFamily="18" charset="0"/>
                          </a:rPr>
                          <m:t>𝑎𝑡𝑜𝑚𝑖𝑐</m:t>
                        </m:r>
                      </m:sub>
                    </m:sSub>
                    <m:r>
                      <a:rPr lang="en-US" b="0" i="1" smtClean="0">
                        <a:latin typeface="Cambria Math" panose="02040503050406030204" pitchFamily="18" charset="0"/>
                      </a:rPr>
                      <m:t>=</m:t>
                    </m:r>
                    <m:d>
                      <m:dPr>
                        <m:begChr m:val="{"/>
                        <m:endChr m:val="}"/>
                        <m:ctrlPr>
                          <a:rPr lang="en-US" i="1">
                            <a:latin typeface="Cambria Math" panose="02040503050406030204" pitchFamily="18" charset="0"/>
                          </a:rPr>
                        </m:ctrlPr>
                      </m:dPr>
                      <m:e>
                        <m:r>
                          <a:rPr lang="en-US" i="1">
                            <a:latin typeface="Cambria Math" panose="02040503050406030204" pitchFamily="18" charset="0"/>
                          </a:rPr>
                          <m:t>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2</m:t>
                                </m:r>
                              </m:sub>
                            </m:sSub>
                          </m:e>
                        </m:d>
                        <m:r>
                          <a:rPr lang="en-US" i="1">
                            <a:latin typeface="Cambria Math" panose="02040503050406030204" pitchFamily="18" charset="0"/>
                          </a:rPr>
                          <m:t>,</m:t>
                        </m:r>
                        <m:r>
                          <a:rPr lang="en-US" i="1">
                            <a:latin typeface="Cambria Math" panose="02040503050406030204" pitchFamily="18" charset="0"/>
                          </a:rPr>
                          <m:t>𝑟</m:t>
                        </m:r>
                        <m:r>
                          <a:rPr lang="en-US" i="1">
                            <a:latin typeface="Cambria Math" panose="02040503050406030204" pitchFamily="18" charset="0"/>
                          </a:rPr>
                          <m:t>∈</m:t>
                        </m:r>
                        <m:r>
                          <a:rPr lang="en-US">
                            <a:latin typeface="Cambria Math" panose="02040503050406030204" pitchFamily="18" charset="0"/>
                          </a:rPr>
                          <m:t>ℛ</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a14:m>
                <a:endParaRPr lang="en-US" i="1" dirty="0">
                  <a:latin typeface="Cambria Math" panose="02040503050406030204" pitchFamily="18" charset="0"/>
                  <a:ea typeface="Cambria Math" panose="02040503050406030204" pitchFamily="18" charset="0"/>
                </a:endParaRPr>
              </a:p>
              <a:p>
                <a:pPr marL="0" indent="0" algn="ctr">
                  <a:buNone/>
                </a:pP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1</m:t>
                        </m:r>
                      </m:sub>
                    </m:sSub>
                  </m:oMath>
                </a14:m>
                <a:r>
                  <a:rPr lang="en-US" dirty="0">
                    <a:ea typeface="Cambria Math" panose="02040503050406030204" pitchFamily="18" charset="0"/>
                  </a:rPr>
                  <a:t> and </a:t>
                </a:r>
                <a14:m>
                  <m:oMath xmlns:m="http://schemas.openxmlformats.org/officeDocument/2006/math">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2</m:t>
                        </m:r>
                      </m:sub>
                    </m:sSub>
                  </m:oMath>
                </a14:m>
                <a:r>
                  <a:rPr lang="en-US" dirty="0">
                    <a:ea typeface="Cambria Math" panose="02040503050406030204" pitchFamily="18" charset="0"/>
                  </a:rPr>
                  <a:t> </a:t>
                </a:r>
                <a:r>
                  <a:rPr lang="en-US" dirty="0">
                    <a:solidFill>
                      <a:srgbClr val="FF0000"/>
                    </a:solidFill>
                    <a:ea typeface="Cambria Math" panose="02040503050406030204" pitchFamily="18" charset="0"/>
                  </a:rPr>
                  <a:t>are either entities or variables</a:t>
                </a:r>
                <a:r>
                  <a:rPr lang="en-US" dirty="0">
                    <a:ea typeface="Cambria Math" panose="02040503050406030204" pitchFamily="18" charset="0"/>
                  </a:rPr>
                  <a:t>.</a:t>
                </a:r>
              </a:p>
              <a:p>
                <a:r>
                  <a:rPr lang="en-US" dirty="0"/>
                  <a:t>If </a:t>
                </a:r>
                <a14:m>
                  <m:oMath xmlns:m="http://schemas.openxmlformats.org/officeDocument/2006/math">
                    <m:r>
                      <a:rPr lang="en-US" i="1">
                        <a:latin typeface="Cambria Math" panose="02040503050406030204" pitchFamily="18" charset="0"/>
                      </a:rPr>
                      <m:t>𝜙</m:t>
                    </m:r>
                    <m:r>
                      <a:rPr lang="en-US"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b="0" i="1" smtClean="0">
                            <a:solidFill>
                              <a:srgbClr val="FF0000"/>
                            </a:solidFill>
                            <a:latin typeface="Cambria Math" panose="02040503050406030204" pitchFamily="18" charset="0"/>
                          </a:rPr>
                          <m:t>𝐹</m:t>
                        </m:r>
                      </m:e>
                      <m:sub>
                        <m:r>
                          <a:rPr lang="en-US" i="1">
                            <a:solidFill>
                              <a:srgbClr val="FF0000"/>
                            </a:solidFill>
                            <a:latin typeface="Cambria Math" panose="02040503050406030204" pitchFamily="18" charset="0"/>
                          </a:rPr>
                          <m:t>𝑎𝑡𝑜𝑚𝑖𝑐</m:t>
                        </m:r>
                      </m:sub>
                    </m:sSub>
                  </m:oMath>
                </a14:m>
                <a:r>
                  <a:rPr lang="en-US" dirty="0"/>
                  <a:t>, then</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𝜙</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𝑦</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m:oMathPara>
                </a14:m>
                <a:endParaRPr lang="en-US" dirty="0"/>
              </a:p>
              <a:p>
                <a:r>
                  <a:rPr lang="en-US" dirty="0"/>
                  <a:t>If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𝜓</m:t>
                    </m:r>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a14:m>
                <a:r>
                  <a:rPr lang="en-US" dirty="0"/>
                  <a:t>, then </a:t>
                </a: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m:oMathPara>
                </a14:m>
                <a:endParaRPr lang="en-US" dirty="0"/>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𝜓</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m:oMathPara>
                </a14:m>
                <a:endParaRPr lang="en-US" dirty="0"/>
              </a:p>
              <a:p>
                <a:pPr marL="0" indent="0">
                  <a:buNone/>
                </a:pPr>
                <a:r>
                  <a:rPr lang="en-US" dirty="0"/>
                  <a:t>Note1: the existential variables in </a:t>
                </a:r>
                <a14:m>
                  <m:oMath xmlns:m="http://schemas.openxmlformats.org/officeDocument/2006/math">
                    <m:r>
                      <a:rPr lang="en-US" i="1">
                        <a:latin typeface="Cambria Math" panose="02040503050406030204" pitchFamily="18" charset="0"/>
                      </a:rPr>
                      <m:t>𝜙</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and </a:t>
                </a:r>
                <a14:m>
                  <m:oMath xmlns:m="http://schemas.openxmlformats.org/officeDocument/2006/math">
                    <m:r>
                      <a:rPr lang="en-US" i="1">
                        <a:latin typeface="Cambria Math" panose="02040503050406030204" pitchFamily="18" charset="0"/>
                      </a:rPr>
                      <m:t>𝜓</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oMath>
                </a14:m>
                <a:r>
                  <a:rPr lang="en-US" dirty="0"/>
                  <a:t> can be shared.</a:t>
                </a:r>
              </a:p>
              <a:p>
                <a:r>
                  <a:rPr lang="en-US" dirty="0">
                    <a:solidFill>
                      <a:srgbClr val="FF0000"/>
                    </a:solidFill>
                  </a:rPr>
                  <a:t>If </a:t>
                </a:r>
                <a14:m>
                  <m:oMath xmlns:m="http://schemas.openxmlformats.org/officeDocument/2006/math">
                    <m:r>
                      <a:rPr lang="en-US" i="1" smtClean="0">
                        <a:solidFill>
                          <a:srgbClr val="FF0000"/>
                        </a:solidFill>
                        <a:latin typeface="Cambria Math" panose="02040503050406030204" pitchFamily="18" charset="0"/>
                      </a:rPr>
                      <m:t>𝜙</m:t>
                    </m:r>
                    <m:r>
                      <a:rPr lang="en-US"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𝒬</m:t>
                    </m:r>
                  </m:oMath>
                </a14:m>
                <a:r>
                  <a:rPr lang="en-US" dirty="0">
                    <a:solidFill>
                      <a:srgbClr val="FF0000"/>
                    </a:solidFill>
                  </a:rPr>
                  <a:t> and </a:t>
                </a:r>
                <a14:m>
                  <m:oMath xmlns:m="http://schemas.openxmlformats.org/officeDocument/2006/math">
                    <m:r>
                      <a:rPr lang="en-US" b="0" i="1" smtClean="0">
                        <a:solidFill>
                          <a:srgbClr val="FF0000"/>
                        </a:solidFill>
                        <a:latin typeface="Cambria Math" panose="02040503050406030204" pitchFamily="18" charset="0"/>
                      </a:rPr>
                      <m:t>𝑥</m:t>
                    </m:r>
                  </m:oMath>
                </a14:m>
                <a:r>
                  <a:rPr lang="en-US" dirty="0">
                    <a:solidFill>
                      <a:srgbClr val="FF0000"/>
                    </a:solidFill>
                  </a:rPr>
                  <a:t> is a variable, then</a:t>
                </a:r>
              </a:p>
              <a:p>
                <a:pPr marL="0" indent="0">
                  <a:buNone/>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𝑥</m:t>
                      </m:r>
                      <m:r>
                        <a:rPr lang="en-US" b="0" i="1" smtClean="0">
                          <a:solidFill>
                            <a:srgbClr val="FF0000"/>
                          </a:solidFill>
                          <a:latin typeface="Cambria Math" panose="02040503050406030204" pitchFamily="18" charset="0"/>
                        </a:rPr>
                        <m:t>. </m:t>
                      </m:r>
                      <m:r>
                        <a:rPr lang="en-US" b="0" i="1" smtClean="0">
                          <a:solidFill>
                            <a:srgbClr val="FF0000"/>
                          </a:solidFill>
                          <a:latin typeface="Cambria Math" panose="02040503050406030204" pitchFamily="18" charset="0"/>
                        </a:rPr>
                        <m:t>𝜙</m:t>
                      </m:r>
                      <m:r>
                        <a:rPr lang="en-US" b="0" i="1" smtClean="0">
                          <a:solidFill>
                            <a:srgbClr val="FF0000"/>
                          </a:solidFill>
                          <a:latin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𝒬</m:t>
                      </m:r>
                    </m:oMath>
                  </m:oMathPara>
                </a14:m>
                <a:endParaRPr lang="en-US" dirty="0">
                  <a:solidFill>
                    <a:srgbClr val="FF0000"/>
                  </a:solidFill>
                </a:endParaRPr>
              </a:p>
              <a:p>
                <a:pPr marL="0" indent="0">
                  <a:buNone/>
                </a:pPr>
                <a:r>
                  <a:rPr lang="en-US" dirty="0">
                    <a:solidFill>
                      <a:schemeClr val="tx1"/>
                    </a:solidFill>
                  </a:rPr>
                  <a:t>Note2: we can always use this rule to make sure there is only one free variable (non-quantified). This subset is also known as </a:t>
                </a:r>
                <a14:m>
                  <m:oMath xmlns:m="http://schemas.openxmlformats.org/officeDocument/2006/math">
                    <m:r>
                      <m:rPr>
                        <m:sty m:val="p"/>
                      </m:rPr>
                      <a:rPr lang="en-US" b="0" i="0" smtClean="0">
                        <a:solidFill>
                          <a:schemeClr val="tx1"/>
                        </a:solidFill>
                        <a:latin typeface="Cambria Math" panose="02040503050406030204" pitchFamily="18" charset="0"/>
                      </a:rPr>
                      <m:t>EF</m:t>
                    </m:r>
                    <m:sSub>
                      <m:sSubPr>
                        <m:ctrlPr>
                          <a:rPr lang="en-US" b="0" i="1" smtClean="0">
                            <a:solidFill>
                              <a:schemeClr val="tx1"/>
                            </a:solidFill>
                            <a:latin typeface="Cambria Math" panose="02040503050406030204" pitchFamily="18" charset="0"/>
                          </a:rPr>
                        </m:ctrlPr>
                      </m:sSubPr>
                      <m:e>
                        <m:r>
                          <m:rPr>
                            <m:sty m:val="p"/>
                          </m:rPr>
                          <a:rPr lang="en-US" b="0" i="0" smtClean="0">
                            <a:solidFill>
                              <a:schemeClr val="tx1"/>
                            </a:solidFill>
                            <a:latin typeface="Cambria Math" panose="02040503050406030204" pitchFamily="18" charset="0"/>
                          </a:rPr>
                          <m:t>O</m:t>
                        </m:r>
                      </m:e>
                      <m:sub>
                        <m:r>
                          <a:rPr lang="en-US" b="0" i="0" smtClean="0">
                            <a:solidFill>
                              <a:schemeClr val="tx1"/>
                            </a:solidFill>
                            <a:latin typeface="Cambria Math" panose="02040503050406030204" pitchFamily="18" charset="0"/>
                          </a:rPr>
                          <m:t>1</m:t>
                        </m:r>
                      </m:sub>
                    </m:sSub>
                  </m:oMath>
                </a14:m>
                <a:r>
                  <a:rPr lang="en-US" dirty="0">
                    <a:solidFill>
                      <a:schemeClr val="tx1"/>
                    </a:solidFill>
                  </a:rPr>
                  <a:t>.</a:t>
                </a:r>
              </a:p>
              <a:p>
                <a:pPr marL="0" indent="0">
                  <a:buNone/>
                </a:pPr>
                <a:endParaRPr lang="en-US" dirty="0"/>
              </a:p>
            </p:txBody>
          </p:sp>
        </mc:Choice>
        <mc:Fallback xmlns="">
          <p:sp>
            <p:nvSpPr>
              <p:cNvPr id="4" name="Content Placeholder 3">
                <a:extLst>
                  <a:ext uri="{FF2B5EF4-FFF2-40B4-BE49-F238E27FC236}">
                    <a16:creationId xmlns:a16="http://schemas.microsoft.com/office/drawing/2014/main" id="{AB42B001-09CB-6358-2215-66DD967C10D4}"/>
                  </a:ext>
                </a:extLst>
              </p:cNvPr>
              <p:cNvSpPr>
                <a:spLocks noGrp="1" noRot="1" noChangeAspect="1" noMove="1" noResize="1" noEditPoints="1" noAdjustHandles="1" noChangeArrowheads="1" noChangeShapeType="1" noTextEdit="1"/>
              </p:cNvSpPr>
              <p:nvPr>
                <p:ph sz="quarter" idx="4"/>
              </p:nvPr>
            </p:nvSpPr>
            <p:spPr>
              <a:xfrm>
                <a:off x="6172200" y="1617785"/>
                <a:ext cx="5183188" cy="4571878"/>
              </a:xfrm>
              <a:blipFill>
                <a:blip r:embed="rId3"/>
                <a:stretch>
                  <a:fillRect l="-1174" t="-2261" r="-1056" b="-665"/>
                </a:stretch>
              </a:blipFill>
            </p:spPr>
            <p:txBody>
              <a:bodyPr/>
              <a:lstStyle/>
              <a:p>
                <a:r>
                  <a:rPr lang="en-HK">
                    <a:noFill/>
                  </a:rPr>
                  <a:t> </a:t>
                </a:r>
              </a:p>
            </p:txBody>
          </p:sp>
        </mc:Fallback>
      </mc:AlternateContent>
      <p:sp>
        <p:nvSpPr>
          <p:cNvPr id="8" name="Footer Placeholder 7">
            <a:extLst>
              <a:ext uri="{FF2B5EF4-FFF2-40B4-BE49-F238E27FC236}">
                <a16:creationId xmlns:a16="http://schemas.microsoft.com/office/drawing/2014/main" id="{0E6A0CCB-0446-CC67-2137-4727777CBC8A}"/>
              </a:ext>
            </a:extLst>
          </p:cNvPr>
          <p:cNvSpPr>
            <a:spLocks noGrp="1"/>
          </p:cNvSpPr>
          <p:nvPr>
            <p:ph type="ftr" sz="quarter" idx="11"/>
          </p:nvPr>
        </p:nvSpPr>
        <p:spPr/>
        <p:txBody>
          <a:bodyPr/>
          <a:lstStyle/>
          <a:p>
            <a:r>
              <a:rPr lang="en-US"/>
              <a:t>Zihao Wang, CSE, HKUST, zihao-wang.github.io</a:t>
            </a:r>
            <a:endParaRPr lang="LID4096"/>
          </a:p>
        </p:txBody>
      </p:sp>
      <p:sp>
        <p:nvSpPr>
          <p:cNvPr id="7" name="Slide Number Placeholder 6">
            <a:extLst>
              <a:ext uri="{FF2B5EF4-FFF2-40B4-BE49-F238E27FC236}">
                <a16:creationId xmlns:a16="http://schemas.microsoft.com/office/drawing/2014/main" id="{FBA3957E-3298-88A2-F31F-4CE87B728BEC}"/>
              </a:ext>
            </a:extLst>
          </p:cNvPr>
          <p:cNvSpPr>
            <a:spLocks noGrp="1"/>
          </p:cNvSpPr>
          <p:nvPr>
            <p:ph type="sldNum" sz="quarter" idx="12"/>
          </p:nvPr>
        </p:nvSpPr>
        <p:spPr>
          <a:xfrm>
            <a:off x="8612188" y="6356350"/>
            <a:ext cx="2743200" cy="365125"/>
          </a:xfrm>
        </p:spPr>
        <p:txBody>
          <a:bodyPr/>
          <a:lstStyle/>
          <a:p>
            <a:fld id="{AB4510BC-A1D5-4B44-925C-78FB2FCED2D1}" type="slidenum">
              <a:rPr lang="en-US" smtClean="0"/>
              <a:t>34</a:t>
            </a:fld>
            <a:endParaRPr lang="en-US"/>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B46C642F-F150-C208-6EA2-C407877A7AEF}"/>
                  </a:ext>
                </a:extLst>
              </p:cNvPr>
              <p:cNvSpPr txBox="1"/>
              <p:nvPr/>
            </p:nvSpPr>
            <p:spPr>
              <a:xfrm>
                <a:off x="5564683" y="6148084"/>
                <a:ext cx="6095010" cy="54040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400" i="1" smtClean="0">
                          <a:latin typeface="Cambria Math" panose="02040503050406030204" pitchFamily="18" charset="0"/>
                          <a:ea typeface="Cambria Math" panose="02040503050406030204" pitchFamily="18" charset="0"/>
                        </a:rPr>
                        <m:t>𝐶</m:t>
                      </m:r>
                      <m:sSub>
                        <m:sSubPr>
                          <m:ctrlPr>
                            <a:rPr lang="en-US" sz="1400" i="1">
                              <a:latin typeface="Cambria Math" panose="02040503050406030204" pitchFamily="18" charset="0"/>
                              <a:ea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𝑄</m:t>
                          </m:r>
                        </m:e>
                        <m:sub>
                          <m:r>
                            <a:rPr lang="en-US" sz="1400" i="1">
                              <a:latin typeface="Cambria Math" panose="02040503050406030204" pitchFamily="18" charset="0"/>
                              <a:ea typeface="Cambria Math" panose="02040503050406030204" pitchFamily="18" charset="0"/>
                            </a:rPr>
                            <m:t>𝑗</m:t>
                          </m:r>
                        </m:sub>
                      </m:sSub>
                      <m:d>
                        <m:dPr>
                          <m:ctrlPr>
                            <a:rPr lang="en-US" sz="1400" i="1">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rPr>
                            <m:t>𝑦</m:t>
                          </m:r>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𝑛</m:t>
                              </m:r>
                            </m:sub>
                          </m:sSub>
                        </m:e>
                      </m:d>
                      <m:r>
                        <a:rPr lang="en-US" sz="1400" b="0" i="1" smtClean="0">
                          <a:latin typeface="Cambria Math" panose="02040503050406030204" pitchFamily="18" charset="0"/>
                        </a:rPr>
                        <m:t>=</m:t>
                      </m:r>
                      <m:r>
                        <a:rPr lang="en-US" sz="1400" b="0" i="1" smtClean="0">
                          <a:latin typeface="Cambria Math" panose="02040503050406030204" pitchFamily="18" charset="0"/>
                        </a:rPr>
                        <m:t>𝑦</m:t>
                      </m:r>
                      <m:r>
                        <a:rPr lang="en-US" sz="1400" b="0" i="1" smtClean="0">
                          <a:latin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ea typeface="Cambria Math" panose="02040503050406030204" pitchFamily="18" charset="0"/>
                        </a:rPr>
                        <m:t>,…,∃</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𝑥</m:t>
                          </m:r>
                        </m:e>
                        <m:sub>
                          <m:r>
                            <a:rPr lang="en-US" sz="1400" b="0" i="1" smtClean="0">
                              <a:latin typeface="Cambria Math" panose="02040503050406030204" pitchFamily="18" charset="0"/>
                              <a:ea typeface="Cambria Math" panose="02040503050406030204" pitchFamily="18" charset="0"/>
                            </a:rPr>
                            <m:t>𝑛</m:t>
                          </m:r>
                        </m:sub>
                      </m:sSub>
                      <m:r>
                        <a:rPr lang="en-US" sz="1400" b="0" i="1" smtClean="0">
                          <a:latin typeface="Cambria Math" panose="02040503050406030204" pitchFamily="18" charset="0"/>
                          <a:ea typeface="Cambria Math" panose="02040503050406030204" pitchFamily="18" charset="0"/>
                        </a:rPr>
                        <m:t>.</m:t>
                      </m:r>
                      <m:nary>
                        <m:naryPr>
                          <m:chr m:val="⋀"/>
                          <m:limLoc m:val="subSup"/>
                          <m:supHide m:val="on"/>
                          <m:ctrlPr>
                            <a:rPr lang="en-US" sz="1400" b="0" i="1" smtClean="0">
                              <a:latin typeface="Cambria Math" panose="02040503050406030204" pitchFamily="18" charset="0"/>
                              <a:ea typeface="Cambria Math" panose="02040503050406030204" pitchFamily="18" charset="0"/>
                            </a:rPr>
                          </m:ctrlPr>
                        </m:naryPr>
                        <m:sub>
                          <m:r>
                            <m:rPr>
                              <m:brk m:alnAt="9"/>
                            </m:rPr>
                            <a:rPr lang="en-US" sz="1400" b="0" i="1" smtClean="0">
                              <a:latin typeface="Cambria Math" panose="02040503050406030204" pitchFamily="18" charset="0"/>
                              <a:ea typeface="Cambria Math" panose="02040503050406030204" pitchFamily="18" charset="0"/>
                            </a:rPr>
                            <m:t>𝑘</m:t>
                          </m:r>
                          <m:r>
                            <a:rPr lang="en-US" sz="1400" b="0" i="1" smtClean="0">
                              <a:latin typeface="Cambria Math" panose="02040503050406030204" pitchFamily="18" charset="0"/>
                              <a:ea typeface="Cambria Math" panose="02040503050406030204" pitchFamily="18" charset="0"/>
                            </a:rPr>
                            <m:t>=1, …,</m:t>
                          </m:r>
                          <m:sSub>
                            <m:sSubPr>
                              <m:ctrlPr>
                                <a:rPr lang="en-US" sz="1400" b="0" i="1" smtClean="0">
                                  <a:latin typeface="Cambria Math" panose="02040503050406030204" pitchFamily="18" charset="0"/>
                                  <a:ea typeface="Cambria Math" panose="02040503050406030204" pitchFamily="18" charset="0"/>
                                </a:rPr>
                              </m:ctrlPr>
                            </m:sSubPr>
                            <m:e>
                              <m:r>
                                <m:rPr>
                                  <m:brk m:alnAt="9"/>
                                </m:rPr>
                                <a:rPr lang="en-US" sz="1400" b="0" i="1" smtClean="0">
                                  <a:latin typeface="Cambria Math" panose="02040503050406030204" pitchFamily="18" charset="0"/>
                                  <a:ea typeface="Cambria Math" panose="02040503050406030204" pitchFamily="18" charset="0"/>
                                </a:rPr>
                                <m:t>𝑀</m:t>
                              </m:r>
                            </m:e>
                            <m:sub>
                              <m:r>
                                <a:rPr lang="en-US" sz="1400" b="0" i="1" smtClean="0">
                                  <a:latin typeface="Cambria Math" panose="02040503050406030204" pitchFamily="18" charset="0"/>
                                  <a:ea typeface="Cambria Math" panose="02040503050406030204" pitchFamily="18" charset="0"/>
                                </a:rPr>
                                <m:t>𝑗</m:t>
                              </m:r>
                            </m:sub>
                          </m:sSub>
                        </m:sub>
                        <m:sup/>
                        <m:e>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𝑎</m:t>
                              </m:r>
                            </m:e>
                            <m:sub>
                              <m:r>
                                <a:rPr lang="en-US" sz="1400" b="0" i="1" smtClean="0">
                                  <a:latin typeface="Cambria Math" panose="02040503050406030204" pitchFamily="18" charset="0"/>
                                  <a:ea typeface="Cambria Math" panose="02040503050406030204" pitchFamily="18" charset="0"/>
                                </a:rPr>
                                <m:t>𝑗𝑘</m:t>
                              </m:r>
                            </m:sub>
                          </m:sSub>
                        </m:e>
                      </m:nary>
                    </m:oMath>
                  </m:oMathPara>
                </a14:m>
                <a:endParaRPr lang="LID4096" sz="1400" dirty="0"/>
              </a:p>
            </p:txBody>
          </p:sp>
        </mc:Choice>
        <mc:Fallback xmlns="">
          <p:sp>
            <p:nvSpPr>
              <p:cNvPr id="9" name="TextBox 8">
                <a:extLst>
                  <a:ext uri="{FF2B5EF4-FFF2-40B4-BE49-F238E27FC236}">
                    <a16:creationId xmlns:a16="http://schemas.microsoft.com/office/drawing/2014/main" id="{B46C642F-F150-C208-6EA2-C407877A7AEF}"/>
                  </a:ext>
                </a:extLst>
              </p:cNvPr>
              <p:cNvSpPr txBox="1">
                <a:spLocks noRot="1" noChangeAspect="1" noMove="1" noResize="1" noEditPoints="1" noAdjustHandles="1" noChangeArrowheads="1" noChangeShapeType="1" noTextEdit="1"/>
              </p:cNvSpPr>
              <p:nvPr/>
            </p:nvSpPr>
            <p:spPr>
              <a:xfrm>
                <a:off x="5564683" y="6148084"/>
                <a:ext cx="6095010" cy="540404"/>
              </a:xfrm>
              <a:prstGeom prst="rect">
                <a:avLst/>
              </a:prstGeom>
              <a:blipFill>
                <a:blip r:embed="rId4"/>
                <a:stretch>
                  <a:fillRect t="-142045" b="-196591"/>
                </a:stretch>
              </a:blipFill>
            </p:spPr>
            <p:txBody>
              <a:bodyPr/>
              <a:lstStyle/>
              <a:p>
                <a:r>
                  <a:rPr lang="LID4096">
                    <a:noFill/>
                  </a:rPr>
                  <a:t> </a:t>
                </a:r>
              </a:p>
            </p:txBody>
          </p:sp>
        </mc:Fallback>
      </mc:AlternateContent>
      <p:sp>
        <p:nvSpPr>
          <p:cNvPr id="11" name="TextBox 10">
            <a:extLst>
              <a:ext uri="{FF2B5EF4-FFF2-40B4-BE49-F238E27FC236}">
                <a16:creationId xmlns:a16="http://schemas.microsoft.com/office/drawing/2014/main" id="{28C24A2C-8FAB-3111-4066-BB5FE23EEC75}"/>
              </a:ext>
            </a:extLst>
          </p:cNvPr>
          <p:cNvSpPr txBox="1"/>
          <p:nvPr/>
        </p:nvSpPr>
        <p:spPr>
          <a:xfrm>
            <a:off x="0" y="6613753"/>
            <a:ext cx="9747504" cy="215444"/>
          </a:xfrm>
          <a:prstGeom prst="rect">
            <a:avLst/>
          </a:prstGeom>
          <a:noFill/>
        </p:spPr>
        <p:txBody>
          <a:bodyPr wrap="square">
            <a:spAutoFit/>
          </a:bodyPr>
          <a:lstStyle/>
          <a:p>
            <a:r>
              <a:rPr lang="en-US" sz="800" dirty="0"/>
              <a:t>Yin, H., Wang, Z., &amp; Song, Y. (2024). Rethinking Complex Queries on Knowledge Graphs with Neural Link Predictors. In The Twelfth International Conference on Learning Representations.</a:t>
            </a:r>
          </a:p>
        </p:txBody>
      </p:sp>
    </p:spTree>
    <p:extLst>
      <p:ext uri="{BB962C8B-B14F-4D97-AF65-F5344CB8AC3E}">
        <p14:creationId xmlns:p14="http://schemas.microsoft.com/office/powerpoint/2010/main" val="422802815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0AC802F9-34C8-4E72-FF05-40EA10AFC346}"/>
                  </a:ext>
                </a:extLst>
              </p:cNvPr>
              <p:cNvSpPr>
                <a:spLocks noGrp="1"/>
              </p:cNvSpPr>
              <p:nvPr>
                <p:ph type="title"/>
              </p:nvPr>
            </p:nvSpPr>
            <p:spPr/>
            <p:txBody>
              <a:bodyPr>
                <a:normAutofit/>
              </a:bodyPr>
              <a:lstStyle/>
              <a:p>
                <a:r>
                  <a:rPr lang="en-US" dirty="0"/>
                  <a:t>TFQ vs EFO: </a:t>
                </a:r>
                <a:r>
                  <a:rPr lang="en-US" dirty="0">
                    <a:solidFill>
                      <a:srgbClr val="FF0000"/>
                    </a:solidFill>
                  </a:rPr>
                  <a:t>Are TFQ </a:t>
                </a:r>
                <a14:m>
                  <m:oMath xmlns:m="http://schemas.openxmlformats.org/officeDocument/2006/math">
                    <m:r>
                      <a:rPr lang="en-US" i="1" smtClean="0">
                        <a:latin typeface="Cambria Math" panose="02040503050406030204" pitchFamily="18" charset="0"/>
                        <a:ea typeface="Cambria Math" panose="02040503050406030204" pitchFamily="18" charset="0"/>
                      </a:rPr>
                      <m:t>𝒯</m:t>
                    </m:r>
                  </m:oMath>
                </a14:m>
                <a:r>
                  <a:rPr lang="en-US" dirty="0">
                    <a:solidFill>
                      <a:srgbClr val="FF0000"/>
                    </a:solidFill>
                  </a:rPr>
                  <a:t> the same as EFO </a:t>
                </a:r>
                <a14:m>
                  <m:oMath xmlns:m="http://schemas.openxmlformats.org/officeDocument/2006/math">
                    <m:r>
                      <a:rPr lang="en-US" i="1">
                        <a:latin typeface="Cambria Math" panose="02040503050406030204" pitchFamily="18" charset="0"/>
                        <a:ea typeface="Cambria Math" panose="02040503050406030204" pitchFamily="18" charset="0"/>
                      </a:rPr>
                      <m:t>𝒬</m:t>
                    </m:r>
                  </m:oMath>
                </a14:m>
                <a:r>
                  <a:rPr lang="en-US" dirty="0">
                    <a:solidFill>
                      <a:srgbClr val="FF0000"/>
                    </a:solidFill>
                  </a:rPr>
                  <a:t>?</a:t>
                </a:r>
                <a:endParaRPr lang="LID4096" dirty="0"/>
              </a:p>
            </p:txBody>
          </p:sp>
        </mc:Choice>
        <mc:Fallback xmlns="">
          <p:sp>
            <p:nvSpPr>
              <p:cNvPr id="2" name="Title 1">
                <a:extLst>
                  <a:ext uri="{FF2B5EF4-FFF2-40B4-BE49-F238E27FC236}">
                    <a16:creationId xmlns:a16="http://schemas.microsoft.com/office/drawing/2014/main" id="{0AC802F9-34C8-4E72-FF05-40EA10AFC346}"/>
                  </a:ext>
                </a:extLst>
              </p:cNvPr>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4" name="Text Placeholder 3">
                <a:extLst>
                  <a:ext uri="{FF2B5EF4-FFF2-40B4-BE49-F238E27FC236}">
                    <a16:creationId xmlns:a16="http://schemas.microsoft.com/office/drawing/2014/main" id="{C276ED60-F469-33D9-A7B8-04A4634D4638}"/>
                  </a:ext>
                </a:extLst>
              </p:cNvPr>
              <p:cNvSpPr>
                <a:spLocks noGrp="1"/>
              </p:cNvSpPr>
              <p:nvPr>
                <p:ph type="body" idx="1"/>
              </p:nvPr>
            </p:nvSpPr>
            <p:spPr/>
            <p:txBody>
              <a:bodyPr anchor="ctr"/>
              <a:lstStyle/>
              <a:p>
                <a:pPr algn="ctr"/>
                <a14:m>
                  <m:oMath xmlns:m="http://schemas.openxmlformats.org/officeDocument/2006/math">
                    <m:r>
                      <a:rPr lang="en-US" b="1" i="1" smtClean="0">
                        <a:latin typeface="Cambria Math" panose="02040503050406030204" pitchFamily="18" charset="0"/>
                        <a:ea typeface="Cambria Math" panose="02040503050406030204" pitchFamily="18" charset="0"/>
                      </a:rPr>
                      <m:t>𝓣</m:t>
                    </m:r>
                    <m:r>
                      <a:rPr lang="en-US" b="1" i="0" smtClean="0">
                        <a:latin typeface="Cambria Math" panose="02040503050406030204" pitchFamily="18" charset="0"/>
                        <a:ea typeface="Cambria Math" panose="02040503050406030204" pitchFamily="18" charset="0"/>
                      </a:rPr>
                      <m:t>−</m:t>
                    </m:r>
                    <m:r>
                      <a:rPr lang="en-US" b="1" i="1">
                        <a:latin typeface="Cambria Math" panose="02040503050406030204" pitchFamily="18" charset="0"/>
                        <a:ea typeface="Cambria Math" panose="02040503050406030204" pitchFamily="18" charset="0"/>
                      </a:rPr>
                      <m:t>𝓠</m:t>
                    </m:r>
                  </m:oMath>
                </a14:m>
                <a:r>
                  <a:rPr lang="en-US" dirty="0"/>
                  <a:t> is not empty</a:t>
                </a:r>
                <a:endParaRPr lang="LID4096" dirty="0"/>
              </a:p>
            </p:txBody>
          </p:sp>
        </mc:Choice>
        <mc:Fallback xmlns="">
          <p:sp>
            <p:nvSpPr>
              <p:cNvPr id="4" name="Text Placeholder 3">
                <a:extLst>
                  <a:ext uri="{FF2B5EF4-FFF2-40B4-BE49-F238E27FC236}">
                    <a16:creationId xmlns:a16="http://schemas.microsoft.com/office/drawing/2014/main" id="{C276ED60-F469-33D9-A7B8-04A4634D4638}"/>
                  </a:ext>
                </a:extLst>
              </p:cNvPr>
              <p:cNvSpPr>
                <a:spLocks noGrp="1" noRot="1" noChangeAspect="1" noMove="1" noResize="1" noEditPoints="1" noAdjustHandles="1" noChangeArrowheads="1" noChangeShapeType="1" noTextEdit="1"/>
              </p:cNvSpPr>
              <p:nvPr>
                <p:ph type="body" idx="1"/>
              </p:nvPr>
            </p:nvSpPr>
            <p:spPr>
              <a:blipFill>
                <a:blip r:embed="rId3"/>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5" name="Content Placeholder 4">
                <a:extLst>
                  <a:ext uri="{FF2B5EF4-FFF2-40B4-BE49-F238E27FC236}">
                    <a16:creationId xmlns:a16="http://schemas.microsoft.com/office/drawing/2014/main" id="{A8D71470-19B5-F11D-0348-5F82428824A6}"/>
                  </a:ext>
                </a:extLst>
              </p:cNvPr>
              <p:cNvSpPr>
                <a:spLocks noGrp="1"/>
              </p:cNvSpPr>
              <p:nvPr>
                <p:ph sz="half" idx="2"/>
              </p:nvPr>
            </p:nvSpPr>
            <p:spPr>
              <a:xfrm>
                <a:off x="219456" y="2505075"/>
                <a:ext cx="5778119" cy="3684588"/>
              </a:xfrm>
            </p:spPr>
            <p:txBody>
              <a:bodyPr>
                <a:normAutofit lnSpcReduction="10000"/>
              </a:bodyPr>
              <a:lstStyle/>
              <a:p>
                <a:pPr marL="0" indent="0">
                  <a:buNone/>
                </a:pPr>
                <a:r>
                  <a:rPr lang="en-US" dirty="0"/>
                  <a:t>Construction:</a:t>
                </a:r>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a:rPr lang="en-US" b="0" i="1">
                        <a:latin typeface="Cambria Math" panose="02040503050406030204" pitchFamily="18" charset="0"/>
                        <a:ea typeface="Cambria Math" panose="02040503050406030204" pitchFamily="18" charset="0"/>
                      </a:rPr>
                      <m:t>𝒯</m:t>
                    </m:r>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a:latin typeface="Cambria Math" panose="02040503050406030204" pitchFamily="18" charset="0"/>
                        <a:ea typeface="Cambria Math" panose="02040503050406030204" pitchFamily="18" charset="0"/>
                      </a:rPr>
                      <m:t>𝒯</m:t>
                    </m:r>
                  </m:oMath>
                </a14:m>
                <a:endParaRPr lang="en-US" dirty="0"/>
              </a:p>
              <a:p>
                <a14:m>
                  <m:oMath xmlns:m="http://schemas.openxmlformats.org/officeDocument/2006/math">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1</m:t>
                        </m:r>
                      </m:sub>
                    </m:sSub>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𝑥</m:t>
                        </m:r>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𝑟</m:t>
                        </m:r>
                      </m:e>
                      <m:sub>
                        <m:r>
                          <a:rPr lang="en-US" b="0" i="1" smtClean="0">
                            <a:latin typeface="Cambria Math" panose="02040503050406030204" pitchFamily="18" charset="0"/>
                          </a:rPr>
                          <m:t>2</m:t>
                        </m:r>
                      </m:sub>
                    </m:sSub>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r>
                      <a:rPr lang="en-US" b="0" i="1" smtClean="0">
                        <a:latin typeface="Cambria Math" panose="02040503050406030204" pitchFamily="18" charset="0"/>
                      </a:rPr>
                      <m:t>)∈</m:t>
                    </m:r>
                    <m:r>
                      <a:rPr lang="en-US" b="0" i="1">
                        <a:latin typeface="Cambria Math" panose="02040503050406030204" pitchFamily="18" charset="0"/>
                        <a:ea typeface="Cambria Math" panose="02040503050406030204" pitchFamily="18" charset="0"/>
                      </a:rPr>
                      <m:t>𝒯</m:t>
                    </m:r>
                  </m:oMath>
                </a14:m>
                <a:endParaRPr lang="en-US" dirty="0"/>
              </a:p>
              <a:p>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𝑎</m:t>
                        </m:r>
                        <m:r>
                          <a:rPr lang="en-US" i="1">
                            <a:latin typeface="Cambria Math" panose="02040503050406030204" pitchFamily="18" charset="0"/>
                          </a:rPr>
                          <m:t>,</m:t>
                        </m:r>
                        <m:r>
                          <a:rPr lang="en-US" i="1">
                            <a:latin typeface="Cambria Math" panose="02040503050406030204" pitchFamily="18" charset="0"/>
                          </a:rPr>
                          <m:t>𝑥</m:t>
                        </m:r>
                      </m:e>
                    </m:d>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𝑟</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r>
                          <a:rPr lang="en-US" i="1">
                            <a:latin typeface="Cambria Math" panose="02040503050406030204" pitchFamily="18" charset="0"/>
                          </a:rPr>
                          <m:t>𝑦</m:t>
                        </m:r>
                      </m:e>
                    </m:d>
                  </m:oMath>
                </a14:m>
                <a:br>
                  <a:rPr lang="en-US" i="1" dirty="0">
                    <a:latin typeface="Cambria Math" panose="02040503050406030204" pitchFamily="18" charset="0"/>
                  </a:rPr>
                </a:br>
                <a14:m>
                  <m:oMath xmlns:m="http://schemas.openxmlformats.org/officeDocument/2006/math">
                    <m:r>
                      <a:rPr lang="en-US" b="0" i="1" smtClean="0">
                        <a:latin typeface="Cambria Math" panose="02040503050406030204" pitchFamily="18" charset="0"/>
                      </a:rPr>
                      <m:t>𝜙</m:t>
                    </m:r>
                    <m:d>
                      <m:dPr>
                        <m:ctrlPr>
                          <a:rPr lang="en-US" b="0" i="1" smtClean="0">
                            <a:latin typeface="Cambria Math" panose="02040503050406030204" pitchFamily="18" charset="0"/>
                          </a:rPr>
                        </m:ctrlPr>
                      </m:dPr>
                      <m:e>
                        <m:r>
                          <a:rPr lang="en-US" b="0" i="1" smtClean="0">
                            <a:latin typeface="Cambria Math" panose="02040503050406030204" pitchFamily="18" charset="0"/>
                          </a:rPr>
                          <m:t>𝑦</m:t>
                        </m:r>
                      </m:e>
                    </m:d>
                    <m:r>
                      <a:rPr lang="en-US" b="0" i="1"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𝒯</m:t>
                    </m:r>
                  </m:oMath>
                </a14:m>
                <a:endParaRPr lang="en-US" dirty="0"/>
              </a:p>
              <a:p>
                <a:r>
                  <a:rPr lang="en-US" sz="2400" dirty="0"/>
                  <a:t>There is a </a:t>
                </a:r>
                <a:r>
                  <a:rPr lang="en-US" sz="2400" u="sng" dirty="0"/>
                  <a:t>universal quantifier</a:t>
                </a:r>
                <a:r>
                  <a:rPr lang="en-US" sz="2400" dirty="0"/>
                  <a:t>, so it is not existential.</a:t>
                </a:r>
                <a:endParaRPr lang="LID4096" sz="2400" dirty="0"/>
              </a:p>
            </p:txBody>
          </p:sp>
        </mc:Choice>
        <mc:Fallback xmlns="">
          <p:sp>
            <p:nvSpPr>
              <p:cNvPr id="5" name="Content Placeholder 4">
                <a:extLst>
                  <a:ext uri="{FF2B5EF4-FFF2-40B4-BE49-F238E27FC236}">
                    <a16:creationId xmlns:a16="http://schemas.microsoft.com/office/drawing/2014/main" id="{A8D71470-19B5-F11D-0348-5F82428824A6}"/>
                  </a:ext>
                </a:extLst>
              </p:cNvPr>
              <p:cNvSpPr>
                <a:spLocks noGrp="1" noRot="1" noChangeAspect="1" noMove="1" noResize="1" noEditPoints="1" noAdjustHandles="1" noChangeArrowheads="1" noChangeShapeType="1" noTextEdit="1"/>
              </p:cNvSpPr>
              <p:nvPr>
                <p:ph sz="half" idx="2"/>
              </p:nvPr>
            </p:nvSpPr>
            <p:spPr>
              <a:xfrm>
                <a:off x="219456" y="2505075"/>
                <a:ext cx="5778119" cy="3684588"/>
              </a:xfrm>
              <a:blipFill>
                <a:blip r:embed="rId4"/>
                <a:stretch>
                  <a:fillRect l="-2110" t="-3808" b="-993"/>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6" name="Text Placeholder 5">
                <a:extLst>
                  <a:ext uri="{FF2B5EF4-FFF2-40B4-BE49-F238E27FC236}">
                    <a16:creationId xmlns:a16="http://schemas.microsoft.com/office/drawing/2014/main" id="{EC22600F-1797-10CA-CFDB-95DAB5E5B0CF}"/>
                  </a:ext>
                </a:extLst>
              </p:cNvPr>
              <p:cNvSpPr>
                <a:spLocks noGrp="1"/>
              </p:cNvSpPr>
              <p:nvPr>
                <p:ph type="body" sz="quarter" idx="3"/>
              </p:nvPr>
            </p:nvSpPr>
            <p:spPr/>
            <p:txBody>
              <a:bodyPr anchor="ctr"/>
              <a:lstStyle/>
              <a:p>
                <a:pPr algn="ctr"/>
                <a14:m>
                  <m:oMath xmlns:m="http://schemas.openxmlformats.org/officeDocument/2006/math">
                    <m:r>
                      <a:rPr lang="en-US" i="1" smtClean="0">
                        <a:latin typeface="Cambria Math" panose="02040503050406030204" pitchFamily="18" charset="0"/>
                        <a:ea typeface="Cambria Math" panose="02040503050406030204" pitchFamily="18" charset="0"/>
                      </a:rPr>
                      <m:t>𝓠</m:t>
                    </m:r>
                    <m:r>
                      <a:rPr lang="en-US" b="1"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𝓣</m:t>
                    </m:r>
                  </m:oMath>
                </a14:m>
                <a:r>
                  <a:rPr lang="en-US" dirty="0"/>
                  <a:t> is not empty</a:t>
                </a:r>
                <a:endParaRPr lang="LID4096" dirty="0"/>
              </a:p>
            </p:txBody>
          </p:sp>
        </mc:Choice>
        <mc:Fallback xmlns="">
          <p:sp>
            <p:nvSpPr>
              <p:cNvPr id="6" name="Text Placeholder 5">
                <a:extLst>
                  <a:ext uri="{FF2B5EF4-FFF2-40B4-BE49-F238E27FC236}">
                    <a16:creationId xmlns:a16="http://schemas.microsoft.com/office/drawing/2014/main" id="{EC22600F-1797-10CA-CFDB-95DAB5E5B0CF}"/>
                  </a:ext>
                </a:extLst>
              </p:cNvPr>
              <p:cNvSpPr>
                <a:spLocks noGrp="1" noRot="1" noChangeAspect="1" noMove="1" noResize="1" noEditPoints="1" noAdjustHandles="1" noChangeArrowheads="1" noChangeShapeType="1" noTextEdit="1"/>
              </p:cNvSpPr>
              <p:nvPr>
                <p:ph type="body" sz="quarter" idx="3"/>
              </p:nvPr>
            </p:nvSpPr>
            <p:spPr>
              <a:blipFill>
                <a:blip r:embed="rId5"/>
                <a:stretch>
                  <a:fillRect/>
                </a:stretch>
              </a:blipFill>
            </p:spPr>
            <p:txBody>
              <a:bodyPr/>
              <a:lstStyle/>
              <a:p>
                <a:r>
                  <a:rPr lang="LID4096">
                    <a:noFill/>
                  </a:rPr>
                  <a:t> </a:t>
                </a:r>
              </a:p>
            </p:txBody>
          </p:sp>
        </mc:Fallback>
      </mc:AlternateContent>
      <mc:AlternateContent xmlns:mc="http://schemas.openxmlformats.org/markup-compatibility/2006" xmlns:a14="http://schemas.microsoft.com/office/drawing/2010/main">
        <mc:Choice Requires="a14">
          <p:sp>
            <p:nvSpPr>
              <p:cNvPr id="7" name="Content Placeholder 6">
                <a:extLst>
                  <a:ext uri="{FF2B5EF4-FFF2-40B4-BE49-F238E27FC236}">
                    <a16:creationId xmlns:a16="http://schemas.microsoft.com/office/drawing/2014/main" id="{37982CA4-AB21-D74A-25AA-D4D3F67B178D}"/>
                  </a:ext>
                </a:extLst>
              </p:cNvPr>
              <p:cNvSpPr>
                <a:spLocks noGrp="1"/>
              </p:cNvSpPr>
              <p:nvPr>
                <p:ph sz="quarter" idx="4"/>
              </p:nvPr>
            </p:nvSpPr>
            <p:spPr>
              <a:xfrm>
                <a:off x="6019801" y="2505075"/>
                <a:ext cx="6280185" cy="3684588"/>
              </a:xfrm>
            </p:spPr>
            <p:txBody>
              <a:bodyPr>
                <a:normAutofit lnSpcReduction="10000"/>
              </a:bodyPr>
              <a:lstStyle/>
              <a:p>
                <a:pPr marL="0" indent="0">
                  <a:buNone/>
                </a:pPr>
                <a:r>
                  <a:rPr lang="en-US" dirty="0"/>
                  <a:t>Construction:</a:t>
                </a:r>
              </a:p>
              <a:p>
                <a14:m>
                  <m:oMath xmlns:m="http://schemas.openxmlformats.org/officeDocument/2006/math">
                    <m:r>
                      <a:rPr lang="en-US" i="1" dirty="0" smtClean="0">
                        <a:latin typeface="Cambria Math" panose="02040503050406030204" pitchFamily="18" charset="0"/>
                      </a:rPr>
                      <m:t>𝑟</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𝑥</m:t>
                        </m:r>
                        <m:r>
                          <a:rPr lang="en-US" b="0" i="1" dirty="0" smtClean="0">
                            <a:latin typeface="Cambria Math" panose="02040503050406030204" pitchFamily="18" charset="0"/>
                          </a:rPr>
                          <m:t>,</m:t>
                        </m:r>
                        <m:r>
                          <a:rPr lang="en-US" b="0" i="1" dirty="0" smtClean="0">
                            <a:latin typeface="Cambria Math" panose="02040503050406030204" pitchFamily="18" charset="0"/>
                          </a:rPr>
                          <m:t>𝑦</m:t>
                        </m:r>
                      </m:e>
                    </m:d>
                    <m:r>
                      <a:rPr lang="en-US" b="0" i="1" dirty="0" smtClean="0">
                        <a:latin typeface="Cambria Math" panose="02040503050406030204" pitchFamily="18" charset="0"/>
                      </a:rPr>
                      <m:t>,</m:t>
                    </m:r>
                    <m:r>
                      <a:rPr lang="en-US" b="0" i="1" dirty="0" smtClean="0">
                        <a:latin typeface="Cambria Math" panose="02040503050406030204" pitchFamily="18" charset="0"/>
                      </a:rPr>
                      <m:t>𝑟</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𝑦</m:t>
                        </m:r>
                        <m:r>
                          <a:rPr lang="en-US" b="0" i="1" dirty="0" smtClean="0">
                            <a:latin typeface="Cambria Math" panose="02040503050406030204" pitchFamily="18" charset="0"/>
                          </a:rPr>
                          <m:t>,</m:t>
                        </m:r>
                        <m:r>
                          <a:rPr lang="en-US" b="0" i="1" dirty="0" smtClean="0">
                            <a:latin typeface="Cambria Math" panose="02040503050406030204" pitchFamily="18" charset="0"/>
                          </a:rPr>
                          <m:t>𝑧</m:t>
                        </m:r>
                      </m:e>
                    </m:d>
                    <m:r>
                      <a:rPr lang="en-US" b="0" i="1" dirty="0" smtClean="0">
                        <a:latin typeface="Cambria Math" panose="02040503050406030204" pitchFamily="18" charset="0"/>
                      </a:rPr>
                      <m:t>,</m:t>
                    </m:r>
                    <m:r>
                      <a:rPr lang="en-US" b="0" i="1" dirty="0" smtClean="0">
                        <a:latin typeface="Cambria Math" panose="02040503050406030204" pitchFamily="18" charset="0"/>
                      </a:rPr>
                      <m:t>𝑟</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𝑧</m:t>
                        </m:r>
                        <m:r>
                          <a:rPr lang="en-US" b="0" i="1" dirty="0" smtClean="0">
                            <a:latin typeface="Cambria Math" panose="02040503050406030204" pitchFamily="18" charset="0"/>
                          </a:rPr>
                          <m:t>,</m:t>
                        </m:r>
                        <m:r>
                          <a:rPr lang="en-US" b="0" i="1" dirty="0" smtClean="0">
                            <a:latin typeface="Cambria Math" panose="02040503050406030204" pitchFamily="18" charset="0"/>
                          </a:rPr>
                          <m:t>𝑥</m:t>
                        </m:r>
                      </m:e>
                    </m:d>
                    <m:r>
                      <a:rPr lang="en-US" b="0" i="1" dirty="0" smtClean="0">
                        <a:latin typeface="Cambria Math" panose="02040503050406030204" pitchFamily="18" charset="0"/>
                      </a:rPr>
                      <m:t>∈</m:t>
                    </m:r>
                    <m:r>
                      <a:rPr lang="en-US" i="1">
                        <a:latin typeface="Cambria Math" panose="02040503050406030204" pitchFamily="18" charset="0"/>
                        <a:ea typeface="Cambria Math" panose="02040503050406030204" pitchFamily="18" charset="0"/>
                      </a:rPr>
                      <m:t>𝒬</m:t>
                    </m:r>
                  </m:oMath>
                </a14:m>
                <a:endParaRPr lang="en-US" dirty="0"/>
              </a:p>
              <a:p>
                <a14:m>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𝑧</m:t>
                    </m:r>
                    <m:r>
                      <a:rPr lang="en-US" b="0" i="1" smtClean="0">
                        <a:latin typeface="Cambria Math" panose="02040503050406030204" pitchFamily="18" charset="0"/>
                      </a:rPr>
                      <m:t>.</m:t>
                    </m:r>
                    <m:r>
                      <a:rPr lang="en-US" i="1" dirty="0">
                        <a:latin typeface="Cambria Math" panose="02040503050406030204" pitchFamily="18" charset="0"/>
                      </a:rPr>
                      <m:t>𝑟</m:t>
                    </m:r>
                    <m:d>
                      <m:dPr>
                        <m:ctrlPr>
                          <a:rPr lang="en-US" i="1" dirty="0">
                            <a:latin typeface="Cambria Math" panose="02040503050406030204" pitchFamily="18" charset="0"/>
                          </a:rPr>
                        </m:ctrlPr>
                      </m:dPr>
                      <m:e>
                        <m:r>
                          <a:rPr lang="en-US" i="1" dirty="0">
                            <a:latin typeface="Cambria Math" panose="02040503050406030204" pitchFamily="18" charset="0"/>
                          </a:rPr>
                          <m:t>𝑥</m:t>
                        </m:r>
                        <m:r>
                          <a:rPr lang="en-US" i="1" dirty="0">
                            <a:latin typeface="Cambria Math" panose="02040503050406030204" pitchFamily="18" charset="0"/>
                          </a:rPr>
                          <m:t>,</m:t>
                        </m:r>
                        <m:r>
                          <a:rPr lang="en-US" i="1" dirty="0">
                            <a:latin typeface="Cambria Math" panose="02040503050406030204" pitchFamily="18" charset="0"/>
                          </a:rPr>
                          <m:t>𝑦</m:t>
                        </m:r>
                      </m:e>
                    </m:d>
                    <m:r>
                      <a:rPr lang="en-US" b="0" i="1" dirty="0" smtClean="0">
                        <a:latin typeface="Cambria Math" panose="02040503050406030204" pitchFamily="18" charset="0"/>
                      </a:rPr>
                      <m:t>∧</m:t>
                    </m:r>
                    <m:r>
                      <a:rPr lang="en-US" i="1" dirty="0">
                        <a:latin typeface="Cambria Math" panose="02040503050406030204" pitchFamily="18" charset="0"/>
                      </a:rPr>
                      <m:t>𝑟</m:t>
                    </m:r>
                    <m:d>
                      <m:dPr>
                        <m:ctrlPr>
                          <a:rPr lang="en-US" i="1" dirty="0">
                            <a:latin typeface="Cambria Math" panose="02040503050406030204" pitchFamily="18" charset="0"/>
                          </a:rPr>
                        </m:ctrlPr>
                      </m:dPr>
                      <m:e>
                        <m:r>
                          <a:rPr lang="en-US" i="1" dirty="0">
                            <a:latin typeface="Cambria Math" panose="02040503050406030204" pitchFamily="18" charset="0"/>
                          </a:rPr>
                          <m:t>𝑦</m:t>
                        </m:r>
                        <m:r>
                          <a:rPr lang="en-US" i="1" dirty="0">
                            <a:latin typeface="Cambria Math" panose="02040503050406030204" pitchFamily="18" charset="0"/>
                          </a:rPr>
                          <m:t>,</m:t>
                        </m:r>
                        <m:r>
                          <a:rPr lang="en-US" i="1" dirty="0">
                            <a:latin typeface="Cambria Math" panose="02040503050406030204" pitchFamily="18" charset="0"/>
                          </a:rPr>
                          <m:t>𝑧</m:t>
                        </m:r>
                      </m:e>
                    </m:d>
                    <m:r>
                      <a:rPr lang="en-US" b="0" i="1" dirty="0" smtClean="0">
                        <a:latin typeface="Cambria Math" panose="02040503050406030204" pitchFamily="18" charset="0"/>
                      </a:rPr>
                      <m:t>∧</m:t>
                    </m:r>
                    <m:r>
                      <a:rPr lang="en-US" i="1" dirty="0">
                        <a:latin typeface="Cambria Math" panose="02040503050406030204" pitchFamily="18" charset="0"/>
                      </a:rPr>
                      <m:t>𝑟</m:t>
                    </m:r>
                    <m:d>
                      <m:dPr>
                        <m:ctrlPr>
                          <a:rPr lang="en-US" i="1" dirty="0">
                            <a:latin typeface="Cambria Math" panose="02040503050406030204" pitchFamily="18" charset="0"/>
                          </a:rPr>
                        </m:ctrlPr>
                      </m:dPr>
                      <m:e>
                        <m:r>
                          <a:rPr lang="en-US" i="1" dirty="0">
                            <a:latin typeface="Cambria Math" panose="02040503050406030204" pitchFamily="18" charset="0"/>
                          </a:rPr>
                          <m:t>𝑧</m:t>
                        </m:r>
                        <m:r>
                          <a:rPr lang="en-US" i="1" dirty="0">
                            <a:latin typeface="Cambria Math" panose="02040503050406030204" pitchFamily="18" charset="0"/>
                          </a:rPr>
                          <m:t>,</m:t>
                        </m:r>
                        <m:r>
                          <a:rPr lang="en-US" i="1" dirty="0">
                            <a:latin typeface="Cambria Math" panose="02040503050406030204" pitchFamily="18" charset="0"/>
                          </a:rPr>
                          <m:t>𝑥</m:t>
                        </m:r>
                      </m:e>
                    </m:d>
                  </m:oMath>
                </a14:m>
                <a:endParaRPr lang="en-US" i="1" dirty="0">
                  <a:latin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i="1">
                          <a:latin typeface="Cambria Math" panose="02040503050406030204" pitchFamily="18" charset="0"/>
                        </a:rPr>
                        <m:t>𝜙</m:t>
                      </m:r>
                      <m:d>
                        <m:dPr>
                          <m:ctrlPr>
                            <a:rPr lang="en-US" i="1">
                              <a:latin typeface="Cambria Math" panose="02040503050406030204" pitchFamily="18" charset="0"/>
                            </a:rPr>
                          </m:ctrlPr>
                        </m:dPr>
                        <m:e>
                          <m:r>
                            <a:rPr lang="en-US" i="1">
                              <a:latin typeface="Cambria Math" panose="02040503050406030204" pitchFamily="18" charset="0"/>
                            </a:rPr>
                            <m:t>𝑦</m:t>
                          </m:r>
                        </m:e>
                      </m:d>
                      <m:r>
                        <a:rPr lang="en-US" i="1">
                          <a:latin typeface="Cambria Math" panose="02040503050406030204" pitchFamily="18" charset="0"/>
                        </a:rPr>
                        <m:t> </m:t>
                      </m:r>
                      <m:r>
                        <a:rPr lang="en-US" b="0" i="1" dirty="0" smtClean="0">
                          <a:latin typeface="Cambria Math" panose="02040503050406030204" pitchFamily="18" charset="0"/>
                        </a:rPr>
                        <m:t>∈</m:t>
                      </m:r>
                      <m:r>
                        <a:rPr lang="en-US" b="0" i="1" dirty="0" smtClean="0">
                          <a:latin typeface="Cambria Math" panose="02040503050406030204" pitchFamily="18" charset="0"/>
                        </a:rPr>
                        <m:t>𝑄</m:t>
                      </m:r>
                    </m:oMath>
                  </m:oMathPara>
                </a14:m>
                <a:endParaRPr lang="en-US" dirty="0"/>
              </a:p>
              <a:p>
                <a:endParaRPr lang="en-US" dirty="0"/>
              </a:p>
              <a:p>
                <a:r>
                  <a:rPr lang="en-US" dirty="0"/>
                  <a:t>This is </a:t>
                </a:r>
                <a:r>
                  <a:rPr lang="en-US" u="sng" dirty="0"/>
                  <a:t>a triangle </a:t>
                </a:r>
                <a:r>
                  <a:rPr lang="en-US" dirty="0"/>
                  <a:t>but not a tree.</a:t>
                </a:r>
                <a:endParaRPr lang="LID4096" dirty="0"/>
              </a:p>
            </p:txBody>
          </p:sp>
        </mc:Choice>
        <mc:Fallback xmlns="">
          <p:sp>
            <p:nvSpPr>
              <p:cNvPr id="7" name="Content Placeholder 6">
                <a:extLst>
                  <a:ext uri="{FF2B5EF4-FFF2-40B4-BE49-F238E27FC236}">
                    <a16:creationId xmlns:a16="http://schemas.microsoft.com/office/drawing/2014/main" id="{37982CA4-AB21-D74A-25AA-D4D3F67B178D}"/>
                  </a:ext>
                </a:extLst>
              </p:cNvPr>
              <p:cNvSpPr>
                <a:spLocks noGrp="1" noRot="1" noChangeAspect="1" noMove="1" noResize="1" noEditPoints="1" noAdjustHandles="1" noChangeArrowheads="1" noChangeShapeType="1" noTextEdit="1"/>
              </p:cNvSpPr>
              <p:nvPr>
                <p:ph sz="quarter" idx="4"/>
              </p:nvPr>
            </p:nvSpPr>
            <p:spPr>
              <a:xfrm>
                <a:off x="6019801" y="2505075"/>
                <a:ext cx="6280185" cy="3684588"/>
              </a:xfrm>
              <a:blipFill>
                <a:blip r:embed="rId6"/>
                <a:stretch>
                  <a:fillRect l="-2039" t="-3808"/>
                </a:stretch>
              </a:blipFill>
            </p:spPr>
            <p:txBody>
              <a:bodyPr/>
              <a:lstStyle/>
              <a:p>
                <a:r>
                  <a:rPr lang="en-HK">
                    <a:noFill/>
                  </a:rPr>
                  <a:t> </a:t>
                </a:r>
              </a:p>
            </p:txBody>
          </p:sp>
        </mc:Fallback>
      </mc:AlternateContent>
      <p:sp>
        <p:nvSpPr>
          <p:cNvPr id="13" name="Footer Placeholder 12">
            <a:extLst>
              <a:ext uri="{FF2B5EF4-FFF2-40B4-BE49-F238E27FC236}">
                <a16:creationId xmlns:a16="http://schemas.microsoft.com/office/drawing/2014/main" id="{A495D793-02FD-952C-BC12-E0A8F4BAC138}"/>
              </a:ext>
            </a:extLst>
          </p:cNvPr>
          <p:cNvSpPr>
            <a:spLocks noGrp="1"/>
          </p:cNvSpPr>
          <p:nvPr>
            <p:ph type="ftr" sz="quarter" idx="11"/>
          </p:nvPr>
        </p:nvSpPr>
        <p:spPr/>
        <p:txBody>
          <a:bodyPr/>
          <a:lstStyle/>
          <a:p>
            <a:r>
              <a:rPr lang="en-US"/>
              <a:t>Zihao Wang, CSE, HKUST, zihao-wang.github.io</a:t>
            </a:r>
            <a:endParaRPr lang="LID4096"/>
          </a:p>
        </p:txBody>
      </p:sp>
      <p:sp>
        <p:nvSpPr>
          <p:cNvPr id="3" name="Slide Number Placeholder 2">
            <a:extLst>
              <a:ext uri="{FF2B5EF4-FFF2-40B4-BE49-F238E27FC236}">
                <a16:creationId xmlns:a16="http://schemas.microsoft.com/office/drawing/2014/main" id="{DD848AB6-D1C2-7170-9EC7-3766D3711A52}"/>
              </a:ext>
            </a:extLst>
          </p:cNvPr>
          <p:cNvSpPr>
            <a:spLocks noGrp="1"/>
          </p:cNvSpPr>
          <p:nvPr>
            <p:ph type="sldNum" sz="quarter" idx="12"/>
          </p:nvPr>
        </p:nvSpPr>
        <p:spPr/>
        <p:txBody>
          <a:bodyPr/>
          <a:lstStyle/>
          <a:p>
            <a:fld id="{AB4510BC-A1D5-4B44-925C-78FB2FCED2D1}" type="slidenum">
              <a:rPr lang="en-US" smtClean="0"/>
              <a:t>35</a:t>
            </a:fld>
            <a:endParaRPr lang="en-US" dirty="0"/>
          </a:p>
        </p:txBody>
      </p:sp>
      <p:grpSp>
        <p:nvGrpSpPr>
          <p:cNvPr id="11" name="Group 10">
            <a:extLst>
              <a:ext uri="{FF2B5EF4-FFF2-40B4-BE49-F238E27FC236}">
                <a16:creationId xmlns:a16="http://schemas.microsoft.com/office/drawing/2014/main" id="{63D0F133-7CE8-25D6-A235-3354920711B0}"/>
              </a:ext>
            </a:extLst>
          </p:cNvPr>
          <p:cNvGrpSpPr/>
          <p:nvPr/>
        </p:nvGrpSpPr>
        <p:grpSpPr>
          <a:xfrm>
            <a:off x="7922714" y="5432136"/>
            <a:ext cx="1833316" cy="1198350"/>
            <a:chOff x="7407986" y="5474525"/>
            <a:chExt cx="1833316" cy="1198350"/>
          </a:xfrm>
        </p:grpSpPr>
        <mc:AlternateContent xmlns:mc="http://schemas.openxmlformats.org/markup-compatibility/2006" xmlns:a14="http://schemas.microsoft.com/office/drawing/2010/main">
          <mc:Choice Requires="a14">
            <p:sp>
              <p:nvSpPr>
                <p:cNvPr id="8" name="Oval 7">
                  <a:extLst>
                    <a:ext uri="{FF2B5EF4-FFF2-40B4-BE49-F238E27FC236}">
                      <a16:creationId xmlns:a16="http://schemas.microsoft.com/office/drawing/2014/main" id="{370870A3-DEA7-001A-55C5-D29245D39645}"/>
                    </a:ext>
                  </a:extLst>
                </p:cNvPr>
                <p:cNvSpPr/>
                <p:nvPr/>
              </p:nvSpPr>
              <p:spPr>
                <a:xfrm>
                  <a:off x="8158348" y="5474525"/>
                  <a:ext cx="338447"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𝑦</m:t>
                        </m:r>
                      </m:oMath>
                    </m:oMathPara>
                  </a14:m>
                  <a:endParaRPr lang="LID4096" dirty="0"/>
                </a:p>
              </p:txBody>
            </p:sp>
          </mc:Choice>
          <mc:Fallback xmlns="">
            <p:sp>
              <p:nvSpPr>
                <p:cNvPr id="8" name="Oval 7">
                  <a:extLst>
                    <a:ext uri="{FF2B5EF4-FFF2-40B4-BE49-F238E27FC236}">
                      <a16:creationId xmlns:a16="http://schemas.microsoft.com/office/drawing/2014/main" id="{370870A3-DEA7-001A-55C5-D29245D39645}"/>
                    </a:ext>
                  </a:extLst>
                </p:cNvPr>
                <p:cNvSpPr>
                  <a:spLocks noRot="1" noChangeAspect="1" noMove="1" noResize="1" noEditPoints="1" noAdjustHandles="1" noChangeArrowheads="1" noChangeShapeType="1" noTextEdit="1"/>
                </p:cNvSpPr>
                <p:nvPr/>
              </p:nvSpPr>
              <p:spPr>
                <a:xfrm>
                  <a:off x="8158348" y="5474525"/>
                  <a:ext cx="338447" cy="360000"/>
                </a:xfrm>
                <a:prstGeom prst="ellipse">
                  <a:avLst/>
                </a:prstGeom>
                <a:blipFill>
                  <a:blip r:embed="rId7"/>
                  <a:stretch>
                    <a:fillRect b="-6557"/>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9" name="Oval 8">
                  <a:extLst>
                    <a:ext uri="{FF2B5EF4-FFF2-40B4-BE49-F238E27FC236}">
                      <a16:creationId xmlns:a16="http://schemas.microsoft.com/office/drawing/2014/main" id="{8E287C8E-3334-FB31-B7CB-47226DE39402}"/>
                    </a:ext>
                  </a:extLst>
                </p:cNvPr>
                <p:cNvSpPr/>
                <p:nvPr/>
              </p:nvSpPr>
              <p:spPr>
                <a:xfrm>
                  <a:off x="8902855" y="6312875"/>
                  <a:ext cx="338447"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𝑧</m:t>
                        </m:r>
                      </m:oMath>
                    </m:oMathPara>
                  </a14:m>
                  <a:endParaRPr lang="LID4096" dirty="0"/>
                </a:p>
              </p:txBody>
            </p:sp>
          </mc:Choice>
          <mc:Fallback xmlns="">
            <p:sp>
              <p:nvSpPr>
                <p:cNvPr id="9" name="Oval 8">
                  <a:extLst>
                    <a:ext uri="{FF2B5EF4-FFF2-40B4-BE49-F238E27FC236}">
                      <a16:creationId xmlns:a16="http://schemas.microsoft.com/office/drawing/2014/main" id="{8E287C8E-3334-FB31-B7CB-47226DE39402}"/>
                    </a:ext>
                  </a:extLst>
                </p:cNvPr>
                <p:cNvSpPr>
                  <a:spLocks noRot="1" noChangeAspect="1" noMove="1" noResize="1" noEditPoints="1" noAdjustHandles="1" noChangeArrowheads="1" noChangeShapeType="1" noTextEdit="1"/>
                </p:cNvSpPr>
                <p:nvPr/>
              </p:nvSpPr>
              <p:spPr>
                <a:xfrm>
                  <a:off x="8902855" y="6312875"/>
                  <a:ext cx="338447" cy="360000"/>
                </a:xfrm>
                <a:prstGeom prst="ellipse">
                  <a:avLst/>
                </a:prstGeom>
                <a:blipFill>
                  <a:blip r:embed="rId8"/>
                  <a:stretch>
                    <a:fillRect/>
                  </a:stretch>
                </a:blipFill>
              </p:spPr>
              <p:txBody>
                <a:bodyPr/>
                <a:lstStyle/>
                <a:p>
                  <a:r>
                    <a:rPr lang="en-HK">
                      <a:noFill/>
                    </a:rPr>
                    <a:t> </a:t>
                  </a:r>
                </a:p>
              </p:txBody>
            </p:sp>
          </mc:Fallback>
        </mc:AlternateContent>
        <mc:AlternateContent xmlns:mc="http://schemas.openxmlformats.org/markup-compatibility/2006" xmlns:a14="http://schemas.microsoft.com/office/drawing/2010/main">
          <mc:Choice Requires="a14">
            <p:sp>
              <p:nvSpPr>
                <p:cNvPr id="10" name="Oval 9">
                  <a:extLst>
                    <a:ext uri="{FF2B5EF4-FFF2-40B4-BE49-F238E27FC236}">
                      <a16:creationId xmlns:a16="http://schemas.microsoft.com/office/drawing/2014/main" id="{E36B6FBF-0EE0-F0B2-4913-0EE2CFE1079A}"/>
                    </a:ext>
                  </a:extLst>
                </p:cNvPr>
                <p:cNvSpPr/>
                <p:nvPr/>
              </p:nvSpPr>
              <p:spPr>
                <a:xfrm>
                  <a:off x="7407986" y="6312875"/>
                  <a:ext cx="338447" cy="360000"/>
                </a:xfrm>
                <a:prstGeom prst="ellipse">
                  <a:avLst/>
                </a:prstGeom>
              </p:spPr>
              <p:style>
                <a:lnRef idx="2">
                  <a:schemeClr val="dk1"/>
                </a:lnRef>
                <a:fillRef idx="1">
                  <a:schemeClr val="lt1"/>
                </a:fillRef>
                <a:effectRef idx="0">
                  <a:schemeClr val="dk1"/>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r>
                          <a:rPr lang="en-US" i="1" dirty="0" smtClean="0">
                            <a:latin typeface="Cambria Math" panose="02040503050406030204" pitchFamily="18" charset="0"/>
                          </a:rPr>
                          <m:t>𝑥</m:t>
                        </m:r>
                      </m:oMath>
                    </m:oMathPara>
                  </a14:m>
                  <a:endParaRPr lang="LID4096" dirty="0"/>
                </a:p>
              </p:txBody>
            </p:sp>
          </mc:Choice>
          <mc:Fallback xmlns="">
            <p:sp>
              <p:nvSpPr>
                <p:cNvPr id="10" name="Oval 9">
                  <a:extLst>
                    <a:ext uri="{FF2B5EF4-FFF2-40B4-BE49-F238E27FC236}">
                      <a16:creationId xmlns:a16="http://schemas.microsoft.com/office/drawing/2014/main" id="{E36B6FBF-0EE0-F0B2-4913-0EE2CFE1079A}"/>
                    </a:ext>
                  </a:extLst>
                </p:cNvPr>
                <p:cNvSpPr>
                  <a:spLocks noRot="1" noChangeAspect="1" noMove="1" noResize="1" noEditPoints="1" noAdjustHandles="1" noChangeArrowheads="1" noChangeShapeType="1" noTextEdit="1"/>
                </p:cNvSpPr>
                <p:nvPr/>
              </p:nvSpPr>
              <p:spPr>
                <a:xfrm>
                  <a:off x="7407986" y="6312875"/>
                  <a:ext cx="338447" cy="360000"/>
                </a:xfrm>
                <a:prstGeom prst="ellipse">
                  <a:avLst/>
                </a:prstGeom>
                <a:blipFill>
                  <a:blip r:embed="rId9"/>
                  <a:stretch>
                    <a:fillRect/>
                  </a:stretch>
                </a:blipFill>
              </p:spPr>
              <p:txBody>
                <a:bodyPr/>
                <a:lstStyle/>
                <a:p>
                  <a:r>
                    <a:rPr lang="en-HK">
                      <a:noFill/>
                    </a:rPr>
                    <a:t> </a:t>
                  </a:r>
                </a:p>
              </p:txBody>
            </p:sp>
          </mc:Fallback>
        </mc:AlternateContent>
        <p:cxnSp>
          <p:nvCxnSpPr>
            <p:cNvPr id="12" name="Straight Arrow Connector 11">
              <a:extLst>
                <a:ext uri="{FF2B5EF4-FFF2-40B4-BE49-F238E27FC236}">
                  <a16:creationId xmlns:a16="http://schemas.microsoft.com/office/drawing/2014/main" id="{7E6B6BB1-5221-0B26-D80C-CA5DE04BBB87}"/>
                </a:ext>
              </a:extLst>
            </p:cNvPr>
            <p:cNvCxnSpPr>
              <a:cxnSpLocks/>
              <a:stCxn id="10" idx="7"/>
              <a:endCxn id="8" idx="3"/>
            </p:cNvCxnSpPr>
            <p:nvPr/>
          </p:nvCxnSpPr>
          <p:spPr>
            <a:xfrm flipV="1">
              <a:off x="7696869" y="5781804"/>
              <a:ext cx="511043" cy="58379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5" name="Straight Arrow Connector 14">
              <a:extLst>
                <a:ext uri="{FF2B5EF4-FFF2-40B4-BE49-F238E27FC236}">
                  <a16:creationId xmlns:a16="http://schemas.microsoft.com/office/drawing/2014/main" id="{25E40180-2324-B60C-6B5E-6975AE8B5AC4}"/>
                </a:ext>
              </a:extLst>
            </p:cNvPr>
            <p:cNvCxnSpPr>
              <a:cxnSpLocks/>
              <a:stCxn id="8" idx="5"/>
              <a:endCxn id="9" idx="1"/>
            </p:cNvCxnSpPr>
            <p:nvPr/>
          </p:nvCxnSpPr>
          <p:spPr>
            <a:xfrm>
              <a:off x="8447231" y="5781804"/>
              <a:ext cx="505188" cy="583792"/>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cxnSp>
          <p:nvCxnSpPr>
            <p:cNvPr id="18" name="Straight Arrow Connector 17">
              <a:extLst>
                <a:ext uri="{FF2B5EF4-FFF2-40B4-BE49-F238E27FC236}">
                  <a16:creationId xmlns:a16="http://schemas.microsoft.com/office/drawing/2014/main" id="{2F78D73D-BD29-E3B6-30F0-B905C085FAB2}"/>
                </a:ext>
              </a:extLst>
            </p:cNvPr>
            <p:cNvCxnSpPr>
              <a:cxnSpLocks/>
              <a:stCxn id="9" idx="2"/>
              <a:endCxn id="10" idx="6"/>
            </p:cNvCxnSpPr>
            <p:nvPr/>
          </p:nvCxnSpPr>
          <p:spPr>
            <a:xfrm flipH="1">
              <a:off x="7746433" y="6492875"/>
              <a:ext cx="1156422" cy="0"/>
            </a:xfrm>
            <a:prstGeom prst="straightConnector1">
              <a:avLst/>
            </a:prstGeom>
            <a:ln>
              <a:tailEnd type="triangle"/>
            </a:ln>
          </p:spPr>
          <p:style>
            <a:lnRef idx="2">
              <a:schemeClr val="dk1"/>
            </a:lnRef>
            <a:fillRef idx="1">
              <a:schemeClr val="lt1"/>
            </a:fillRef>
            <a:effectRef idx="0">
              <a:schemeClr val="dk1"/>
            </a:effectRef>
            <a:fontRef idx="minor">
              <a:schemeClr val="dk1"/>
            </a:fontRef>
          </p:style>
        </p:cxnSp>
      </p:grpSp>
      <p:sp>
        <p:nvSpPr>
          <p:cNvPr id="16" name="TextBox 15">
            <a:extLst>
              <a:ext uri="{FF2B5EF4-FFF2-40B4-BE49-F238E27FC236}">
                <a16:creationId xmlns:a16="http://schemas.microsoft.com/office/drawing/2014/main" id="{4C6139D3-21B9-1FF8-38B7-A9973419A76C}"/>
              </a:ext>
            </a:extLst>
          </p:cNvPr>
          <p:cNvSpPr txBox="1"/>
          <p:nvPr/>
        </p:nvSpPr>
        <p:spPr>
          <a:xfrm>
            <a:off x="0" y="6613753"/>
            <a:ext cx="9747504" cy="215444"/>
          </a:xfrm>
          <a:prstGeom prst="rect">
            <a:avLst/>
          </a:prstGeom>
          <a:noFill/>
        </p:spPr>
        <p:txBody>
          <a:bodyPr wrap="square">
            <a:spAutoFit/>
          </a:bodyPr>
          <a:lstStyle/>
          <a:p>
            <a:r>
              <a:rPr lang="en-US" sz="800" dirty="0"/>
              <a:t>Yin, H., Wang, Z., &amp; Song, Y. (2024). Rethinking Complex Queries on Knowledge Graphs with Neural Link Predictors. In The Twelfth International Conference on Learning Representations.</a:t>
            </a:r>
          </a:p>
        </p:txBody>
      </p:sp>
      <p:grpSp>
        <p:nvGrpSpPr>
          <p:cNvPr id="28" name="Group 27">
            <a:extLst>
              <a:ext uri="{FF2B5EF4-FFF2-40B4-BE49-F238E27FC236}">
                <a16:creationId xmlns:a16="http://schemas.microsoft.com/office/drawing/2014/main" id="{DBAD139C-0D4C-FE0B-57F6-D050D205A233}"/>
              </a:ext>
            </a:extLst>
          </p:cNvPr>
          <p:cNvGrpSpPr/>
          <p:nvPr/>
        </p:nvGrpSpPr>
        <p:grpSpPr>
          <a:xfrm>
            <a:off x="2731338" y="1753503"/>
            <a:ext cx="6280185" cy="4062696"/>
            <a:chOff x="2731338" y="1753503"/>
            <a:chExt cx="6280185" cy="4062696"/>
          </a:xfrm>
        </p:grpSpPr>
        <p:pic>
          <p:nvPicPr>
            <p:cNvPr id="14" name="Picture 13">
              <a:extLst>
                <a:ext uri="{FF2B5EF4-FFF2-40B4-BE49-F238E27FC236}">
                  <a16:creationId xmlns:a16="http://schemas.microsoft.com/office/drawing/2014/main" id="{253B812A-168E-66E5-EB5A-26ECED286D17}"/>
                </a:ext>
              </a:extLst>
            </p:cNvPr>
            <p:cNvPicPr>
              <a:picLocks noChangeAspect="1"/>
            </p:cNvPicPr>
            <p:nvPr/>
          </p:nvPicPr>
          <p:blipFill>
            <a:blip r:embed="rId10"/>
            <a:stretch>
              <a:fillRect/>
            </a:stretch>
          </p:blipFill>
          <p:spPr>
            <a:xfrm>
              <a:off x="2731338" y="1753503"/>
              <a:ext cx="6280185" cy="4062696"/>
            </a:xfrm>
            <a:prstGeom prst="rect">
              <a:avLst/>
            </a:prstGeom>
            <a:ln>
              <a:noFill/>
            </a:ln>
            <a:effectLst>
              <a:outerShdw blurRad="292100" dist="139700" dir="2700000" algn="tl" rotWithShape="0">
                <a:srgbClr val="333333">
                  <a:alpha val="65000"/>
                </a:srgbClr>
              </a:outerShdw>
            </a:effectLst>
          </p:spPr>
        </p:pic>
        <p:sp>
          <p:nvSpPr>
            <p:cNvPr id="19" name="TextBox 18">
              <a:extLst>
                <a:ext uri="{FF2B5EF4-FFF2-40B4-BE49-F238E27FC236}">
                  <a16:creationId xmlns:a16="http://schemas.microsoft.com/office/drawing/2014/main" id="{4BDAB560-CB52-AB20-E7CD-1C1F0F19BC0A}"/>
                </a:ext>
              </a:extLst>
            </p:cNvPr>
            <p:cNvSpPr txBox="1"/>
            <p:nvPr/>
          </p:nvSpPr>
          <p:spPr>
            <a:xfrm>
              <a:off x="7377038" y="2505075"/>
              <a:ext cx="1584921" cy="369332"/>
            </a:xfrm>
            <a:prstGeom prst="rect">
              <a:avLst/>
            </a:prstGeom>
            <a:noFill/>
          </p:spPr>
          <p:txBody>
            <a:bodyPr wrap="none" rtlCol="0">
              <a:spAutoFit/>
            </a:bodyPr>
            <a:lstStyle/>
            <a:p>
              <a:r>
                <a:rPr lang="en-US" dirty="0"/>
                <a:t>Leaf existential</a:t>
              </a:r>
            </a:p>
          </p:txBody>
        </p:sp>
        <p:sp>
          <p:nvSpPr>
            <p:cNvPr id="20" name="TextBox 19">
              <a:extLst>
                <a:ext uri="{FF2B5EF4-FFF2-40B4-BE49-F238E27FC236}">
                  <a16:creationId xmlns:a16="http://schemas.microsoft.com/office/drawing/2014/main" id="{BFAD347A-4173-7F3A-64D9-2F3808F0C289}"/>
                </a:ext>
              </a:extLst>
            </p:cNvPr>
            <p:cNvSpPr txBox="1"/>
            <p:nvPr/>
          </p:nvSpPr>
          <p:spPr>
            <a:xfrm>
              <a:off x="2731339" y="2478298"/>
              <a:ext cx="1484046" cy="646331"/>
            </a:xfrm>
            <a:prstGeom prst="rect">
              <a:avLst/>
            </a:prstGeom>
            <a:noFill/>
          </p:spPr>
          <p:txBody>
            <a:bodyPr wrap="square" rtlCol="0">
              <a:spAutoFit/>
            </a:bodyPr>
            <a:lstStyle/>
            <a:p>
              <a:r>
                <a:rPr lang="en-US" dirty="0"/>
                <a:t>Non-constant </a:t>
              </a:r>
            </a:p>
            <a:p>
              <a:r>
                <a:rPr lang="en-US" dirty="0"/>
                <a:t>negation</a:t>
              </a:r>
            </a:p>
          </p:txBody>
        </p:sp>
        <p:cxnSp>
          <p:nvCxnSpPr>
            <p:cNvPr id="22" name="Straight Arrow Connector 21">
              <a:extLst>
                <a:ext uri="{FF2B5EF4-FFF2-40B4-BE49-F238E27FC236}">
                  <a16:creationId xmlns:a16="http://schemas.microsoft.com/office/drawing/2014/main" id="{95500318-4968-7EEB-5E9D-AFF63DABD677}"/>
                </a:ext>
              </a:extLst>
            </p:cNvPr>
            <p:cNvCxnSpPr>
              <a:cxnSpLocks/>
              <a:stCxn id="20" idx="3"/>
            </p:cNvCxnSpPr>
            <p:nvPr/>
          </p:nvCxnSpPr>
          <p:spPr>
            <a:xfrm>
              <a:off x="4215385" y="2801464"/>
              <a:ext cx="1880615" cy="691544"/>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23" name="Straight Arrow Connector 22">
              <a:extLst>
                <a:ext uri="{FF2B5EF4-FFF2-40B4-BE49-F238E27FC236}">
                  <a16:creationId xmlns:a16="http://schemas.microsoft.com/office/drawing/2014/main" id="{B61A8DA9-4D59-E981-35F9-AECAFABD4FCF}"/>
                </a:ext>
              </a:extLst>
            </p:cNvPr>
            <p:cNvCxnSpPr>
              <a:cxnSpLocks/>
              <a:stCxn id="19" idx="2"/>
            </p:cNvCxnSpPr>
            <p:nvPr/>
          </p:nvCxnSpPr>
          <p:spPr>
            <a:xfrm flipH="1">
              <a:off x="7022592" y="2874407"/>
              <a:ext cx="1146907" cy="618601"/>
            </a:xfrm>
            <a:prstGeom prst="straightConnector1">
              <a:avLst/>
            </a:prstGeom>
            <a:ln w="19050" cap="flat" cmpd="sng" algn="ctr">
              <a:solidFill>
                <a:schemeClr val="accent5"/>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grpSp>
    </p:spTree>
    <p:extLst>
      <p:ext uri="{BB962C8B-B14F-4D97-AF65-F5344CB8AC3E}">
        <p14:creationId xmlns:p14="http://schemas.microsoft.com/office/powerpoint/2010/main" val="2666362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8227CF29-1244-EA32-9B44-A5D300161814}"/>
              </a:ext>
            </a:extLst>
          </p:cNvPr>
          <p:cNvSpPr>
            <a:spLocks noGrp="1"/>
          </p:cNvSpPr>
          <p:nvPr>
            <p:ph type="title"/>
          </p:nvPr>
        </p:nvSpPr>
        <p:spPr/>
        <p:txBody>
          <a:bodyPr/>
          <a:lstStyle/>
          <a:p>
            <a:r>
              <a:rPr lang="en-US" dirty="0"/>
              <a:t>Neural reasoning</a:t>
            </a:r>
            <a:r>
              <a:rPr lang="zh-CN" altLang="en-US" dirty="0"/>
              <a:t> </a:t>
            </a:r>
            <a:r>
              <a:rPr lang="en-US" altLang="zh-CN" dirty="0"/>
              <a:t>for logical query</a:t>
            </a:r>
            <a:r>
              <a:rPr lang="en-US" dirty="0"/>
              <a:t>: summary</a:t>
            </a:r>
          </a:p>
        </p:txBody>
      </p:sp>
      <p:sp>
        <p:nvSpPr>
          <p:cNvPr id="9" name="Content Placeholder 8">
            <a:extLst>
              <a:ext uri="{FF2B5EF4-FFF2-40B4-BE49-F238E27FC236}">
                <a16:creationId xmlns:a16="http://schemas.microsoft.com/office/drawing/2014/main" id="{C9C99036-ACA6-C4F4-D319-9448BFEBA07A}"/>
              </a:ext>
            </a:extLst>
          </p:cNvPr>
          <p:cNvSpPr>
            <a:spLocks noGrp="1"/>
          </p:cNvSpPr>
          <p:nvPr>
            <p:ph idx="1"/>
          </p:nvPr>
        </p:nvSpPr>
        <p:spPr/>
        <p:txBody>
          <a:bodyPr/>
          <a:lstStyle/>
          <a:p>
            <a:r>
              <a:rPr lang="en-US" dirty="0"/>
              <a:t>Logical query in DB:</a:t>
            </a:r>
          </a:p>
          <a:p>
            <a:pPr lvl="1"/>
            <a:r>
              <a:rPr lang="en-US" dirty="0"/>
              <a:t>Solves various forms of logical queries</a:t>
            </a:r>
          </a:p>
          <a:p>
            <a:r>
              <a:rPr lang="en-US" dirty="0"/>
              <a:t>Logical Reasoning in Enriched KG</a:t>
            </a:r>
          </a:p>
          <a:p>
            <a:pPr lvl="1"/>
            <a:r>
              <a:rPr lang="en-US" dirty="0"/>
              <a:t>Strategy I: first complete, then conduct logical inference.</a:t>
            </a:r>
          </a:p>
          <a:p>
            <a:pPr lvl="1"/>
            <a:r>
              <a:rPr lang="en-US" dirty="0"/>
              <a:t>Strategy II: mixture of completion and logical inference.</a:t>
            </a:r>
          </a:p>
          <a:p>
            <a:r>
              <a:rPr lang="en-US" dirty="0"/>
              <a:t>Still far away from SPARQL-compatible queries</a:t>
            </a:r>
          </a:p>
          <a:p>
            <a:pPr lvl="1"/>
            <a:r>
              <a:rPr lang="en-US" dirty="0"/>
              <a:t>Some key features are missing, such as:</a:t>
            </a:r>
          </a:p>
          <a:p>
            <a:pPr lvl="2"/>
            <a:r>
              <a:rPr lang="en-US" dirty="0"/>
              <a:t>multiple variables to answer. (Yin et al., 2023)</a:t>
            </a:r>
          </a:p>
          <a:p>
            <a:pPr lvl="2"/>
            <a:r>
              <a:rPr lang="en-US" dirty="0"/>
              <a:t>operators such as count, distinct, sort, …</a:t>
            </a:r>
          </a:p>
        </p:txBody>
      </p:sp>
      <p:sp>
        <p:nvSpPr>
          <p:cNvPr id="7" name="Slide Number Placeholder 6">
            <a:extLst>
              <a:ext uri="{FF2B5EF4-FFF2-40B4-BE49-F238E27FC236}">
                <a16:creationId xmlns:a16="http://schemas.microsoft.com/office/drawing/2014/main" id="{51B6F796-FB8B-9085-7219-FEA0D6474F80}"/>
              </a:ext>
            </a:extLst>
          </p:cNvPr>
          <p:cNvSpPr>
            <a:spLocks noGrp="1"/>
          </p:cNvSpPr>
          <p:nvPr>
            <p:ph type="sldNum" sz="quarter" idx="12"/>
          </p:nvPr>
        </p:nvSpPr>
        <p:spPr/>
        <p:txBody>
          <a:bodyPr/>
          <a:lstStyle/>
          <a:p>
            <a:fld id="{360D54F1-1E69-41BF-8A89-6B497D4E24EC}" type="slidenum">
              <a:rPr lang="en-US" smtClean="0"/>
              <a:t>36</a:t>
            </a:fld>
            <a:endParaRPr lang="en-US"/>
          </a:p>
        </p:txBody>
      </p:sp>
      <p:sp>
        <p:nvSpPr>
          <p:cNvPr id="11" name="TextBox 10">
            <a:extLst>
              <a:ext uri="{FF2B5EF4-FFF2-40B4-BE49-F238E27FC236}">
                <a16:creationId xmlns:a16="http://schemas.microsoft.com/office/drawing/2014/main" id="{1AE8ECE7-AE22-BB91-51C6-10494FA2BB5B}"/>
              </a:ext>
            </a:extLst>
          </p:cNvPr>
          <p:cNvSpPr txBox="1"/>
          <p:nvPr/>
        </p:nvSpPr>
        <p:spPr>
          <a:xfrm>
            <a:off x="726948" y="6431190"/>
            <a:ext cx="8956548" cy="215444"/>
          </a:xfrm>
          <a:prstGeom prst="rect">
            <a:avLst/>
          </a:prstGeom>
          <a:noFill/>
        </p:spPr>
        <p:txBody>
          <a:bodyPr wrap="square">
            <a:spAutoFit/>
          </a:bodyPr>
          <a:lstStyle/>
          <a:p>
            <a:r>
              <a:rPr lang="en-US" sz="800" b="0" i="0" dirty="0">
                <a:solidFill>
                  <a:srgbClr val="222222"/>
                </a:solidFill>
                <a:effectLst/>
                <a:highlight>
                  <a:srgbClr val="FFFFFF"/>
                </a:highlight>
                <a:latin typeface="Arial" panose="020B0604020202020204" pitchFamily="34" charset="0"/>
              </a:rPr>
              <a:t>Yin, H., Wang, Z., Fei, W., &amp; Song, Y. (2023). $\text {EFO} _ {k} $-CQA: Towards Knowledge Graph Complex Query Answering beyond Set Operation. </a:t>
            </a:r>
            <a:r>
              <a:rPr lang="en-US" sz="800" b="0" i="1" dirty="0" err="1">
                <a:solidFill>
                  <a:srgbClr val="222222"/>
                </a:solidFill>
                <a:effectLst/>
                <a:highlight>
                  <a:srgbClr val="FFFFFF"/>
                </a:highlight>
                <a:latin typeface="Arial" panose="020B0604020202020204" pitchFamily="34" charset="0"/>
              </a:rPr>
              <a:t>arXiv</a:t>
            </a:r>
            <a:r>
              <a:rPr lang="en-US" sz="800" b="0" i="1" dirty="0">
                <a:solidFill>
                  <a:srgbClr val="222222"/>
                </a:solidFill>
                <a:effectLst/>
                <a:highlight>
                  <a:srgbClr val="FFFFFF"/>
                </a:highlight>
                <a:latin typeface="Arial" panose="020B0604020202020204" pitchFamily="34" charset="0"/>
              </a:rPr>
              <a:t> preprint arXiv:2307.13701</a:t>
            </a:r>
            <a:r>
              <a:rPr lang="en-US" sz="800" b="0" i="0" dirty="0">
                <a:solidFill>
                  <a:srgbClr val="222222"/>
                </a:solidFill>
                <a:effectLst/>
                <a:highlight>
                  <a:srgbClr val="FFFFFF"/>
                </a:highlight>
                <a:latin typeface="Arial" panose="020B0604020202020204" pitchFamily="34" charset="0"/>
              </a:rPr>
              <a:t>.</a:t>
            </a:r>
            <a:endParaRPr lang="en-US" sz="800" dirty="0"/>
          </a:p>
        </p:txBody>
      </p:sp>
    </p:spTree>
    <p:extLst>
      <p:ext uri="{BB962C8B-B14F-4D97-AF65-F5344CB8AC3E}">
        <p14:creationId xmlns:p14="http://schemas.microsoft.com/office/powerpoint/2010/main" val="326149529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2" name="Content Placeholder 2">
            <a:extLst>
              <a:ext uri="{FF2B5EF4-FFF2-40B4-BE49-F238E27FC236}">
                <a16:creationId xmlns:a16="http://schemas.microsoft.com/office/drawing/2014/main" id="{20E63B35-7B38-D2D6-7361-6F4DAC98C37F}"/>
              </a:ext>
            </a:extLst>
          </p:cNvPr>
          <p:cNvSpPr txBox="1">
            <a:spLocks/>
          </p:cNvSpPr>
          <p:nvPr/>
        </p:nvSpPr>
        <p:spPr>
          <a:xfrm>
            <a:off x="7054" y="4329124"/>
            <a:ext cx="12192000" cy="48591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endParaRPr lang="en-US" sz="1800" b="1" dirty="0">
              <a:latin typeface="Times New Roman" panose="02020603050405020304" pitchFamily="18" charset="0"/>
              <a:ea typeface="Calibri" charset="0"/>
              <a:cs typeface="Times New Roman" panose="02020603050405020304" pitchFamily="18" charset="0"/>
            </a:endParaRPr>
          </a:p>
        </p:txBody>
      </p:sp>
      <p:sp>
        <p:nvSpPr>
          <p:cNvPr id="495" name="Google Shape;495;g133bcaf6178_1_0"/>
          <p:cNvSpPr txBox="1"/>
          <p:nvPr/>
        </p:nvSpPr>
        <p:spPr>
          <a:xfrm>
            <a:off x="0" y="1044713"/>
            <a:ext cx="12132527" cy="1623997"/>
          </a:xfrm>
          <a:prstGeom prst="rect">
            <a:avLst/>
          </a:prstGeom>
          <a:solidFill>
            <a:schemeClr val="lt1"/>
          </a:solidFill>
          <a:ln>
            <a:noFill/>
          </a:ln>
        </p:spPr>
        <p:txBody>
          <a:bodyPr spcFirstLastPara="1" wrap="square" lIns="91433" tIns="45700" rIns="91433" bIns="45700" anchor="ctr" anchorCtr="0">
            <a:normAutofit/>
          </a:bodyPr>
          <a:lstStyle/>
          <a:p>
            <a:pPr algn="ctr">
              <a:lnSpc>
                <a:spcPct val="90000"/>
              </a:lnSpc>
              <a:spcBef>
                <a:spcPct val="0"/>
              </a:spcBef>
              <a:buClr>
                <a:srgbClr val="13294B"/>
              </a:buClr>
              <a:buSzPts val="4000"/>
            </a:pPr>
            <a:r>
              <a:rPr lang="en-US" sz="3600" b="1" dirty="0">
                <a:latin typeface="Georgia" panose="02040502050405020303" pitchFamily="18" charset="0"/>
                <a:sym typeface="Arial"/>
              </a:rPr>
              <a:t>New Frontiers of Knowledge Graph Reasoning: </a:t>
            </a:r>
          </a:p>
          <a:p>
            <a:pPr algn="ctr">
              <a:lnSpc>
                <a:spcPct val="90000"/>
              </a:lnSpc>
              <a:spcBef>
                <a:spcPct val="0"/>
              </a:spcBef>
              <a:buClr>
                <a:srgbClr val="13294B"/>
              </a:buClr>
              <a:buSzPts val="4000"/>
            </a:pPr>
            <a:r>
              <a:rPr lang="en-US" sz="3600" b="1" dirty="0">
                <a:latin typeface="Georgia" panose="02040502050405020303" pitchFamily="18" charset="0"/>
                <a:sym typeface="Arial"/>
              </a:rPr>
              <a:t>Recent Advances and Future Trends</a:t>
            </a:r>
            <a:endParaRPr lang="en-US" sz="3600" b="1" dirty="0">
              <a:latin typeface="Georgia" panose="02040502050405020303" pitchFamily="18" charset="0"/>
            </a:endParaRPr>
          </a:p>
        </p:txBody>
      </p:sp>
      <p:pic>
        <p:nvPicPr>
          <p:cNvPr id="3" name="Picture 2" descr="A person wearing a suit and tie smiling at the camera&#10;&#10;Description automatically generated">
            <a:extLst>
              <a:ext uri="{FF2B5EF4-FFF2-40B4-BE49-F238E27FC236}">
                <a16:creationId xmlns:a16="http://schemas.microsoft.com/office/drawing/2014/main" id="{472EFC06-E2D0-BBF3-B440-E75266E56D96}"/>
              </a:ext>
            </a:extLst>
          </p:cNvPr>
          <p:cNvPicPr>
            <a:picLocks noChangeAspect="1"/>
          </p:cNvPicPr>
          <p:nvPr/>
        </p:nvPicPr>
        <p:blipFill>
          <a:blip r:embed="rId3"/>
          <a:stretch>
            <a:fillRect/>
          </a:stretch>
        </p:blipFill>
        <p:spPr>
          <a:xfrm>
            <a:off x="9608793" y="2620075"/>
            <a:ext cx="1480493" cy="1532082"/>
          </a:xfrm>
          <a:prstGeom prst="rect">
            <a:avLst/>
          </a:prstGeom>
        </p:spPr>
      </p:pic>
      <p:pic>
        <p:nvPicPr>
          <p:cNvPr id="5" name="Picture 4" descr="A picture containing person, yellow, clothing, young&#10;&#10;Description automatically generated">
            <a:extLst>
              <a:ext uri="{FF2B5EF4-FFF2-40B4-BE49-F238E27FC236}">
                <a16:creationId xmlns:a16="http://schemas.microsoft.com/office/drawing/2014/main" id="{CB5DE0E1-C0FA-3DDC-8FAF-8E2F58CE99F5}"/>
              </a:ext>
            </a:extLst>
          </p:cNvPr>
          <p:cNvPicPr>
            <a:picLocks noChangeAspect="1"/>
          </p:cNvPicPr>
          <p:nvPr/>
        </p:nvPicPr>
        <p:blipFill>
          <a:blip r:embed="rId4"/>
          <a:stretch>
            <a:fillRect/>
          </a:stretch>
        </p:blipFill>
        <p:spPr>
          <a:xfrm>
            <a:off x="881039" y="2623740"/>
            <a:ext cx="1480493" cy="1480493"/>
          </a:xfrm>
          <a:prstGeom prst="rect">
            <a:avLst/>
          </a:prstGeom>
        </p:spPr>
      </p:pic>
      <p:sp>
        <p:nvSpPr>
          <p:cNvPr id="6" name="Content Placeholder 2">
            <a:extLst>
              <a:ext uri="{FF2B5EF4-FFF2-40B4-BE49-F238E27FC236}">
                <a16:creationId xmlns:a16="http://schemas.microsoft.com/office/drawing/2014/main" id="{8472B6CB-AD20-4780-CBB9-B820FA1AB8D2}"/>
              </a:ext>
            </a:extLst>
          </p:cNvPr>
          <p:cNvSpPr txBox="1">
            <a:spLocks/>
          </p:cNvSpPr>
          <p:nvPr/>
        </p:nvSpPr>
        <p:spPr>
          <a:xfrm>
            <a:off x="686672" y="4196388"/>
            <a:ext cx="1767814"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Lihui Liu</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7" name="Content Placeholder 2">
            <a:extLst>
              <a:ext uri="{FF2B5EF4-FFF2-40B4-BE49-F238E27FC236}">
                <a16:creationId xmlns:a16="http://schemas.microsoft.com/office/drawing/2014/main" id="{887C6676-F37E-0544-1E69-FEE15859D771}"/>
              </a:ext>
            </a:extLst>
          </p:cNvPr>
          <p:cNvSpPr txBox="1">
            <a:spLocks/>
          </p:cNvSpPr>
          <p:nvPr/>
        </p:nvSpPr>
        <p:spPr>
          <a:xfrm>
            <a:off x="9219533" y="4270643"/>
            <a:ext cx="2536857"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rgbClr val="13294B"/>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rgbClr val="13294B"/>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rgbClr val="13294B"/>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rgbClr val="13294B"/>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400" b="1" dirty="0">
                <a:latin typeface="Times New Roman" panose="02020603050405020304" pitchFamily="18" charset="0"/>
                <a:ea typeface="Calibri" charset="0"/>
                <a:cs typeface="Times New Roman" panose="02020603050405020304" pitchFamily="18" charset="0"/>
              </a:rPr>
              <a:t>Hanghang Tong</a:t>
            </a:r>
          </a:p>
        </p:txBody>
      </p:sp>
      <p:sp>
        <p:nvSpPr>
          <p:cNvPr id="8" name="Content Placeholder 2">
            <a:extLst>
              <a:ext uri="{FF2B5EF4-FFF2-40B4-BE49-F238E27FC236}">
                <a16:creationId xmlns:a16="http://schemas.microsoft.com/office/drawing/2014/main" id="{8EC95320-582E-DE81-845B-784CF2BCE844}"/>
              </a:ext>
            </a:extLst>
          </p:cNvPr>
          <p:cNvSpPr txBox="1">
            <a:spLocks/>
          </p:cNvSpPr>
          <p:nvPr/>
        </p:nvSpPr>
        <p:spPr>
          <a:xfrm>
            <a:off x="27901" y="4797782"/>
            <a:ext cx="12192000" cy="485911"/>
          </a:xfrm>
          <a:prstGeom prst="rect">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1800" b="1" dirty="0">
                <a:latin typeface="Times New Roman" panose="02020603050405020304" pitchFamily="18" charset="0"/>
                <a:ea typeface="Calibri" charset="0"/>
                <a:cs typeface="Times New Roman" panose="02020603050405020304" pitchFamily="18" charset="0"/>
              </a:rPr>
              <a:t>lihuil2@illinois.edu   zwanggc@cse.ust.hk    jbai@connect.ust.hk  yqsong@cse.ust.hk htong@illinois.edu</a:t>
            </a:r>
          </a:p>
        </p:txBody>
      </p:sp>
      <p:pic>
        <p:nvPicPr>
          <p:cNvPr id="4" name="Picture 3" descr="A person sitting on a rock by the water&#10;&#10;Description automatically generated">
            <a:extLst>
              <a:ext uri="{FF2B5EF4-FFF2-40B4-BE49-F238E27FC236}">
                <a16:creationId xmlns:a16="http://schemas.microsoft.com/office/drawing/2014/main" id="{D7CB7016-EAF3-562B-A752-96FC04611A4C}"/>
              </a:ext>
            </a:extLst>
          </p:cNvPr>
          <p:cNvPicPr>
            <a:picLocks noChangeAspect="1"/>
          </p:cNvPicPr>
          <p:nvPr/>
        </p:nvPicPr>
        <p:blipFill>
          <a:blip r:embed="rId5"/>
          <a:stretch>
            <a:fillRect/>
          </a:stretch>
        </p:blipFill>
        <p:spPr>
          <a:xfrm>
            <a:off x="2974678" y="2616190"/>
            <a:ext cx="1532082" cy="1532082"/>
          </a:xfrm>
          <a:prstGeom prst="rect">
            <a:avLst/>
          </a:prstGeom>
        </p:spPr>
      </p:pic>
      <p:pic>
        <p:nvPicPr>
          <p:cNvPr id="10" name="Picture 9" descr="A person in a blue shirt with his arms crossed on a football field&#10;&#10;Description automatically generated">
            <a:extLst>
              <a:ext uri="{FF2B5EF4-FFF2-40B4-BE49-F238E27FC236}">
                <a16:creationId xmlns:a16="http://schemas.microsoft.com/office/drawing/2014/main" id="{E30BF2AA-E790-CE38-8EAF-84CA79F82E8F}"/>
              </a:ext>
            </a:extLst>
          </p:cNvPr>
          <p:cNvPicPr>
            <a:picLocks noChangeAspect="1"/>
          </p:cNvPicPr>
          <p:nvPr/>
        </p:nvPicPr>
        <p:blipFill>
          <a:blip r:embed="rId6"/>
          <a:stretch>
            <a:fillRect/>
          </a:stretch>
        </p:blipFill>
        <p:spPr>
          <a:xfrm>
            <a:off x="5375113" y="2616191"/>
            <a:ext cx="1532082" cy="1532082"/>
          </a:xfrm>
          <a:prstGeom prst="rect">
            <a:avLst/>
          </a:prstGeom>
        </p:spPr>
      </p:pic>
      <p:pic>
        <p:nvPicPr>
          <p:cNvPr id="12" name="Picture 11" descr="A person wearing glasses and a suit&#10;&#10;Description automatically generated">
            <a:extLst>
              <a:ext uri="{FF2B5EF4-FFF2-40B4-BE49-F238E27FC236}">
                <a16:creationId xmlns:a16="http://schemas.microsoft.com/office/drawing/2014/main" id="{17EE9F1D-18D1-D9E8-63B7-98C53F20DF44}"/>
              </a:ext>
            </a:extLst>
          </p:cNvPr>
          <p:cNvPicPr>
            <a:picLocks noChangeAspect="1"/>
          </p:cNvPicPr>
          <p:nvPr/>
        </p:nvPicPr>
        <p:blipFill>
          <a:blip r:embed="rId7"/>
          <a:stretch>
            <a:fillRect/>
          </a:stretch>
        </p:blipFill>
        <p:spPr>
          <a:xfrm>
            <a:off x="7650268" y="2616190"/>
            <a:ext cx="1215452" cy="1532082"/>
          </a:xfrm>
          <a:prstGeom prst="rect">
            <a:avLst/>
          </a:prstGeom>
        </p:spPr>
      </p:pic>
      <p:sp>
        <p:nvSpPr>
          <p:cNvPr id="13" name="Content Placeholder 2">
            <a:extLst>
              <a:ext uri="{FF2B5EF4-FFF2-40B4-BE49-F238E27FC236}">
                <a16:creationId xmlns:a16="http://schemas.microsoft.com/office/drawing/2014/main" id="{E34401C9-2C0A-529C-FE54-E94EA7C206A6}"/>
              </a:ext>
            </a:extLst>
          </p:cNvPr>
          <p:cNvSpPr txBox="1">
            <a:spLocks/>
          </p:cNvSpPr>
          <p:nvPr/>
        </p:nvSpPr>
        <p:spPr>
          <a:xfrm>
            <a:off x="2856812" y="4270643"/>
            <a:ext cx="1899338"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Zihao Wang</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14" name="Content Placeholder 2">
            <a:extLst>
              <a:ext uri="{FF2B5EF4-FFF2-40B4-BE49-F238E27FC236}">
                <a16:creationId xmlns:a16="http://schemas.microsoft.com/office/drawing/2014/main" id="{2ABF35AC-91EA-99AC-B7CF-4274A156398B}"/>
              </a:ext>
            </a:extLst>
          </p:cNvPr>
          <p:cNvSpPr txBox="1">
            <a:spLocks/>
          </p:cNvSpPr>
          <p:nvPr/>
        </p:nvSpPr>
        <p:spPr>
          <a:xfrm>
            <a:off x="5136462" y="4274086"/>
            <a:ext cx="1899338" cy="48591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Jiaxin Bai</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15" name="Content Placeholder 2">
            <a:extLst>
              <a:ext uri="{FF2B5EF4-FFF2-40B4-BE49-F238E27FC236}">
                <a16:creationId xmlns:a16="http://schemas.microsoft.com/office/drawing/2014/main" id="{0C2A67B8-D2C8-15E6-9E0A-F577D1E361DC}"/>
              </a:ext>
            </a:extLst>
          </p:cNvPr>
          <p:cNvSpPr txBox="1">
            <a:spLocks/>
          </p:cNvSpPr>
          <p:nvPr/>
        </p:nvSpPr>
        <p:spPr>
          <a:xfrm>
            <a:off x="7324940" y="4274086"/>
            <a:ext cx="1899338" cy="485911"/>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ltLang="zh-CN" sz="2400" b="1" dirty="0">
                <a:solidFill>
                  <a:srgbClr val="13294B"/>
                </a:solidFill>
                <a:latin typeface="Times New Roman" panose="02020603050405020304" pitchFamily="18" charset="0"/>
                <a:ea typeface="Calibri" charset="0"/>
                <a:cs typeface="Times New Roman" panose="02020603050405020304" pitchFamily="18" charset="0"/>
              </a:rPr>
              <a:t>Yangqiu Song</a:t>
            </a:r>
            <a:endParaRPr lang="en-US" sz="2400" b="1" dirty="0">
              <a:solidFill>
                <a:srgbClr val="13294B"/>
              </a:solidFill>
              <a:latin typeface="Times New Roman" panose="02020603050405020304" pitchFamily="18" charset="0"/>
              <a:ea typeface="Calibri" charset="0"/>
              <a:cs typeface="Times New Roman" panose="02020603050405020304" pitchFamily="18" charset="0"/>
            </a:endParaRPr>
          </a:p>
        </p:txBody>
      </p:sp>
      <p:sp>
        <p:nvSpPr>
          <p:cNvPr id="9" name="Title 1">
            <a:extLst>
              <a:ext uri="{FF2B5EF4-FFF2-40B4-BE49-F238E27FC236}">
                <a16:creationId xmlns:a16="http://schemas.microsoft.com/office/drawing/2014/main" id="{BB30EC3D-5E9D-5680-4A83-1B7BDE166550}"/>
              </a:ext>
            </a:extLst>
          </p:cNvPr>
          <p:cNvSpPr>
            <a:spLocks noGrp="1"/>
          </p:cNvSpPr>
          <p:nvPr>
            <p:ph type="title"/>
          </p:nvPr>
        </p:nvSpPr>
        <p:spPr>
          <a:xfrm>
            <a:off x="508000" y="274638"/>
            <a:ext cx="11074400" cy="1143000"/>
          </a:xfrm>
        </p:spPr>
        <p:txBody>
          <a:bodyPr>
            <a:normAutofit/>
          </a:bodyPr>
          <a:lstStyle/>
          <a:p>
            <a:r>
              <a:rPr lang="en-US" altLang="zh-CN" sz="4000" b="1" kern="0" dirty="0">
                <a:solidFill>
                  <a:srgbClr val="FF0000"/>
                </a:solidFill>
                <a:latin typeface="Arial"/>
                <a:cs typeface="Arial"/>
              </a:rPr>
              <a:t>Coffee Break: Resume in 11 AM</a:t>
            </a:r>
          </a:p>
        </p:txBody>
      </p:sp>
    </p:spTree>
    <p:extLst>
      <p:ext uri="{BB962C8B-B14F-4D97-AF65-F5344CB8AC3E}">
        <p14:creationId xmlns:p14="http://schemas.microsoft.com/office/powerpoint/2010/main" val="229668871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0CAC-1D69-1F1D-B15D-69069556649D}"/>
              </a:ext>
            </a:extLst>
          </p:cNvPr>
          <p:cNvSpPr>
            <a:spLocks noGrp="1"/>
          </p:cNvSpPr>
          <p:nvPr>
            <p:ph type="title"/>
          </p:nvPr>
        </p:nvSpPr>
        <p:spPr/>
        <p:txBody>
          <a:bodyPr/>
          <a:lstStyle/>
          <a:p>
            <a:r>
              <a:rPr lang="en-US" dirty="0"/>
              <a:t>Background: Query syntax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A6C029-45FA-F0AA-A6A8-17F7D45F4576}"/>
                  </a:ext>
                </a:extLst>
              </p:cNvPr>
              <p:cNvSpPr>
                <a:spLocks noGrp="1"/>
              </p:cNvSpPr>
              <p:nvPr>
                <p:ph idx="1"/>
              </p:nvPr>
            </p:nvSpPr>
            <p:spPr>
              <a:xfrm>
                <a:off x="838200" y="3026663"/>
                <a:ext cx="10515600" cy="3150299"/>
              </a:xfrm>
            </p:spPr>
            <p:txBody>
              <a:bodyPr>
                <a:normAutofit fontScale="77500" lnSpcReduction="20000"/>
              </a:bodyPr>
              <a:lstStyle/>
              <a:p>
                <a:pPr marL="0" indent="0">
                  <a:buNone/>
                </a:pPr>
                <a:r>
                  <a:rPr lang="en-US" dirty="0"/>
                  <a:t>Syntax of Existential First Order (EFO) query family</a:t>
                </a:r>
              </a:p>
              <a:p>
                <a:pPr marL="0" indent="0">
                  <a:buNone/>
                </a:pPr>
                <a:r>
                  <a:rPr lang="en-US" dirty="0"/>
                  <a:t>(organized as Unions of Conjunctive Queries (UCQ))</a:t>
                </a:r>
              </a:p>
              <a:p>
                <a:r>
                  <a:rPr lang="en-US" dirty="0"/>
                  <a:t>An UCQ query is represented as the disjunction of conjunctive queries,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𝑈𝐶𝑄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e>
                      </m:d>
                      <m:r>
                        <a:rPr lang="en-US" sz="2400" b="0" i="1" smtClean="0">
                          <a:latin typeface="Cambria Math" panose="02040503050406030204" pitchFamily="18" charset="0"/>
                        </a:rPr>
                        <m:t>=</m:t>
                      </m:r>
                      <m:nary>
                        <m:naryPr>
                          <m:chr m:val="⋁"/>
                          <m:limLoc m:val="subSup"/>
                          <m:supHide m:val="on"/>
                          <m:ctrlPr>
                            <a:rPr lang="en-US" sz="2400" b="0" i="1" smtClean="0">
                              <a:latin typeface="Cambria Math" panose="02040503050406030204" pitchFamily="18" charset="0"/>
                              <a:ea typeface="Cambria Math" panose="02040503050406030204" pitchFamily="18" charset="0"/>
                            </a:rPr>
                          </m:ctrlPr>
                        </m:naryPr>
                        <m:sub>
                          <m:r>
                            <m:rPr>
                              <m:brk m:alnAt="9"/>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𝑁</m:t>
                          </m:r>
                        </m:sub>
                        <m:sup/>
                        <m:e>
                          <m:r>
                            <a:rPr lang="en-US" sz="2400" i="1">
                              <a:latin typeface="Cambria Math" panose="02040503050406030204" pitchFamily="18" charset="0"/>
                              <a:ea typeface="Cambria Math" panose="02040503050406030204" pitchFamily="18" charset="0"/>
                            </a:rPr>
                            <m:t>𝐶</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𝑄</m:t>
                              </m:r>
                            </m:e>
                            <m:sub>
                              <m:r>
                                <a:rPr lang="en-US" sz="2400" i="1">
                                  <a:latin typeface="Cambria Math" panose="02040503050406030204" pitchFamily="18" charset="0"/>
                                  <a:ea typeface="Cambria Math" panose="02040503050406030204" pitchFamily="18" charset="0"/>
                                </a:rPr>
                                <m:t>𝑗</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𝑦</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e>
                      </m:nary>
                    </m:oMath>
                  </m:oMathPara>
                </a14:m>
                <a:endParaRPr lang="en-US" dirty="0"/>
              </a:p>
              <a:p>
                <a:pPr marL="0" indent="0">
                  <a:buNone/>
                </a:pPr>
                <a14:m>
                  <m:oMath xmlns:m="http://schemas.openxmlformats.org/officeDocument/2006/math">
                    <m:r>
                      <a:rPr lang="en-US" b="0" i="1" smtClean="0">
                        <a:latin typeface="Cambria Math" panose="02040503050406030204" pitchFamily="18" charset="0"/>
                      </a:rPr>
                      <m:t>𝑦</m:t>
                    </m:r>
                  </m:oMath>
                </a14:m>
                <a:r>
                  <a:rPr lang="en-US" dirty="0"/>
                  <a:t> is the variable of our interest.</a:t>
                </a:r>
              </a:p>
              <a:p>
                <a:pPr marL="0" indent="0">
                  <a:buNone/>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a14:m>
                <a:r>
                  <a:rPr lang="en-US" dirty="0"/>
                  <a:t>are existential variables that we don’t need to find out.</a:t>
                </a:r>
              </a:p>
              <a:p>
                <a:pPr marL="0" indent="0">
                  <a:buNone/>
                </a:pPr>
                <a:endParaRPr lang="en-US" dirty="0"/>
              </a:p>
              <a:p>
                <a:pPr marL="0" indent="0">
                  <a:buNone/>
                </a:pPr>
                <a:r>
                  <a:rPr lang="zh-CN" altLang="en-US" dirty="0"/>
                  <a:t> </a:t>
                </a:r>
                <a:endParaRPr lang="en-US" dirty="0"/>
              </a:p>
            </p:txBody>
          </p:sp>
        </mc:Choice>
        <mc:Fallback>
          <p:sp>
            <p:nvSpPr>
              <p:cNvPr id="3" name="Content Placeholder 2">
                <a:extLst>
                  <a:ext uri="{FF2B5EF4-FFF2-40B4-BE49-F238E27FC236}">
                    <a16:creationId xmlns:a16="http://schemas.microsoft.com/office/drawing/2014/main" id="{28A6C029-45FA-F0AA-A6A8-17F7D45F4576}"/>
                  </a:ext>
                </a:extLst>
              </p:cNvPr>
              <p:cNvSpPr>
                <a:spLocks noGrp="1" noRot="1" noChangeAspect="1" noMove="1" noResize="1" noEditPoints="1" noAdjustHandles="1" noChangeArrowheads="1" noChangeShapeType="1" noTextEdit="1"/>
              </p:cNvSpPr>
              <p:nvPr>
                <p:ph idx="1"/>
              </p:nvPr>
            </p:nvSpPr>
            <p:spPr>
              <a:xfrm>
                <a:off x="838200" y="3026663"/>
                <a:ext cx="10515600" cy="3150299"/>
              </a:xfrm>
              <a:blipFill>
                <a:blip r:embed="rId2"/>
                <a:stretch>
                  <a:fillRect l="-724" t="-5221"/>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A71FDBA-1730-76A8-F324-C7F06402E688}"/>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BF919D79-8761-3129-6145-C992FF91DDFD}"/>
              </a:ext>
            </a:extLst>
          </p:cNvPr>
          <p:cNvSpPr>
            <a:spLocks noGrp="1"/>
          </p:cNvSpPr>
          <p:nvPr>
            <p:ph type="sldNum" sz="quarter" idx="12"/>
          </p:nvPr>
        </p:nvSpPr>
        <p:spPr/>
        <p:txBody>
          <a:bodyPr/>
          <a:lstStyle/>
          <a:p>
            <a:fld id="{1CF2D47E-0AF1-4C27-801F-64E3E5BF7F72}" type="slidenum">
              <a:rPr lang="en-US" smtClean="0"/>
              <a:t>4</a:t>
            </a:fld>
            <a:endParaRPr lang="en-US"/>
          </a:p>
        </p:txBody>
      </p:sp>
      <p:sp>
        <p:nvSpPr>
          <p:cNvPr id="6" name="Rectangle 5">
            <a:extLst>
              <a:ext uri="{FF2B5EF4-FFF2-40B4-BE49-F238E27FC236}">
                <a16:creationId xmlns:a16="http://schemas.microsoft.com/office/drawing/2014/main" id="{0A338216-7E41-9672-D180-BFF2B619CBAA}"/>
              </a:ext>
            </a:extLst>
          </p:cNvPr>
          <p:cNvSpPr/>
          <p:nvPr/>
        </p:nvSpPr>
        <p:spPr>
          <a:xfrm>
            <a:off x="1061421" y="3685199"/>
            <a:ext cx="10069157" cy="950166"/>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8" name="Rectangle 7">
            <a:extLst>
              <a:ext uri="{FF2B5EF4-FFF2-40B4-BE49-F238E27FC236}">
                <a16:creationId xmlns:a16="http://schemas.microsoft.com/office/drawing/2014/main" id="{A545DD77-F491-BD72-B2CF-7CBC738CCE3D}"/>
              </a:ext>
            </a:extLst>
          </p:cNvPr>
          <p:cNvSpPr/>
          <p:nvPr/>
        </p:nvSpPr>
        <p:spPr>
          <a:xfrm>
            <a:off x="6807935" y="4011101"/>
            <a:ext cx="1788321" cy="42906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95AC2E7D-2AB4-0DDC-8DE6-CAEABB8733BE}"/>
                  </a:ext>
                </a:extLst>
              </p:cNvPr>
              <p:cNvSpPr txBox="1"/>
              <p:nvPr/>
            </p:nvSpPr>
            <p:spPr>
              <a:xfrm>
                <a:off x="895911" y="5419511"/>
                <a:ext cx="9995916" cy="757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sz="1800" b="0" i="1" smtClean="0">
                          <a:latin typeface="Cambria Math" panose="02040503050406030204" pitchFamily="18" charset="0"/>
                        </a:rPr>
                        <m:t>𝑞</m:t>
                      </m:r>
                      <m:d>
                        <m:dPr>
                          <m:ctrlPr>
                            <a:rPr lang="en-US" sz="1800" b="0" i="1" smtClean="0">
                              <a:latin typeface="Cambria Math" panose="02040503050406030204" pitchFamily="18" charset="0"/>
                            </a:rPr>
                          </m:ctrlPr>
                        </m:dPr>
                        <m:e>
                          <m:r>
                            <a:rPr lang="en-US" sz="1800" b="0" i="1" smtClean="0">
                              <a:latin typeface="Cambria Math" panose="02040503050406030204" pitchFamily="18" charset="0"/>
                            </a:rPr>
                            <m:t>𝑦</m:t>
                          </m:r>
                          <m:r>
                            <a:rPr lang="en-US" sz="1800" b="0" i="1" smtClean="0">
                              <a:latin typeface="Cambria Math" panose="02040503050406030204" pitchFamily="18" charset="0"/>
                            </a:rPr>
                            <m:t>;</m:t>
                          </m:r>
                          <m:r>
                            <a:rPr lang="en-US" sz="1800" b="0" i="1" smtClean="0">
                              <a:latin typeface="Cambria Math" panose="02040503050406030204" pitchFamily="18" charset="0"/>
                            </a:rPr>
                            <m:t>𝑥</m:t>
                          </m:r>
                        </m:e>
                      </m:d>
                      <m:r>
                        <a:rPr lang="en-US" sz="1800" b="0" i="1" smtClean="0">
                          <a:latin typeface="Cambria Math" panose="02040503050406030204" pitchFamily="18" charset="0"/>
                        </a:rPr>
                        <m:t>=</m:t>
                      </m:r>
                      <m:r>
                        <m:rPr>
                          <m:sty m:val="p"/>
                        </m:rPr>
                        <a:rPr lang="en-US" sz="1800" b="0" i="0" smtClean="0">
                          <a:latin typeface="Cambria Math" panose="02040503050406030204" pitchFamily="18" charset="0"/>
                        </a:rPr>
                        <m:t>SetUnion</m:t>
                      </m:r>
                      <m:d>
                        <m:dPr>
                          <m:ctrlPr>
                            <a:rPr lang="en-US" sz="1800" b="0" i="1" smtClean="0">
                              <a:latin typeface="Cambria Math" panose="02040503050406030204" pitchFamily="18" charset="0"/>
                            </a:rPr>
                          </m:ctrlPr>
                        </m:dPr>
                        <m:e>
                          <m:eqArr>
                            <m:eqArrPr>
                              <m:ctrlPr>
                                <a:rPr lang="en-US" altLang="zh-CN" sz="1800" i="1">
                                  <a:latin typeface="Cambria Math" panose="02040503050406030204" pitchFamily="18" charset="0"/>
                                  <a:cs typeface="Times New Roman" panose="02020603050405020304" pitchFamily="18" charset="0"/>
                                </a:rPr>
                              </m:ctrlPr>
                            </m:eqArrPr>
                            <m:e>
                              <m:r>
                                <a:rPr lang="en-US" altLang="zh-CN" sz="1800" b="0" i="1" smtClean="0">
                                  <a:latin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d>
                                    <m:d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e>
                                  </m:d>
                                </m:e>
                              </m:d>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m:t>
                              </m:r>
                            </m:e>
                            <m:e>
                              <m:r>
                                <a:rPr lang="en-US" altLang="zh-CN" sz="1800" b="0" i="1" smtClean="0">
                                  <a:latin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800" i="1"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Oscar</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d>
                                    <m:d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e>
                                  </m:d>
                                </m:e>
                              </m:d>
                            </m:e>
                          </m:eqArr>
                        </m:e>
                      </m:d>
                    </m:oMath>
                  </m:oMathPara>
                </a14:m>
                <a:endParaRPr lang="en-US" dirty="0"/>
              </a:p>
            </p:txBody>
          </p:sp>
        </mc:Choice>
        <mc:Fallback>
          <p:sp>
            <p:nvSpPr>
              <p:cNvPr id="12" name="TextBox 11">
                <a:extLst>
                  <a:ext uri="{FF2B5EF4-FFF2-40B4-BE49-F238E27FC236}">
                    <a16:creationId xmlns:a16="http://schemas.microsoft.com/office/drawing/2014/main" id="{95AC2E7D-2AB4-0DDC-8DE6-CAEABB8733BE}"/>
                  </a:ext>
                </a:extLst>
              </p:cNvPr>
              <p:cNvSpPr txBox="1">
                <a:spLocks noRot="1" noChangeAspect="1" noMove="1" noResize="1" noEditPoints="1" noAdjustHandles="1" noChangeArrowheads="1" noChangeShapeType="1" noTextEdit="1"/>
              </p:cNvSpPr>
              <p:nvPr/>
            </p:nvSpPr>
            <p:spPr>
              <a:xfrm>
                <a:off x="895911" y="5419511"/>
                <a:ext cx="9995916" cy="757451"/>
              </a:xfrm>
              <a:prstGeom prst="rect">
                <a:avLst/>
              </a:prstGeom>
              <a:blipFill>
                <a:blip r:embed="rId3"/>
                <a:stretch>
                  <a:fillRect b="-4918"/>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3" name="文本框 71">
                <a:extLst>
                  <a:ext uri="{FF2B5EF4-FFF2-40B4-BE49-F238E27FC236}">
                    <a16:creationId xmlns:a16="http://schemas.microsoft.com/office/drawing/2014/main" id="{DAB6B686-7CB5-8789-EDBA-BCFEF308BE96}"/>
                  </a:ext>
                </a:extLst>
              </p:cNvPr>
              <p:cNvSpPr txBox="1"/>
              <p:nvPr/>
            </p:nvSpPr>
            <p:spPr>
              <a:xfrm>
                <a:off x="838200" y="1605045"/>
                <a:ext cx="10515600" cy="1261884"/>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tabLst>
                    <a:tab pos="1954213" algn="l"/>
                  </a:tabLst>
                </a:pPr>
                <a:r>
                  <a:rPr lang="en-US" altLang="zh-CN" sz="1900" b="1" dirty="0">
                    <a:cs typeface="Times New Roman" panose="02020603050405020304" pitchFamily="18" charset="0"/>
                  </a:rPr>
                  <a:t>Natural Language:</a:t>
                </a:r>
                <a:r>
                  <a:rPr lang="en-US" altLang="zh-CN" sz="1900" b="1" dirty="0">
                    <a:latin typeface="Times New Roman" panose="02020603050405020304" pitchFamily="18" charset="0"/>
                    <a:cs typeface="Times New Roman" panose="02020603050405020304" pitchFamily="18" charset="0"/>
                  </a:rPr>
                  <a:t>	</a:t>
                </a:r>
              </a:p>
              <a:p>
                <a:pPr algn="ctr">
                  <a:tabLst>
                    <a:tab pos="1954213" algn="l"/>
                  </a:tabLst>
                </a:pPr>
                <a:r>
                  <a:rPr lang="en-US" altLang="zh-CN" sz="1900" dirty="0">
                    <a:latin typeface="Times New Roman" panose="02020603050405020304" pitchFamily="18" charset="0"/>
                    <a:cs typeface="Times New Roman" panose="02020603050405020304" pitchFamily="18" charset="0"/>
                  </a:rPr>
                  <a:t>Find </a:t>
                </a:r>
                <a:r>
                  <a:rPr lang="en-US" altLang="zh-CN" sz="1900" dirty="0">
                    <a:solidFill>
                      <a:schemeClr val="accent5"/>
                    </a:solidFill>
                    <a:latin typeface="Times New Roman" panose="02020603050405020304" pitchFamily="18" charset="0"/>
                    <a:cs typeface="Times New Roman" panose="02020603050405020304" pitchFamily="18" charset="0"/>
                  </a:rPr>
                  <a:t>non-American</a:t>
                </a:r>
                <a:r>
                  <a:rPr lang="en-US" altLang="zh-CN" sz="1900" dirty="0">
                    <a:latin typeface="Times New Roman" panose="02020603050405020304" pitchFamily="18" charset="0"/>
                    <a:cs typeface="Times New Roman" panose="02020603050405020304" pitchFamily="18" charset="0"/>
                  </a:rPr>
                  <a:t> </a:t>
                </a:r>
                <a:r>
                  <a:rPr lang="en-US" altLang="zh-CN" sz="1900" dirty="0">
                    <a:solidFill>
                      <a:schemeClr val="accent6"/>
                    </a:solidFill>
                    <a:latin typeface="Times New Roman" panose="02020603050405020304" pitchFamily="18" charset="0"/>
                    <a:cs typeface="Times New Roman" panose="02020603050405020304" pitchFamily="18" charset="0"/>
                  </a:rPr>
                  <a:t>directors</a:t>
                </a:r>
                <a:r>
                  <a:rPr lang="en-US" altLang="zh-CN" sz="1900" dirty="0">
                    <a:latin typeface="Times New Roman" panose="02020603050405020304" pitchFamily="18" charset="0"/>
                    <a:cs typeface="Times New Roman" panose="02020603050405020304" pitchFamily="18" charset="0"/>
                  </a:rPr>
                  <a:t> whose movies </a:t>
                </a:r>
                <a:r>
                  <a:rPr lang="en-US" altLang="zh-CN" sz="1900" dirty="0">
                    <a:solidFill>
                      <a:schemeClr val="accent2"/>
                    </a:solidFill>
                    <a:latin typeface="Times New Roman" panose="02020603050405020304" pitchFamily="18" charset="0"/>
                    <a:cs typeface="Times New Roman" panose="02020603050405020304" pitchFamily="18" charset="0"/>
                  </a:rPr>
                  <a:t>won</a:t>
                </a:r>
                <a:r>
                  <a:rPr lang="en-US" altLang="zh-CN" sz="1900" dirty="0">
                    <a:latin typeface="Times New Roman" panose="02020603050405020304" pitchFamily="18" charset="0"/>
                    <a:cs typeface="Times New Roman" panose="02020603050405020304" pitchFamily="18" charset="0"/>
                  </a:rPr>
                  <a:t> Golden Globes </a:t>
                </a:r>
                <a:r>
                  <a:rPr lang="en-US" altLang="zh-CN" sz="1900" b="1" u="sng" dirty="0">
                    <a:latin typeface="Times New Roman" panose="02020603050405020304" pitchFamily="18" charset="0"/>
                    <a:cs typeface="Times New Roman" panose="02020603050405020304" pitchFamily="18" charset="0"/>
                  </a:rPr>
                  <a:t>or</a:t>
                </a:r>
                <a:r>
                  <a:rPr lang="en-US" altLang="zh-CN" sz="1900" dirty="0">
                    <a:latin typeface="Times New Roman" panose="02020603050405020304" pitchFamily="18" charset="0"/>
                    <a:cs typeface="Times New Roman" panose="02020603050405020304" pitchFamily="18" charset="0"/>
                  </a:rPr>
                  <a:t> Oscars.</a:t>
                </a:r>
              </a:p>
              <a:p>
                <a:pPr>
                  <a:tabLst>
                    <a:tab pos="1954213" algn="l"/>
                  </a:tabLst>
                </a:pPr>
                <a:r>
                  <a:rPr lang="en-US" altLang="zh-CN" sz="1900" b="1" dirty="0">
                    <a:cs typeface="Times New Roman" panose="02020603050405020304" pitchFamily="18" charset="0"/>
                  </a:rPr>
                  <a:t>Logical Query:</a:t>
                </a:r>
                <a:r>
                  <a:rPr lang="en-US" altLang="zh-CN" sz="1900" b="1" dirty="0">
                    <a:latin typeface="Times New Roman" panose="02020603050405020304" pitchFamily="18" charset="0"/>
                    <a:cs typeface="Times New Roman" panose="02020603050405020304" pitchFamily="18" charset="0"/>
                  </a:rPr>
                  <a:t>	</a:t>
                </a:r>
              </a:p>
              <a:p>
                <a:pPr>
                  <a:tabLst>
                    <a:tab pos="1954213" algn="l"/>
                  </a:tabLst>
                </a:pPr>
                <a14:m>
                  <m:oMathPara xmlns:m="http://schemas.openxmlformats.org/officeDocument/2006/math">
                    <m:oMathParaPr>
                      <m:jc m:val="centerGroup"/>
                    </m:oMathParaPr>
                    <m:oMath xmlns:m="http://schemas.openxmlformats.org/officeDocument/2006/math">
                      <m:r>
                        <a:rPr lang="en-US" altLang="zh-CN" sz="1900" i="1">
                          <a:latin typeface="Cambria Math" panose="02040503050406030204" pitchFamily="18" charset="0"/>
                          <a:cs typeface="Times New Roman" panose="02020603050405020304" pitchFamily="18" charset="0"/>
                        </a:rPr>
                        <m:t>𝑞</m:t>
                      </m:r>
                      <m:r>
                        <a:rPr lang="en-US" altLang="zh-CN" sz="1900" i="1">
                          <a:latin typeface="Cambria Math" panose="02040503050406030204" pitchFamily="18" charset="0"/>
                          <a:cs typeface="Times New Roman" panose="02020603050405020304" pitchFamily="18" charset="0"/>
                        </a:rPr>
                        <m:t>=</m:t>
                      </m:r>
                      <m:r>
                        <a:rPr lang="en-US" altLang="zh-CN" sz="1900" i="1">
                          <a:latin typeface="Cambria Math" panose="02040503050406030204" pitchFamily="18" charset="0"/>
                          <a:cs typeface="Times New Roman" panose="02020603050405020304" pitchFamily="18" charset="0"/>
                        </a:rPr>
                        <m:t>𝑦</m:t>
                      </m:r>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Oscar</m:t>
                      </m:r>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900" dirty="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m:t>
                      </m:r>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900" i="1" dirty="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900" dirty="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90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13" name="文本框 71">
                <a:extLst>
                  <a:ext uri="{FF2B5EF4-FFF2-40B4-BE49-F238E27FC236}">
                    <a16:creationId xmlns:a16="http://schemas.microsoft.com/office/drawing/2014/main" id="{DAB6B686-7CB5-8789-EDBA-BCFEF308BE96}"/>
                  </a:ext>
                </a:extLst>
              </p:cNvPr>
              <p:cNvSpPr txBox="1">
                <a:spLocks noRot="1" noChangeAspect="1" noMove="1" noResize="1" noEditPoints="1" noAdjustHandles="1" noChangeArrowheads="1" noChangeShapeType="1" noTextEdit="1"/>
              </p:cNvSpPr>
              <p:nvPr/>
            </p:nvSpPr>
            <p:spPr>
              <a:xfrm>
                <a:off x="838200" y="1605045"/>
                <a:ext cx="10515600" cy="1261884"/>
              </a:xfrm>
              <a:prstGeom prst="rect">
                <a:avLst/>
              </a:prstGeom>
              <a:blipFill>
                <a:blip r:embed="rId4"/>
                <a:stretch>
                  <a:fillRect l="-482" t="-1961" b="-3922"/>
                </a:stretch>
              </a:blipFill>
            </p:spPr>
            <p:txBody>
              <a:bodyPr/>
              <a:lstStyle/>
              <a:p>
                <a:r>
                  <a:rPr lang="en-US">
                    <a:noFill/>
                  </a:rPr>
                  <a:t> </a:t>
                </a:r>
              </a:p>
            </p:txBody>
          </p:sp>
        </mc:Fallback>
      </mc:AlternateContent>
    </p:spTree>
    <p:extLst>
      <p:ext uri="{BB962C8B-B14F-4D97-AF65-F5344CB8AC3E}">
        <p14:creationId xmlns:p14="http://schemas.microsoft.com/office/powerpoint/2010/main" val="40675874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CA0CAC-1D69-1F1D-B15D-69069556649D}"/>
              </a:ext>
            </a:extLst>
          </p:cNvPr>
          <p:cNvSpPr>
            <a:spLocks noGrp="1"/>
          </p:cNvSpPr>
          <p:nvPr>
            <p:ph type="title"/>
          </p:nvPr>
        </p:nvSpPr>
        <p:spPr/>
        <p:txBody>
          <a:bodyPr/>
          <a:lstStyle/>
          <a:p>
            <a:r>
              <a:rPr lang="en-US" dirty="0"/>
              <a:t>Background: Query syntax</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28A6C029-45FA-F0AA-A6A8-17F7D45F4576}"/>
                  </a:ext>
                </a:extLst>
              </p:cNvPr>
              <p:cNvSpPr>
                <a:spLocks noGrp="1"/>
              </p:cNvSpPr>
              <p:nvPr>
                <p:ph idx="1"/>
              </p:nvPr>
            </p:nvSpPr>
            <p:spPr/>
            <p:txBody>
              <a:bodyPr>
                <a:normAutofit fontScale="70000" lnSpcReduction="20000"/>
              </a:bodyPr>
              <a:lstStyle/>
              <a:p>
                <a:pPr marL="0" indent="0">
                  <a:buNone/>
                </a:pPr>
                <a:r>
                  <a:rPr lang="en-US" dirty="0"/>
                  <a:t>Syntax of Existential First Order (EFO) query family</a:t>
                </a:r>
              </a:p>
              <a:p>
                <a:pPr marL="0" indent="0">
                  <a:buNone/>
                </a:pPr>
                <a:r>
                  <a:rPr lang="en-US" dirty="0"/>
                  <a:t>(organized as Unions of Conjunctive Queries (UCQ))</a:t>
                </a:r>
              </a:p>
              <a:p>
                <a:r>
                  <a:rPr lang="en-US" dirty="0"/>
                  <a:t>An UCQ query is represented as the disjunction of conjunctive queries,</a:t>
                </a:r>
              </a:p>
              <a:p>
                <a:pPr marL="0" indent="0">
                  <a:buNone/>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𝑈𝐶𝑄</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1</m:t>
                              </m:r>
                            </m:sub>
                          </m:sSub>
                          <m:r>
                            <a:rPr lang="en-US" sz="2400" b="0" i="1" smtClean="0">
                              <a:latin typeface="Cambria Math" panose="02040503050406030204" pitchFamily="18" charset="0"/>
                            </a:rPr>
                            <m:t>,…,</m:t>
                          </m:r>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𝑥</m:t>
                              </m:r>
                            </m:e>
                            <m:sub>
                              <m:r>
                                <a:rPr lang="en-US" sz="2400" b="0" i="1" smtClean="0">
                                  <a:latin typeface="Cambria Math" panose="02040503050406030204" pitchFamily="18" charset="0"/>
                                </a:rPr>
                                <m:t>𝑛</m:t>
                              </m:r>
                            </m:sub>
                          </m:sSub>
                        </m:e>
                      </m:d>
                      <m:r>
                        <a:rPr lang="en-US" sz="2400" b="0" i="1" smtClean="0">
                          <a:latin typeface="Cambria Math" panose="02040503050406030204" pitchFamily="18" charset="0"/>
                        </a:rPr>
                        <m:t>=</m:t>
                      </m:r>
                      <m:nary>
                        <m:naryPr>
                          <m:chr m:val="⋁"/>
                          <m:limLoc m:val="subSup"/>
                          <m:supHide m:val="on"/>
                          <m:ctrlPr>
                            <a:rPr lang="en-US" sz="2400" b="0" i="1" smtClean="0">
                              <a:latin typeface="Cambria Math" panose="02040503050406030204" pitchFamily="18" charset="0"/>
                              <a:ea typeface="Cambria Math" panose="02040503050406030204" pitchFamily="18" charset="0"/>
                            </a:rPr>
                          </m:ctrlPr>
                        </m:naryPr>
                        <m:sub>
                          <m:r>
                            <m:rPr>
                              <m:brk m:alnAt="9"/>
                            </m:rPr>
                            <a:rPr lang="en-US" sz="2400" b="0" i="1" smtClean="0">
                              <a:latin typeface="Cambria Math" panose="02040503050406030204" pitchFamily="18" charset="0"/>
                              <a:ea typeface="Cambria Math" panose="02040503050406030204" pitchFamily="18" charset="0"/>
                            </a:rPr>
                            <m:t>𝑗</m:t>
                          </m:r>
                          <m:r>
                            <a:rPr lang="en-US" sz="2400" b="0" i="1" smtClean="0">
                              <a:latin typeface="Cambria Math" panose="02040503050406030204" pitchFamily="18" charset="0"/>
                              <a:ea typeface="Cambria Math" panose="02040503050406030204" pitchFamily="18" charset="0"/>
                            </a:rPr>
                            <m:t>=1,…,</m:t>
                          </m:r>
                          <m:r>
                            <a:rPr lang="en-US" sz="2400" b="0" i="1" smtClean="0">
                              <a:latin typeface="Cambria Math" panose="02040503050406030204" pitchFamily="18" charset="0"/>
                              <a:ea typeface="Cambria Math" panose="02040503050406030204" pitchFamily="18" charset="0"/>
                            </a:rPr>
                            <m:t>𝑁</m:t>
                          </m:r>
                        </m:sub>
                        <m:sup/>
                        <m:e>
                          <m:r>
                            <a:rPr lang="en-US" sz="2400" i="1">
                              <a:latin typeface="Cambria Math" panose="02040503050406030204" pitchFamily="18" charset="0"/>
                              <a:ea typeface="Cambria Math" panose="02040503050406030204" pitchFamily="18" charset="0"/>
                            </a:rPr>
                            <m:t>𝐶</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𝑄</m:t>
                              </m:r>
                            </m:e>
                            <m:sub>
                              <m:r>
                                <a:rPr lang="en-US" sz="2400" i="1">
                                  <a:latin typeface="Cambria Math" panose="02040503050406030204" pitchFamily="18" charset="0"/>
                                  <a:ea typeface="Cambria Math" panose="02040503050406030204" pitchFamily="18" charset="0"/>
                                </a:rPr>
                                <m:t>𝑗</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𝑦</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e>
                      </m:nary>
                    </m:oMath>
                  </m:oMathPara>
                </a14:m>
                <a:endParaRPr lang="en-US" sz="2400" b="0" dirty="0">
                  <a:ea typeface="Cambria Math" panose="02040503050406030204" pitchFamily="18" charset="0"/>
                </a:endParaRPr>
              </a:p>
              <a:p>
                <a:pPr marL="0" indent="0">
                  <a:buNone/>
                </a:pPr>
                <a:endParaRPr lang="en-US" b="0" dirty="0">
                  <a:ea typeface="Cambria Math" panose="02040503050406030204" pitchFamily="18" charset="0"/>
                </a:endParaRPr>
              </a:p>
              <a:p>
                <a:r>
                  <a:rPr lang="en-US" dirty="0"/>
                  <a:t>Each conjunctive query is the conjunctive of atomic formulas,</a:t>
                </a:r>
              </a:p>
              <a:p>
                <a:pPr marL="0" indent="0">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ea typeface="Cambria Math" panose="02040503050406030204" pitchFamily="18" charset="0"/>
                        </a:rPr>
                        <m:t>𝐶</m:t>
                      </m:r>
                      <m:sSub>
                        <m:sSubPr>
                          <m:ctrlPr>
                            <a:rPr lang="en-US" sz="2400" i="1">
                              <a:latin typeface="Cambria Math" panose="02040503050406030204" pitchFamily="18" charset="0"/>
                              <a:ea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𝑄</m:t>
                          </m:r>
                        </m:e>
                        <m:sub>
                          <m:r>
                            <a:rPr lang="en-US" sz="2400" i="1">
                              <a:latin typeface="Cambria Math" panose="02040503050406030204" pitchFamily="18" charset="0"/>
                              <a:ea typeface="Cambria Math" panose="02040503050406030204" pitchFamily="18" charset="0"/>
                            </a:rPr>
                            <m:t>𝑗</m:t>
                          </m:r>
                        </m:sub>
                      </m:sSub>
                      <m:d>
                        <m:dPr>
                          <m:ctrlPr>
                            <a:rPr lang="en-US" sz="2400" i="1">
                              <a:latin typeface="Cambria Math" panose="02040503050406030204" pitchFamily="18" charset="0"/>
                              <a:ea typeface="Cambria Math" panose="02040503050406030204" pitchFamily="18" charset="0"/>
                            </a:rPr>
                          </m:ctrlPr>
                        </m:dPr>
                        <m:e>
                          <m:r>
                            <a:rPr lang="en-US" sz="2400" i="1">
                              <a:latin typeface="Cambria Math" panose="02040503050406030204" pitchFamily="18" charset="0"/>
                            </a:rPr>
                            <m:t>𝑦</m:t>
                          </m:r>
                          <m:r>
                            <a:rPr lang="en-US" sz="2400" b="0" i="1" smtClean="0">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1</m:t>
                              </m:r>
                            </m:sub>
                          </m:sSub>
                          <m:r>
                            <a:rPr lang="en-US" sz="2400" i="1">
                              <a:latin typeface="Cambria Math" panose="02040503050406030204" pitchFamily="18" charset="0"/>
                            </a:rPr>
                            <m:t>,…,</m:t>
                          </m:r>
                          <m:sSub>
                            <m:sSubPr>
                              <m:ctrlPr>
                                <a:rPr lang="en-US" sz="2400" i="1">
                                  <a:latin typeface="Cambria Math" panose="02040503050406030204" pitchFamily="18" charset="0"/>
                                </a:rPr>
                              </m:ctrlPr>
                            </m:sSubPr>
                            <m:e>
                              <m:r>
                                <a:rPr lang="en-US" sz="2400" i="1">
                                  <a:latin typeface="Cambria Math" panose="02040503050406030204" pitchFamily="18" charset="0"/>
                                </a:rPr>
                                <m:t>𝑥</m:t>
                              </m:r>
                            </m:e>
                            <m:sub>
                              <m:r>
                                <a:rPr lang="en-US" sz="2400" i="1">
                                  <a:latin typeface="Cambria Math" panose="02040503050406030204" pitchFamily="18" charset="0"/>
                                </a:rPr>
                                <m:t>𝑛</m:t>
                              </m:r>
                            </m:sub>
                          </m:sSub>
                        </m:e>
                      </m:d>
                      <m:r>
                        <a:rPr lang="en-US" sz="2400" b="0" i="1" smtClean="0">
                          <a:latin typeface="Cambria Math" panose="02040503050406030204" pitchFamily="18" charset="0"/>
                        </a:rPr>
                        <m:t>=</m:t>
                      </m:r>
                      <m:r>
                        <a:rPr lang="en-US" sz="2400" b="0" i="1" smtClean="0">
                          <a:latin typeface="Cambria Math" panose="02040503050406030204" pitchFamily="18" charset="0"/>
                        </a:rPr>
                        <m:t>𝑦</m:t>
                      </m:r>
                      <m:r>
                        <a:rPr lang="en-US" sz="2400" b="0" i="1" smtClean="0">
                          <a:latin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1</m:t>
                          </m:r>
                        </m:sub>
                      </m:sSub>
                      <m:r>
                        <a:rPr lang="en-US" sz="2400" b="0" i="1" smtClean="0">
                          <a:latin typeface="Cambria Math" panose="02040503050406030204" pitchFamily="18" charset="0"/>
                          <a:ea typeface="Cambria Math" panose="02040503050406030204" pitchFamily="18" charset="0"/>
                        </a:rPr>
                        <m:t>,…,∃</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𝑥</m:t>
                          </m:r>
                        </m:e>
                        <m:sub>
                          <m:r>
                            <a:rPr lang="en-US" sz="2400" b="0" i="1" smtClean="0">
                              <a:latin typeface="Cambria Math" panose="02040503050406030204" pitchFamily="18" charset="0"/>
                              <a:ea typeface="Cambria Math" panose="02040503050406030204" pitchFamily="18" charset="0"/>
                            </a:rPr>
                            <m:t>𝑛</m:t>
                          </m:r>
                        </m:sub>
                      </m:sSub>
                      <m:r>
                        <a:rPr lang="en-US" sz="2400" b="0" i="1" smtClean="0">
                          <a:latin typeface="Cambria Math" panose="02040503050406030204" pitchFamily="18" charset="0"/>
                          <a:ea typeface="Cambria Math" panose="02040503050406030204" pitchFamily="18" charset="0"/>
                        </a:rPr>
                        <m:t>.</m:t>
                      </m:r>
                      <m:nary>
                        <m:naryPr>
                          <m:chr m:val="⋀"/>
                          <m:limLoc m:val="subSup"/>
                          <m:supHide m:val="on"/>
                          <m:ctrlPr>
                            <a:rPr lang="en-US" sz="2400" b="0" i="1" smtClean="0">
                              <a:latin typeface="Cambria Math" panose="02040503050406030204" pitchFamily="18" charset="0"/>
                              <a:ea typeface="Cambria Math" panose="02040503050406030204" pitchFamily="18" charset="0"/>
                            </a:rPr>
                          </m:ctrlPr>
                        </m:naryPr>
                        <m:sub>
                          <m:r>
                            <m:rPr>
                              <m:brk m:alnAt="9"/>
                            </m:rPr>
                            <a:rPr lang="en-US" sz="2400" b="0" i="1" smtClean="0">
                              <a:latin typeface="Cambria Math" panose="02040503050406030204" pitchFamily="18" charset="0"/>
                              <a:ea typeface="Cambria Math" panose="02040503050406030204" pitchFamily="18" charset="0"/>
                            </a:rPr>
                            <m:t>𝑘</m:t>
                          </m:r>
                          <m:r>
                            <a:rPr lang="en-US" sz="2400" b="0" i="1" smtClean="0">
                              <a:latin typeface="Cambria Math" panose="02040503050406030204" pitchFamily="18" charset="0"/>
                              <a:ea typeface="Cambria Math" panose="02040503050406030204" pitchFamily="18" charset="0"/>
                            </a:rPr>
                            <m:t>=1, …,</m:t>
                          </m:r>
                          <m:sSub>
                            <m:sSubPr>
                              <m:ctrlPr>
                                <a:rPr lang="en-US" sz="2400" b="0" i="1" smtClean="0">
                                  <a:latin typeface="Cambria Math" panose="02040503050406030204" pitchFamily="18" charset="0"/>
                                  <a:ea typeface="Cambria Math" panose="02040503050406030204" pitchFamily="18" charset="0"/>
                                </a:rPr>
                              </m:ctrlPr>
                            </m:sSubPr>
                            <m:e>
                              <m:r>
                                <m:rPr>
                                  <m:brk m:alnAt="9"/>
                                </m:rPr>
                                <a:rPr lang="en-US" sz="2400" b="0" i="1" smtClean="0">
                                  <a:latin typeface="Cambria Math" panose="02040503050406030204" pitchFamily="18" charset="0"/>
                                  <a:ea typeface="Cambria Math" panose="02040503050406030204" pitchFamily="18" charset="0"/>
                                </a:rPr>
                                <m:t>𝑀</m:t>
                              </m:r>
                            </m:e>
                            <m:sub>
                              <m:r>
                                <a:rPr lang="en-US" sz="2400" b="0" i="1" smtClean="0">
                                  <a:latin typeface="Cambria Math" panose="02040503050406030204" pitchFamily="18" charset="0"/>
                                  <a:ea typeface="Cambria Math" panose="02040503050406030204" pitchFamily="18" charset="0"/>
                                </a:rPr>
                                <m:t>𝑗</m:t>
                              </m:r>
                            </m:sub>
                          </m:sSub>
                        </m:sub>
                        <m:sup/>
                        <m:e>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𝑎</m:t>
                              </m:r>
                            </m:e>
                            <m:sub>
                              <m:r>
                                <a:rPr lang="en-US" sz="2400" b="0" i="1" smtClean="0">
                                  <a:latin typeface="Cambria Math" panose="02040503050406030204" pitchFamily="18" charset="0"/>
                                  <a:ea typeface="Cambria Math" panose="02040503050406030204" pitchFamily="18" charset="0"/>
                                </a:rPr>
                                <m:t>𝑗𝑘</m:t>
                              </m:r>
                            </m:sub>
                          </m:sSub>
                        </m:e>
                      </m:nary>
                    </m:oMath>
                  </m:oMathPara>
                </a14:m>
                <a:endParaRPr lang="en-US" sz="2400" dirty="0"/>
              </a:p>
              <a:p>
                <a:pPr marL="0" indent="0">
                  <a:buNone/>
                </a:pPr>
                <a:endParaRPr lang="en-US" sz="2400" dirty="0"/>
              </a:p>
              <a:p>
                <a:pPr marL="0" indent="0">
                  <a:buNone/>
                </a:pPr>
                <a:endParaRPr lang="en-US" sz="2400" dirty="0"/>
              </a:p>
              <a:p>
                <a:r>
                  <a:rPr lang="en-US" dirty="0"/>
                  <a:t>Each atomic formula is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𝑗𝑘</m:t>
                        </m:r>
                      </m:sub>
                    </m:sSub>
                    <m:r>
                      <a:rPr lang="en-US" b="0" i="1" smtClean="0">
                        <a:latin typeface="Cambria Math" panose="02040503050406030204" pitchFamily="18" charset="0"/>
                      </a:rPr>
                      <m:t>=</m:t>
                    </m:r>
                    <m:r>
                      <a:rPr lang="en-US" b="0" i="1" smtClean="0">
                        <a:latin typeface="Cambria Math" panose="02040503050406030204" pitchFamily="18" charset="0"/>
                      </a:rPr>
                      <m:t>𝑟</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sub>
                        </m:sSub>
                      </m:e>
                    </m:d>
                  </m:oMath>
                </a14:m>
                <a:r>
                  <a:rPr lang="en-US" dirty="0"/>
                  <a:t>, or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𝑎</m:t>
                        </m:r>
                      </m:e>
                      <m:sub>
                        <m:r>
                          <a:rPr lang="en-US" i="1">
                            <a:latin typeface="Cambria Math" panose="02040503050406030204" pitchFamily="18" charset="0"/>
                          </a:rPr>
                          <m:t>𝑗𝑘</m:t>
                        </m:r>
                      </m:sub>
                    </m:sSub>
                    <m:r>
                      <a:rPr lang="en-US" i="1">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𝑟</m:t>
                    </m:r>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𝑠</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𝑡</m:t>
                            </m:r>
                          </m:e>
                          <m:sub>
                            <m:r>
                              <a:rPr lang="en-US" i="1">
                                <a:latin typeface="Cambria Math" panose="02040503050406030204" pitchFamily="18" charset="0"/>
                              </a:rPr>
                              <m:t>𝑜</m:t>
                            </m:r>
                          </m:sub>
                        </m:sSub>
                      </m:e>
                    </m:d>
                  </m:oMath>
                </a14:m>
                <a:r>
                  <a:rPr lang="en-US" dirty="0"/>
                  <a:t>,</a:t>
                </a:r>
              </a:p>
              <a:p>
                <a:pPr lvl="1"/>
                <a:r>
                  <a:rPr lang="en-US" dirty="0"/>
                  <a:t>where </a:t>
                </a:r>
                <a14:m>
                  <m:oMath xmlns:m="http://schemas.openxmlformats.org/officeDocument/2006/math">
                    <m:r>
                      <a:rPr lang="en-US" b="0" i="1" smtClean="0">
                        <a:latin typeface="Cambria Math" panose="02040503050406030204" pitchFamily="18" charset="0"/>
                      </a:rPr>
                      <m:t>𝑟</m:t>
                    </m:r>
                  </m:oMath>
                </a14:m>
                <a:r>
                  <a:rPr lang="en-US" dirty="0"/>
                  <a:t> is the binary relation in KG, </a:t>
                </a:r>
              </a:p>
              <a:p>
                <a:pPr lvl="1"/>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𝑠</m:t>
                        </m:r>
                      </m:sub>
                    </m:sSub>
                  </m:oMath>
                </a14:m>
                <a:r>
                  <a:rPr lang="en-US" dirty="0"/>
                  <a:t> and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𝑜</m:t>
                        </m:r>
                      </m:sub>
                    </m:sSub>
                  </m:oMath>
                </a14:m>
                <a:r>
                  <a:rPr lang="en-US" dirty="0"/>
                  <a:t> are the subjective/objective terms, respectively,</a:t>
                </a:r>
              </a:p>
              <a:p>
                <a:pPr lvl="1"/>
                <a:r>
                  <a:rPr lang="en-US" dirty="0"/>
                  <a:t>Each term is either an entity or variable (</a:t>
                </a:r>
                <a14:m>
                  <m:oMath xmlns:m="http://schemas.openxmlformats.org/officeDocument/2006/math">
                    <m:r>
                      <a:rPr lang="en-US" i="1" smtClean="0">
                        <a:latin typeface="Cambria Math" panose="02040503050406030204" pitchFamily="18" charset="0"/>
                      </a:rPr>
                      <m:t>𝑦</m:t>
                    </m:r>
                    <m:r>
                      <a:rPr lang="en-US"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oMath>
                </a14:m>
                <a:r>
                  <a:rPr lang="en-US" dirty="0"/>
                  <a:t>).</a:t>
                </a:r>
              </a:p>
              <a:p>
                <a:pPr marL="0" indent="0">
                  <a:buNone/>
                </a:pPr>
                <a:endParaRPr lang="en-US" dirty="0"/>
              </a:p>
            </p:txBody>
          </p:sp>
        </mc:Choice>
        <mc:Fallback>
          <p:sp>
            <p:nvSpPr>
              <p:cNvPr id="3" name="Content Placeholder 2">
                <a:extLst>
                  <a:ext uri="{FF2B5EF4-FFF2-40B4-BE49-F238E27FC236}">
                    <a16:creationId xmlns:a16="http://schemas.microsoft.com/office/drawing/2014/main" id="{28A6C029-45FA-F0AA-A6A8-17F7D45F4576}"/>
                  </a:ext>
                </a:extLst>
              </p:cNvPr>
              <p:cNvSpPr>
                <a:spLocks noGrp="1" noRot="1" noChangeAspect="1" noMove="1" noResize="1" noEditPoints="1" noAdjustHandles="1" noChangeArrowheads="1" noChangeShapeType="1" noTextEdit="1"/>
              </p:cNvSpPr>
              <p:nvPr>
                <p:ph idx="1"/>
              </p:nvPr>
            </p:nvSpPr>
            <p:spPr>
              <a:blipFill>
                <a:blip r:embed="rId2"/>
                <a:stretch>
                  <a:fillRect l="-724" t="-2616" b="-1163"/>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BA71FDBA-1730-76A8-F324-C7F06402E688}"/>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BF919D79-8761-3129-6145-C992FF91DDFD}"/>
              </a:ext>
            </a:extLst>
          </p:cNvPr>
          <p:cNvSpPr>
            <a:spLocks noGrp="1"/>
          </p:cNvSpPr>
          <p:nvPr>
            <p:ph type="sldNum" sz="quarter" idx="12"/>
          </p:nvPr>
        </p:nvSpPr>
        <p:spPr/>
        <p:txBody>
          <a:bodyPr/>
          <a:lstStyle/>
          <a:p>
            <a:fld id="{1CF2D47E-0AF1-4C27-801F-64E3E5BF7F72}" type="slidenum">
              <a:rPr lang="en-US" smtClean="0"/>
              <a:t>5</a:t>
            </a:fld>
            <a:endParaRPr lang="en-US"/>
          </a:p>
        </p:txBody>
      </p:sp>
      <p:sp>
        <p:nvSpPr>
          <p:cNvPr id="6" name="Rectangle 5">
            <a:extLst>
              <a:ext uri="{FF2B5EF4-FFF2-40B4-BE49-F238E27FC236}">
                <a16:creationId xmlns:a16="http://schemas.microsoft.com/office/drawing/2014/main" id="{0A338216-7E41-9672-D180-BFF2B619CBAA}"/>
              </a:ext>
            </a:extLst>
          </p:cNvPr>
          <p:cNvSpPr/>
          <p:nvPr/>
        </p:nvSpPr>
        <p:spPr>
          <a:xfrm>
            <a:off x="1075765" y="2557425"/>
            <a:ext cx="10069157" cy="766269"/>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7" name="Rectangle 6">
            <a:extLst>
              <a:ext uri="{FF2B5EF4-FFF2-40B4-BE49-F238E27FC236}">
                <a16:creationId xmlns:a16="http://schemas.microsoft.com/office/drawing/2014/main" id="{43936842-6A43-7EAC-76FE-2F6306DAFC4B}"/>
              </a:ext>
            </a:extLst>
          </p:cNvPr>
          <p:cNvSpPr/>
          <p:nvPr/>
        </p:nvSpPr>
        <p:spPr>
          <a:xfrm>
            <a:off x="1075765" y="3620899"/>
            <a:ext cx="10069157" cy="80526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 name="Rectangle 7">
            <a:extLst>
              <a:ext uri="{FF2B5EF4-FFF2-40B4-BE49-F238E27FC236}">
                <a16:creationId xmlns:a16="http://schemas.microsoft.com/office/drawing/2014/main" id="{A545DD77-F491-BD72-B2CF-7CBC738CCE3D}"/>
              </a:ext>
            </a:extLst>
          </p:cNvPr>
          <p:cNvSpPr/>
          <p:nvPr/>
        </p:nvSpPr>
        <p:spPr>
          <a:xfrm>
            <a:off x="6730839" y="2772959"/>
            <a:ext cx="1599345" cy="429064"/>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9" name="Rectangle 8">
            <a:extLst>
              <a:ext uri="{FF2B5EF4-FFF2-40B4-BE49-F238E27FC236}">
                <a16:creationId xmlns:a16="http://schemas.microsoft.com/office/drawing/2014/main" id="{6121BB03-4384-AA15-6664-A1C42A8642EA}"/>
              </a:ext>
            </a:extLst>
          </p:cNvPr>
          <p:cNvSpPr/>
          <p:nvPr/>
        </p:nvSpPr>
        <p:spPr>
          <a:xfrm>
            <a:off x="8040725" y="3973627"/>
            <a:ext cx="382308" cy="322729"/>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1" name="Rectangle 10">
            <a:extLst>
              <a:ext uri="{FF2B5EF4-FFF2-40B4-BE49-F238E27FC236}">
                <a16:creationId xmlns:a16="http://schemas.microsoft.com/office/drawing/2014/main" id="{1ED1ABD8-E45D-E5C3-D3A8-11B4CC03C9F6}"/>
              </a:ext>
            </a:extLst>
          </p:cNvPr>
          <p:cNvSpPr/>
          <p:nvPr/>
        </p:nvSpPr>
        <p:spPr>
          <a:xfrm>
            <a:off x="1075765" y="4929716"/>
            <a:ext cx="10069157" cy="1247247"/>
          </a:xfrm>
          <a:prstGeom prst="rect">
            <a:avLst/>
          </a:prstGeom>
          <a:noFill/>
          <a:ln w="952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mc:AlternateContent xmlns:mc="http://schemas.openxmlformats.org/markup-compatibility/2006">
        <mc:Choice xmlns:a14="http://schemas.microsoft.com/office/drawing/2010/main" Requires="a14">
          <p:sp>
            <p:nvSpPr>
              <p:cNvPr id="12" name="TextBox 11">
                <a:extLst>
                  <a:ext uri="{FF2B5EF4-FFF2-40B4-BE49-F238E27FC236}">
                    <a16:creationId xmlns:a16="http://schemas.microsoft.com/office/drawing/2014/main" id="{69C203D7-F4B6-5192-986D-2B68989518EA}"/>
                  </a:ext>
                </a:extLst>
              </p:cNvPr>
              <p:cNvSpPr txBox="1"/>
              <p:nvPr/>
            </p:nvSpPr>
            <p:spPr>
              <a:xfrm>
                <a:off x="4079748" y="4475449"/>
                <a:ext cx="7274052" cy="404983"/>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m:rPr>
                              <m:sty m:val="p"/>
                            </m:rPr>
                            <a:rPr lang="en-US" altLang="zh-CN" sz="1800" dirty="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800" i="1" dirty="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800" dirty="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d>
                            <m:dPr>
                              <m:ctrlPr>
                                <a:rPr lang="en-US" altLang="zh-CN" sz="180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800" i="1"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800" b="0" i="1" dirty="0" smtClean="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800" dirty="0">
                                      <a:solidFill>
                                        <a:schemeClr val="tx1"/>
                                      </a:solidFill>
                                      <a:latin typeface="Cambria Math" panose="02040503050406030204" pitchFamily="18" charset="0"/>
                                      <a:ea typeface="Cambria Math" panose="02040503050406030204" pitchFamily="18" charset="0"/>
                                      <a:cs typeface="Times New Roman" panose="02020603050405020304" pitchFamily="18" charset="0"/>
                                    </a:rPr>
                                    <m:t>1</m:t>
                                  </m:r>
                                </m:sub>
                              </m:sSub>
                            </m:e>
                          </m:d>
                        </m:e>
                      </m:d>
                    </m:oMath>
                  </m:oMathPara>
                </a14:m>
                <a:endParaRPr lang="en-US" dirty="0"/>
              </a:p>
            </p:txBody>
          </p:sp>
        </mc:Choice>
        <mc:Fallback>
          <p:sp>
            <p:nvSpPr>
              <p:cNvPr id="12" name="TextBox 11">
                <a:extLst>
                  <a:ext uri="{FF2B5EF4-FFF2-40B4-BE49-F238E27FC236}">
                    <a16:creationId xmlns:a16="http://schemas.microsoft.com/office/drawing/2014/main" id="{69C203D7-F4B6-5192-986D-2B68989518EA}"/>
                  </a:ext>
                </a:extLst>
              </p:cNvPr>
              <p:cNvSpPr txBox="1">
                <a:spLocks noRot="1" noChangeAspect="1" noMove="1" noResize="1" noEditPoints="1" noAdjustHandles="1" noChangeArrowheads="1" noChangeShapeType="1" noTextEdit="1"/>
              </p:cNvSpPr>
              <p:nvPr/>
            </p:nvSpPr>
            <p:spPr>
              <a:xfrm>
                <a:off x="4079748" y="4475449"/>
                <a:ext cx="7274052" cy="404983"/>
              </a:xfrm>
              <a:prstGeom prst="rect">
                <a:avLst/>
              </a:prstGeom>
              <a:blipFill>
                <a:blip r:embed="rId3"/>
                <a:stretch>
                  <a:fillRect b="-12121"/>
                </a:stretch>
              </a:blipFill>
            </p:spPr>
            <p:txBody>
              <a:bodyPr/>
              <a:lstStyle/>
              <a:p>
                <a:r>
                  <a:rPr lang="en-US">
                    <a:noFill/>
                  </a:rPr>
                  <a:t> </a:t>
                </a:r>
              </a:p>
            </p:txBody>
          </p:sp>
        </mc:Fallback>
      </mc:AlternateContent>
    </p:spTree>
    <p:extLst>
      <p:ext uri="{BB962C8B-B14F-4D97-AF65-F5344CB8AC3E}">
        <p14:creationId xmlns:p14="http://schemas.microsoft.com/office/powerpoint/2010/main" val="22132012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BACBCF-0436-99AD-C88C-86CAD7EB8A3A}"/>
              </a:ext>
            </a:extLst>
          </p:cNvPr>
          <p:cNvSpPr>
            <a:spLocks noGrp="1"/>
          </p:cNvSpPr>
          <p:nvPr>
            <p:ph type="title"/>
          </p:nvPr>
        </p:nvSpPr>
        <p:spPr/>
        <p:txBody>
          <a:bodyPr/>
          <a:lstStyle/>
          <a:p>
            <a:r>
              <a:rPr lang="en-US" dirty="0"/>
              <a:t>Background: Query Semantics</a:t>
            </a:r>
            <a:endParaRPr lang="en-US" dirty="0">
              <a:solidFill>
                <a:srgbClr val="FF0000"/>
              </a:solidFill>
            </a:endParaRP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0C139721-ABAF-E7FB-2A7C-FE41B4300788}"/>
                  </a:ext>
                </a:extLst>
              </p:cNvPr>
              <p:cNvSpPr>
                <a:spLocks noGrp="1"/>
              </p:cNvSpPr>
              <p:nvPr>
                <p:ph idx="1"/>
              </p:nvPr>
            </p:nvSpPr>
            <p:spPr>
              <a:xfrm>
                <a:off x="838200" y="1488831"/>
                <a:ext cx="10515600" cy="4906288"/>
              </a:xfrm>
            </p:spPr>
            <p:txBody>
              <a:bodyPr>
                <a:normAutofit fontScale="70000" lnSpcReduction="20000"/>
              </a:bodyPr>
              <a:lstStyle/>
              <a:p>
                <a:pPr marL="0" indent="0">
                  <a:buNone/>
                </a:pPr>
                <a:r>
                  <a:rPr lang="en-US" dirty="0"/>
                  <a:t>Answer set </a:t>
                </a:r>
              </a:p>
              <a:p>
                <a14:m>
                  <m:oMath xmlns:m="http://schemas.openxmlformats.org/officeDocument/2006/math">
                    <m:r>
                      <a:rPr lang="en-US" b="0" i="1" smtClean="0">
                        <a:latin typeface="Cambria Math" panose="02040503050406030204" pitchFamily="18" charset="0"/>
                      </a:rPr>
                      <m:t>𝐴</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ℰ</m:t>
                        </m:r>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rPr>
                          <m:t>𝑄</m:t>
                        </m:r>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r>
                          <a:rPr lang="en-US" i="1">
                            <a:latin typeface="Cambria Math" panose="02040503050406030204" pitchFamily="18" charset="0"/>
                          </a:rPr>
                          <m:t>=</m:t>
                        </m:r>
                        <m:r>
                          <m:rPr>
                            <m:sty m:val="p"/>
                          </m:rPr>
                          <a:rPr lang="en-US">
                            <a:latin typeface="Cambria Math" panose="02040503050406030204" pitchFamily="18" charset="0"/>
                          </a:rPr>
                          <m:t>True</m:t>
                        </m:r>
                      </m:e>
                    </m:d>
                  </m:oMath>
                </a14:m>
                <a:r>
                  <a:rPr lang="en-US" dirty="0"/>
                  <a:t>.</a:t>
                </a:r>
              </a:p>
              <a:p>
                <a:r>
                  <a:rPr lang="en-US" dirty="0"/>
                  <a:t>Depends on the </a:t>
                </a:r>
                <a:r>
                  <a:rPr lang="en-US" u="sng" dirty="0"/>
                  <a:t>semantics of the substitution</a:t>
                </a:r>
                <a:r>
                  <a:rPr lang="en-US" dirty="0"/>
                  <a:t> </a:t>
                </a:r>
                <a14:m>
                  <m:oMath xmlns:m="http://schemas.openxmlformats.org/officeDocument/2006/math">
                    <m:r>
                      <a:rPr lang="en-US" i="1">
                        <a:latin typeface="Cambria Math" panose="02040503050406030204" pitchFamily="18" charset="0"/>
                      </a:rPr>
                      <m:t>𝑄</m:t>
                    </m:r>
                    <m:d>
                      <m:dPr>
                        <m:ctrlPr>
                          <a:rPr lang="en-US" i="1">
                            <a:latin typeface="Cambria Math" panose="02040503050406030204" pitchFamily="18" charset="0"/>
                          </a:rPr>
                        </m:ctrlPr>
                      </m:dPr>
                      <m:e>
                        <m:r>
                          <a:rPr lang="en-US" i="1" smtClean="0">
                            <a:solidFill>
                              <a:srgbClr val="FF0000"/>
                            </a:solidFill>
                            <a:latin typeface="Cambria Math" panose="02040503050406030204" pitchFamily="18" charset="0"/>
                          </a:rPr>
                          <m:t>𝑦</m:t>
                        </m:r>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𝑎</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𝑛</m:t>
                            </m:r>
                          </m:sub>
                        </m:sSub>
                      </m:e>
                    </m:d>
                  </m:oMath>
                </a14:m>
                <a:r>
                  <a:rPr lang="en-US" dirty="0"/>
                  <a:t>.</a:t>
                </a:r>
              </a:p>
              <a:p>
                <a:endParaRPr lang="en-US" dirty="0"/>
              </a:p>
              <a:p>
                <a:endParaRPr lang="en-US" dirty="0"/>
              </a:p>
              <a:p>
                <a:pPr marL="0" indent="0">
                  <a:buNone/>
                </a:pPr>
                <a:r>
                  <a:rPr lang="en-US" dirty="0"/>
                  <a:t>Q: How to evaluate </a:t>
                </a:r>
                <a14:m>
                  <m:oMath xmlns:m="http://schemas.openxmlformats.org/officeDocument/2006/math">
                    <m:r>
                      <a:rPr lang="en-US" b="0" i="1" smtClean="0">
                        <a:latin typeface="Cambria Math" panose="02040503050406030204" pitchFamily="18" charset="0"/>
                      </a:rPr>
                      <m:t>𝑄</m:t>
                    </m:r>
                    <m:d>
                      <m:dPr>
                        <m:ctrlPr>
                          <a:rPr lang="en-US" b="0" i="1" smtClean="0">
                            <a:latin typeface="Cambria Math" panose="02040503050406030204" pitchFamily="18" charset="0"/>
                          </a:rPr>
                        </m:ctrlPr>
                      </m:dPr>
                      <m:e>
                        <m:r>
                          <a:rPr lang="en-US" b="0" i="1" smtClean="0">
                            <a:solidFill>
                              <a:srgbClr val="FF0000"/>
                            </a:solidFill>
                            <a:latin typeface="Cambria Math" panose="02040503050406030204" pitchFamily="18" charset="0"/>
                          </a:rPr>
                          <m:t>𝑦</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𝑎</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a:t>
                </a:r>
              </a:p>
              <a:p>
                <a:pPr marL="0" indent="0">
                  <a:buNone/>
                </a:pPr>
                <a:r>
                  <a:rPr lang="en-US" dirty="0"/>
                  <a:t>A: Evaluate the expansion, reduce to the model checking problem</a:t>
                </a:r>
              </a:p>
              <a:p>
                <a:pPr marL="0" indent="0">
                  <a:buNone/>
                </a:pPr>
                <a14:m>
                  <m:oMathPara xmlns:m="http://schemas.openxmlformats.org/officeDocument/2006/math">
                    <m:oMathParaPr>
                      <m:jc m:val="centerGroup"/>
                    </m:oMathParaPr>
                    <m:oMath xmlns:m="http://schemas.openxmlformats.org/officeDocument/2006/math">
                      <m:nary>
                        <m:naryPr>
                          <m:chr m:val="⋁"/>
                          <m:limLoc m:val="subSup"/>
                          <m:supHide m:val="on"/>
                          <m:ctrlPr>
                            <a:rPr lang="en-US" sz="2600" b="0" i="1" smtClean="0">
                              <a:latin typeface="Cambria Math" panose="02040503050406030204" pitchFamily="18" charset="0"/>
                              <a:ea typeface="Cambria Math" panose="02040503050406030204" pitchFamily="18" charset="0"/>
                            </a:rPr>
                          </m:ctrlPr>
                        </m:naryPr>
                        <m:sub>
                          <m:r>
                            <m:rPr>
                              <m:brk m:alnAt="9"/>
                            </m:rPr>
                            <a:rPr lang="en-US" sz="2600" b="0" i="1" smtClean="0">
                              <a:latin typeface="Cambria Math" panose="02040503050406030204" pitchFamily="18" charset="0"/>
                              <a:ea typeface="Cambria Math" panose="02040503050406030204" pitchFamily="18" charset="0"/>
                            </a:rPr>
                            <m:t>𝑗</m:t>
                          </m:r>
                          <m:r>
                            <a:rPr lang="en-US" sz="2600" b="0" i="1" smtClean="0">
                              <a:latin typeface="Cambria Math" panose="02040503050406030204" pitchFamily="18" charset="0"/>
                              <a:ea typeface="Cambria Math" panose="02040503050406030204" pitchFamily="18" charset="0"/>
                            </a:rPr>
                            <m:t>=1,…,</m:t>
                          </m:r>
                          <m:r>
                            <a:rPr lang="en-US" sz="2600" b="0" i="1" smtClean="0">
                              <a:latin typeface="Cambria Math" panose="02040503050406030204" pitchFamily="18" charset="0"/>
                              <a:ea typeface="Cambria Math" panose="02040503050406030204" pitchFamily="18" charset="0"/>
                            </a:rPr>
                            <m:t>𝑁</m:t>
                          </m:r>
                        </m:sub>
                        <m:sup/>
                        <m:e>
                          <m:r>
                            <a:rPr lang="en-US" sz="2600" i="1">
                              <a:latin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𝑥</m:t>
                              </m:r>
                            </m:e>
                            <m:sub>
                              <m:r>
                                <a:rPr lang="en-US" sz="2600" i="1">
                                  <a:latin typeface="Cambria Math" panose="02040503050406030204" pitchFamily="18" charset="0"/>
                                  <a:ea typeface="Cambria Math" panose="02040503050406030204" pitchFamily="18" charset="0"/>
                                </a:rPr>
                                <m:t>1</m:t>
                              </m:r>
                            </m:sub>
                          </m:sSub>
                          <m:r>
                            <a:rPr lang="en-US" sz="2600" i="1">
                              <a:latin typeface="Cambria Math" panose="02040503050406030204" pitchFamily="18" charset="0"/>
                              <a:ea typeface="Cambria Math" panose="02040503050406030204" pitchFamily="18" charset="0"/>
                            </a:rPr>
                            <m:t>,…,∃</m:t>
                          </m:r>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𝑥</m:t>
                              </m:r>
                            </m:e>
                            <m:sub>
                              <m:r>
                                <a:rPr lang="en-US" sz="2600" i="1">
                                  <a:latin typeface="Cambria Math" panose="02040503050406030204" pitchFamily="18" charset="0"/>
                                  <a:ea typeface="Cambria Math" panose="02040503050406030204" pitchFamily="18" charset="0"/>
                                </a:rPr>
                                <m:t>𝑛</m:t>
                              </m:r>
                            </m:sub>
                          </m:sSub>
                          <m:r>
                            <a:rPr lang="en-US" sz="2600" i="1">
                              <a:latin typeface="Cambria Math" panose="02040503050406030204" pitchFamily="18" charset="0"/>
                              <a:ea typeface="Cambria Math" panose="02040503050406030204" pitchFamily="18" charset="0"/>
                            </a:rPr>
                            <m:t>.</m:t>
                          </m:r>
                          <m:nary>
                            <m:naryPr>
                              <m:chr m:val="⋀"/>
                              <m:limLoc m:val="subSup"/>
                              <m:supHide m:val="on"/>
                              <m:ctrlPr>
                                <a:rPr lang="en-US" sz="2600" i="1">
                                  <a:latin typeface="Cambria Math" panose="02040503050406030204" pitchFamily="18" charset="0"/>
                                  <a:ea typeface="Cambria Math" panose="02040503050406030204" pitchFamily="18" charset="0"/>
                                </a:rPr>
                              </m:ctrlPr>
                            </m:naryPr>
                            <m:sub>
                              <m:r>
                                <m:rPr>
                                  <m:brk m:alnAt="9"/>
                                </m:rPr>
                                <a:rPr lang="en-US" sz="2600" i="1">
                                  <a:latin typeface="Cambria Math" panose="02040503050406030204" pitchFamily="18" charset="0"/>
                                  <a:ea typeface="Cambria Math" panose="02040503050406030204" pitchFamily="18" charset="0"/>
                                </a:rPr>
                                <m:t>𝑘</m:t>
                              </m:r>
                              <m:r>
                                <a:rPr lang="en-US" sz="2600" i="1">
                                  <a:latin typeface="Cambria Math" panose="02040503050406030204" pitchFamily="18" charset="0"/>
                                  <a:ea typeface="Cambria Math" panose="02040503050406030204" pitchFamily="18" charset="0"/>
                                </a:rPr>
                                <m:t>=1, …,</m:t>
                              </m:r>
                              <m:sSub>
                                <m:sSubPr>
                                  <m:ctrlPr>
                                    <a:rPr lang="en-US" sz="2600" i="1">
                                      <a:latin typeface="Cambria Math" panose="02040503050406030204" pitchFamily="18" charset="0"/>
                                      <a:ea typeface="Cambria Math" panose="02040503050406030204" pitchFamily="18" charset="0"/>
                                    </a:rPr>
                                  </m:ctrlPr>
                                </m:sSubPr>
                                <m:e>
                                  <m:r>
                                    <m:rPr>
                                      <m:brk m:alnAt="9"/>
                                    </m:rPr>
                                    <a:rPr lang="en-US" sz="2600" i="1">
                                      <a:latin typeface="Cambria Math" panose="02040503050406030204" pitchFamily="18" charset="0"/>
                                      <a:ea typeface="Cambria Math" panose="02040503050406030204" pitchFamily="18" charset="0"/>
                                    </a:rPr>
                                    <m:t>𝑀</m:t>
                                  </m:r>
                                </m:e>
                                <m:sub>
                                  <m:r>
                                    <a:rPr lang="en-US" sz="2600" b="0" i="1" smtClean="0">
                                      <a:latin typeface="Cambria Math" panose="02040503050406030204" pitchFamily="18" charset="0"/>
                                      <a:ea typeface="Cambria Math" panose="02040503050406030204" pitchFamily="18" charset="0"/>
                                    </a:rPr>
                                    <m:t>𝑗</m:t>
                                  </m:r>
                                </m:sub>
                              </m:sSub>
                            </m:sub>
                            <m:sup/>
                            <m:e>
                              <m:sSub>
                                <m:sSubPr>
                                  <m:ctrlPr>
                                    <a:rPr lang="en-US" sz="2600" b="0" i="1" smtClean="0">
                                      <a:latin typeface="Cambria Math" panose="02040503050406030204" pitchFamily="18" charset="0"/>
                                      <a:ea typeface="Cambria Math" panose="02040503050406030204" pitchFamily="18" charset="0"/>
                                    </a:rPr>
                                  </m:ctrlPr>
                                </m:sSubPr>
                                <m:e>
                                  <m:d>
                                    <m:dPr>
                                      <m:begChr m:val=""/>
                                      <m:endChr m:val="|"/>
                                      <m:ctrlPr>
                                        <a:rPr lang="en-US" sz="2600" i="1" smtClean="0">
                                          <a:latin typeface="Cambria Math" panose="02040503050406030204" pitchFamily="18" charset="0"/>
                                          <a:ea typeface="Cambria Math" panose="02040503050406030204" pitchFamily="18" charset="0"/>
                                        </a:rPr>
                                      </m:ctrlPr>
                                    </m:dPr>
                                    <m:e>
                                      <m:sSub>
                                        <m:sSubPr>
                                          <m:ctrlPr>
                                            <a:rPr lang="en-US" sz="2600" i="1">
                                              <a:latin typeface="Cambria Math" panose="02040503050406030204" pitchFamily="18" charset="0"/>
                                              <a:ea typeface="Cambria Math" panose="02040503050406030204" pitchFamily="18" charset="0"/>
                                            </a:rPr>
                                          </m:ctrlPr>
                                        </m:sSubPr>
                                        <m:e>
                                          <m:r>
                                            <a:rPr lang="en-US" sz="2600" i="1">
                                              <a:latin typeface="Cambria Math" panose="02040503050406030204" pitchFamily="18" charset="0"/>
                                              <a:ea typeface="Cambria Math" panose="02040503050406030204" pitchFamily="18" charset="0"/>
                                            </a:rPr>
                                            <m:t>𝑎</m:t>
                                          </m:r>
                                        </m:e>
                                        <m:sub>
                                          <m:r>
                                            <a:rPr lang="en-US" sz="2600" i="1">
                                              <a:latin typeface="Cambria Math" panose="02040503050406030204" pitchFamily="18" charset="0"/>
                                              <a:ea typeface="Cambria Math" panose="02040503050406030204" pitchFamily="18" charset="0"/>
                                            </a:rPr>
                                            <m:t>𝑗𝑘</m:t>
                                          </m:r>
                                        </m:sub>
                                      </m:sSub>
                                    </m:e>
                                  </m:d>
                                </m:e>
                                <m:sub>
                                  <m:r>
                                    <a:rPr lang="en-US" sz="2600" b="0" i="1" smtClean="0">
                                      <a:solidFill>
                                        <a:srgbClr val="FF0000"/>
                                      </a:solidFill>
                                      <a:latin typeface="Cambria Math" panose="02040503050406030204" pitchFamily="18" charset="0"/>
                                      <a:ea typeface="Cambria Math" panose="02040503050406030204" pitchFamily="18" charset="0"/>
                                    </a:rPr>
                                    <m:t>𝑦</m:t>
                                  </m:r>
                                  <m:r>
                                    <a:rPr lang="en-US" sz="2600" b="0" i="1" smtClean="0">
                                      <a:solidFill>
                                        <a:srgbClr val="FF0000"/>
                                      </a:solidFill>
                                      <a:latin typeface="Cambria Math" panose="02040503050406030204" pitchFamily="18" charset="0"/>
                                      <a:ea typeface="Cambria Math" panose="02040503050406030204" pitchFamily="18" charset="0"/>
                                    </a:rPr>
                                    <m:t>=</m:t>
                                  </m:r>
                                  <m:r>
                                    <a:rPr lang="en-US" sz="2600" b="0" i="1" smtClean="0">
                                      <a:solidFill>
                                        <a:srgbClr val="FF0000"/>
                                      </a:solidFill>
                                      <a:latin typeface="Cambria Math" panose="02040503050406030204" pitchFamily="18" charset="0"/>
                                      <a:ea typeface="Cambria Math" panose="02040503050406030204" pitchFamily="18" charset="0"/>
                                    </a:rPr>
                                    <m:t>𝑎</m:t>
                                  </m:r>
                                </m:sub>
                              </m:sSub>
                            </m:e>
                          </m:nary>
                        </m:e>
                      </m:nary>
                    </m:oMath>
                  </m:oMathPara>
                </a14:m>
                <a:endParaRPr lang="en-US" sz="2600" dirty="0"/>
              </a:p>
              <a:p>
                <a:pPr marL="0" indent="0">
                  <a:buNone/>
                </a:pPr>
                <a:endParaRPr lang="en-US" dirty="0"/>
              </a:p>
              <a:p>
                <a:pPr marL="0" indent="0">
                  <a:buNone/>
                </a:pPr>
                <a:r>
                  <a:rPr lang="en-US" dirty="0"/>
                  <a:t>Then, it eventually depends on each atomic formula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𝑎</m:t>
                        </m:r>
                      </m:e>
                      <m:sub>
                        <m:r>
                          <a:rPr lang="en-US" b="0" i="1" smtClean="0">
                            <a:latin typeface="Cambria Math" panose="02040503050406030204" pitchFamily="18" charset="0"/>
                          </a:rPr>
                          <m:t>𝑗𝑘</m:t>
                        </m:r>
                      </m:sub>
                    </m:sSub>
                  </m:oMath>
                </a14:m>
                <a:r>
                  <a:rPr lang="en-US" dirty="0"/>
                  <a:t>.</a:t>
                </a:r>
              </a:p>
              <a:p>
                <a:r>
                  <a:rPr lang="en-US" dirty="0"/>
                  <a:t>In the database setting (Answer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oMath>
                </a14:m>
                <a:r>
                  <a:rPr lang="en-US" dirty="0"/>
                  <a:t>): </a:t>
                </a:r>
              </a:p>
              <a:p>
                <a:pPr lvl="1"/>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𝑜</m:t>
                        </m:r>
                      </m:e>
                    </m:d>
                    <m:r>
                      <a:rPr lang="en-US" b="0" i="1" smtClean="0">
                        <a:latin typeface="Cambria Math" panose="02040503050406030204" pitchFamily="18" charset="0"/>
                      </a:rPr>
                      <m:t>=</m:t>
                    </m:r>
                    <m:r>
                      <m:rPr>
                        <m:sty m:val="p"/>
                      </m:rPr>
                      <a:rPr lang="en-US" b="0" i="0" smtClean="0">
                        <a:latin typeface="Cambria Math" panose="02040503050406030204" pitchFamily="18" charset="0"/>
                      </a:rPr>
                      <m:t>True</m:t>
                    </m:r>
                  </m:oMath>
                </a14:m>
                <a:r>
                  <a:rPr lang="en-US" dirty="0"/>
                  <a:t> if and only if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s</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o</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𝒦</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𝒢</m:t>
                        </m:r>
                      </m:e>
                      <m:sub>
                        <m:r>
                          <a:rPr lang="en-US" i="1">
                            <a:latin typeface="Cambria Math" panose="02040503050406030204" pitchFamily="18" charset="0"/>
                            <a:ea typeface="Cambria Math" panose="02040503050406030204" pitchFamily="18" charset="0"/>
                          </a:rPr>
                          <m:t>𝑜</m:t>
                        </m:r>
                      </m:sub>
                    </m:sSub>
                  </m:oMath>
                </a14:m>
                <a:r>
                  <a:rPr lang="en-US" dirty="0"/>
                  <a:t>, which is traversal on observed KG.</a:t>
                </a:r>
              </a:p>
              <a:p>
                <a:r>
                  <a:rPr lang="en-US" dirty="0"/>
                  <a:t>In our setting, with enriched knowledge (Answer set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𝑒</m:t>
                        </m:r>
                      </m:sub>
                    </m:sSub>
                  </m:oMath>
                </a14:m>
                <a:r>
                  <a:rPr lang="en-US" dirty="0"/>
                  <a:t>): </a:t>
                </a:r>
                <a:endParaRPr lang="en-US" b="0" i="1" dirty="0">
                  <a:latin typeface="Cambria Math" panose="02040503050406030204" pitchFamily="18" charset="0"/>
                </a:endParaRPr>
              </a:p>
              <a:p>
                <a:pPr lvl="1"/>
                <a14:m>
                  <m:oMath xmlns:m="http://schemas.openxmlformats.org/officeDocument/2006/math">
                    <m:r>
                      <a:rPr lang="en-US" b="0" i="1" smtClean="0">
                        <a:latin typeface="Cambria Math" panose="02040503050406030204" pitchFamily="18" charset="0"/>
                      </a:rPr>
                      <m:t>𝑟</m:t>
                    </m:r>
                    <m:d>
                      <m:dPr>
                        <m:ctrlPr>
                          <a:rPr lang="en-US" b="0" i="1" smtClean="0">
                            <a:latin typeface="Cambria Math" panose="02040503050406030204" pitchFamily="18" charset="0"/>
                          </a:rPr>
                        </m:ctrlPr>
                      </m:dPr>
                      <m:e>
                        <m:r>
                          <a:rPr lang="en-US" b="0" i="1" smtClean="0">
                            <a:latin typeface="Cambria Math" panose="02040503050406030204" pitchFamily="18" charset="0"/>
                          </a:rPr>
                          <m:t>𝑠</m:t>
                        </m:r>
                        <m:r>
                          <a:rPr lang="en-US" b="0" i="1" smtClean="0">
                            <a:latin typeface="Cambria Math" panose="02040503050406030204" pitchFamily="18" charset="0"/>
                          </a:rPr>
                          <m:t>,</m:t>
                        </m:r>
                        <m:r>
                          <a:rPr lang="en-US" b="0" i="1" smtClean="0">
                            <a:latin typeface="Cambria Math" panose="02040503050406030204" pitchFamily="18" charset="0"/>
                          </a:rPr>
                          <m:t>𝑜</m:t>
                        </m:r>
                      </m:e>
                    </m:d>
                    <m:r>
                      <a:rPr lang="en-US" b="0" i="1" smtClean="0">
                        <a:latin typeface="Cambria Math" panose="02040503050406030204" pitchFamily="18" charset="0"/>
                      </a:rPr>
                      <m:t>=</m:t>
                    </m:r>
                    <m:r>
                      <m:rPr>
                        <m:sty m:val="p"/>
                      </m:rPr>
                      <a:rPr lang="en-US" b="0" i="0" smtClean="0">
                        <a:latin typeface="Cambria Math" panose="02040503050406030204" pitchFamily="18" charset="0"/>
                      </a:rPr>
                      <m:t>True</m:t>
                    </m:r>
                  </m:oMath>
                </a14:m>
                <a:r>
                  <a:rPr lang="en-US" dirty="0"/>
                  <a:t> if and only if </a:t>
                </a:r>
                <a14:m>
                  <m:oMath xmlns:m="http://schemas.openxmlformats.org/officeDocument/2006/math">
                    <m:d>
                      <m:dPr>
                        <m:ctrlPr>
                          <a:rPr lang="en-US" b="0" i="1" smtClean="0">
                            <a:latin typeface="Cambria Math" panose="02040503050406030204" pitchFamily="18" charset="0"/>
                            <a:ea typeface="Cambria Math" panose="02040503050406030204" pitchFamily="18" charset="0"/>
                          </a:rPr>
                        </m:ctrlPr>
                      </m:dPr>
                      <m:e>
                        <m:r>
                          <m:rPr>
                            <m:sty m:val="p"/>
                          </m:rPr>
                          <a:rPr lang="en-US" b="0" i="0" smtClean="0">
                            <a:latin typeface="Cambria Math" panose="02040503050406030204" pitchFamily="18" charset="0"/>
                            <a:ea typeface="Cambria Math" panose="02040503050406030204" pitchFamily="18" charset="0"/>
                          </a:rPr>
                          <m:t>s</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r</m:t>
                        </m:r>
                        <m:r>
                          <a:rPr lang="en-US" b="0" i="0" smtClean="0">
                            <a:latin typeface="Cambria Math" panose="02040503050406030204" pitchFamily="18" charset="0"/>
                            <a:ea typeface="Cambria Math" panose="02040503050406030204" pitchFamily="18" charset="0"/>
                          </a:rPr>
                          <m:t>,</m:t>
                        </m:r>
                        <m:r>
                          <m:rPr>
                            <m:sty m:val="p"/>
                          </m:rPr>
                          <a:rPr lang="en-US" b="0" i="0" smtClean="0">
                            <a:latin typeface="Cambria Math" panose="02040503050406030204" pitchFamily="18" charset="0"/>
                            <a:ea typeface="Cambria Math" panose="02040503050406030204" pitchFamily="18" charset="0"/>
                          </a:rPr>
                          <m:t>o</m:t>
                        </m:r>
                      </m:e>
                    </m:d>
                    <m:r>
                      <a:rPr lang="en-US" b="0" i="1" smtClean="0">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𝒦</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𝒢</m:t>
                        </m:r>
                      </m:e>
                      <m:sub>
                        <m:r>
                          <a:rPr lang="en-US" b="0" i="1" smtClean="0">
                            <a:latin typeface="Cambria Math" panose="02040503050406030204" pitchFamily="18" charset="0"/>
                            <a:ea typeface="Cambria Math" panose="02040503050406030204" pitchFamily="18" charset="0"/>
                          </a:rPr>
                          <m:t>𝑒</m:t>
                        </m:r>
                      </m:sub>
                    </m:sSub>
                  </m:oMath>
                </a14:m>
                <a:r>
                  <a:rPr lang="en-US" dirty="0"/>
                  <a:t>, where </a:t>
                </a:r>
                <a14:m>
                  <m:oMath xmlns:m="http://schemas.openxmlformats.org/officeDocument/2006/math">
                    <m:r>
                      <a:rPr lang="en-US" i="1">
                        <a:latin typeface="Cambria Math" panose="02040503050406030204" pitchFamily="18" charset="0"/>
                        <a:ea typeface="Cambria Math" panose="02040503050406030204" pitchFamily="18" charset="0"/>
                      </a:rPr>
                      <m:t>𝒦</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𝒢</m:t>
                        </m:r>
                      </m:e>
                      <m:sub>
                        <m:r>
                          <a:rPr lang="en-US" b="0" i="1" smtClean="0">
                            <a:latin typeface="Cambria Math" panose="02040503050406030204" pitchFamily="18" charset="0"/>
                            <a:ea typeface="Cambria Math" panose="02040503050406030204" pitchFamily="18" charset="0"/>
                          </a:rPr>
                          <m:t>𝑒</m:t>
                        </m:r>
                      </m:sub>
                    </m:sSub>
                  </m:oMath>
                </a14:m>
                <a:r>
                  <a:rPr lang="en-US" dirty="0"/>
                  <a:t> is enriched.</a:t>
                </a:r>
              </a:p>
              <a:p>
                <a:pPr marL="0" indent="0">
                  <a:buNone/>
                </a:pPr>
                <a:endParaRPr lang="en-US" dirty="0"/>
              </a:p>
            </p:txBody>
          </p:sp>
        </mc:Choice>
        <mc:Fallback>
          <p:sp>
            <p:nvSpPr>
              <p:cNvPr id="3" name="Content Placeholder 2">
                <a:extLst>
                  <a:ext uri="{FF2B5EF4-FFF2-40B4-BE49-F238E27FC236}">
                    <a16:creationId xmlns:a16="http://schemas.microsoft.com/office/drawing/2014/main" id="{0C139721-ABAF-E7FB-2A7C-FE41B4300788}"/>
                  </a:ext>
                </a:extLst>
              </p:cNvPr>
              <p:cNvSpPr>
                <a:spLocks noGrp="1" noRot="1" noChangeAspect="1" noMove="1" noResize="1" noEditPoints="1" noAdjustHandles="1" noChangeArrowheads="1" noChangeShapeType="1" noTextEdit="1"/>
              </p:cNvSpPr>
              <p:nvPr>
                <p:ph idx="1"/>
              </p:nvPr>
            </p:nvSpPr>
            <p:spPr>
              <a:xfrm>
                <a:off x="838200" y="1488831"/>
                <a:ext cx="10515600" cy="4906288"/>
              </a:xfrm>
              <a:blipFill>
                <a:blip r:embed="rId2"/>
                <a:stretch>
                  <a:fillRect l="-724" t="-2326"/>
                </a:stretch>
              </a:blipFill>
            </p:spPr>
            <p:txBody>
              <a:bodyPr/>
              <a:lstStyle/>
              <a:p>
                <a:r>
                  <a:rPr lang="en-US">
                    <a:noFill/>
                  </a:rPr>
                  <a:t> </a:t>
                </a:r>
              </a:p>
            </p:txBody>
          </p:sp>
        </mc:Fallback>
      </mc:AlternateContent>
      <p:sp>
        <p:nvSpPr>
          <p:cNvPr id="5" name="Footer Placeholder 4">
            <a:extLst>
              <a:ext uri="{FF2B5EF4-FFF2-40B4-BE49-F238E27FC236}">
                <a16:creationId xmlns:a16="http://schemas.microsoft.com/office/drawing/2014/main" id="{CE9A2011-7E6E-4E33-F4D7-2B01DF035A89}"/>
              </a:ext>
            </a:extLst>
          </p:cNvPr>
          <p:cNvSpPr>
            <a:spLocks noGrp="1"/>
          </p:cNvSpPr>
          <p:nvPr>
            <p:ph type="ftr" sz="quarter" idx="11"/>
          </p:nvPr>
        </p:nvSpPr>
        <p:spPr/>
        <p:txBody>
          <a:bodyPr/>
          <a:lstStyle/>
          <a:p>
            <a:r>
              <a:rPr lang="en-US"/>
              <a:t>Zihao Wang, CSE, HKUST, zihao-wang.github.io</a:t>
            </a:r>
            <a:endParaRPr lang="LID4096"/>
          </a:p>
        </p:txBody>
      </p:sp>
      <p:sp>
        <p:nvSpPr>
          <p:cNvPr id="4" name="Slide Number Placeholder 3">
            <a:extLst>
              <a:ext uri="{FF2B5EF4-FFF2-40B4-BE49-F238E27FC236}">
                <a16:creationId xmlns:a16="http://schemas.microsoft.com/office/drawing/2014/main" id="{0BF05286-5F67-64B9-477D-A0739D4ECF25}"/>
              </a:ext>
            </a:extLst>
          </p:cNvPr>
          <p:cNvSpPr>
            <a:spLocks noGrp="1"/>
          </p:cNvSpPr>
          <p:nvPr>
            <p:ph type="sldNum" sz="quarter" idx="12"/>
          </p:nvPr>
        </p:nvSpPr>
        <p:spPr/>
        <p:txBody>
          <a:bodyPr/>
          <a:lstStyle/>
          <a:p>
            <a:fld id="{1CF2D47E-0AF1-4C27-801F-64E3E5BF7F72}" type="slidenum">
              <a:rPr lang="en-US" smtClean="0"/>
              <a:t>6</a:t>
            </a:fld>
            <a:endParaRPr lang="en-US"/>
          </a:p>
        </p:txBody>
      </p:sp>
      <mc:AlternateContent xmlns:mc="http://schemas.openxmlformats.org/markup-compatibility/2006">
        <mc:Choice xmlns:a14="http://schemas.microsoft.com/office/drawing/2010/main" Requires="a14">
          <p:sp>
            <p:nvSpPr>
              <p:cNvPr id="6" name="文本框 71">
                <a:extLst>
                  <a:ext uri="{FF2B5EF4-FFF2-40B4-BE49-F238E27FC236}">
                    <a16:creationId xmlns:a16="http://schemas.microsoft.com/office/drawing/2014/main" id="{DF71C3C5-B660-ECE3-6B29-09BB6F1C22B9}"/>
                  </a:ext>
                </a:extLst>
              </p:cNvPr>
              <p:cNvSpPr txBox="1"/>
              <p:nvPr/>
            </p:nvSpPr>
            <p:spPr>
              <a:xfrm>
                <a:off x="1042416" y="2522006"/>
                <a:ext cx="10311384" cy="584775"/>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pPr algn="ctr">
                  <a:tabLst>
                    <a:tab pos="1954213" algn="l"/>
                  </a:tabLst>
                </a:pPr>
                <a14:m>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𝑞</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𝑦</m:t>
                    </m:r>
                    <m:r>
                      <a:rPr lang="en-US" altLang="zh-CN" sz="1600" b="0" i="1" smtClean="0">
                        <a:latin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𝑥</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𝑦</m:t>
                    </m:r>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Oscar</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𝑦</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oMath>
                </a14:m>
                <a:r>
                  <a:rPr lang="en-US" altLang="zh-CN" sz="1600" b="1" dirty="0">
                    <a:latin typeface="Times New Roman" panose="02020603050405020304" pitchFamily="18" charset="0"/>
                    <a:cs typeface="Times New Roman" panose="02020603050405020304" pitchFamily="18" charset="0"/>
                  </a:rPr>
                  <a:t>	</a:t>
                </a:r>
              </a:p>
              <a:p>
                <a:pPr algn="ctr">
                  <a:tabLst>
                    <a:tab pos="1954213" algn="l"/>
                  </a:tabLst>
                </a:pPr>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cs typeface="Times New Roman" panose="02020603050405020304" pitchFamily="18" charset="0"/>
                        </a:rPr>
                        <m:t>𝑞</m:t>
                      </m:r>
                      <m:r>
                        <a:rPr lang="en-US" altLang="zh-CN" sz="1600" b="0" i="1" smtClean="0">
                          <a:latin typeface="Cambria Math" panose="02040503050406030204" pitchFamily="18" charset="0"/>
                          <a:cs typeface="Times New Roman" panose="02020603050405020304" pitchFamily="18" charset="0"/>
                        </a:rPr>
                        <m:t>(</m:t>
                      </m:r>
                      <m:r>
                        <a:rPr lang="en-US" altLang="zh-CN" sz="1600" b="0" i="1" smtClean="0">
                          <a:solidFill>
                            <a:srgbClr val="FF0000"/>
                          </a:solidFill>
                          <a:latin typeface="Cambria Math" panose="02040503050406030204" pitchFamily="18" charset="0"/>
                          <a:cs typeface="Times New Roman" panose="02020603050405020304" pitchFamily="18" charset="0"/>
                        </a:rPr>
                        <m:t>𝑦</m:t>
                      </m:r>
                      <m:r>
                        <a:rPr lang="en-US" altLang="zh-CN" sz="1600" b="0" i="1" smtClean="0">
                          <a:solidFill>
                            <a:srgbClr val="FF0000"/>
                          </a:solidFill>
                          <a:latin typeface="Cambria Math" panose="02040503050406030204" pitchFamily="18" charset="0"/>
                          <a:cs typeface="Times New Roman" panose="02020603050405020304" pitchFamily="18" charset="0"/>
                        </a:rPr>
                        <m:t>=</m:t>
                      </m:r>
                      <m:r>
                        <a:rPr lang="en-US" altLang="zh-CN" sz="1600" b="0" i="1" smtClean="0">
                          <a:solidFill>
                            <a:srgbClr val="FF0000"/>
                          </a:solidFill>
                          <a:latin typeface="Cambria Math" panose="02040503050406030204" pitchFamily="18" charset="0"/>
                          <a:cs typeface="Times New Roman" panose="02020603050405020304" pitchFamily="18" charset="0"/>
                        </a:rPr>
                        <m:t>𝑎</m:t>
                      </m:r>
                      <m:r>
                        <a:rPr lang="en-US" altLang="zh-CN" sz="1600" b="0" i="1" smtClean="0">
                          <a:latin typeface="Cambria Math" panose="02040503050406030204" pitchFamily="18" charset="0"/>
                          <a:cs typeface="Times New Roman" panose="02020603050405020304" pitchFamily="18" charset="0"/>
                        </a:rPr>
                        <m:t>;</m:t>
                      </m:r>
                      <m:sSub>
                        <m:sSubPr>
                          <m:ctrlPr>
                            <a:rPr lang="en-US" altLang="zh-CN" sz="1600" b="0" i="1" smtClean="0">
                              <a:latin typeface="Cambria Math" panose="02040503050406030204" pitchFamily="18" charset="0"/>
                              <a:cs typeface="Times New Roman" panose="02020603050405020304" pitchFamily="18" charset="0"/>
                            </a:rPr>
                          </m:ctrlPr>
                        </m:sSubPr>
                        <m:e>
                          <m:r>
                            <a:rPr lang="en-US" altLang="zh-CN" sz="1600" b="0" i="1" smtClean="0">
                              <a:latin typeface="Cambria Math" panose="02040503050406030204" pitchFamily="18" charset="0"/>
                              <a:cs typeface="Times New Roman" panose="02020603050405020304" pitchFamily="18" charset="0"/>
                            </a:rPr>
                            <m:t>𝑥</m:t>
                          </m:r>
                        </m:e>
                        <m:sub>
                          <m:r>
                            <a:rPr lang="en-US" altLang="zh-CN" sz="1600" b="0" i="1" smtClean="0">
                              <a:latin typeface="Cambria Math" panose="02040503050406030204" pitchFamily="18" charset="0"/>
                              <a:cs typeface="Times New Roman" panose="02020603050405020304" pitchFamily="18" charset="0"/>
                            </a:rPr>
                            <m:t>1</m:t>
                          </m:r>
                        </m:sub>
                      </m:sSub>
                      <m:r>
                        <a:rPr lang="en-US" altLang="zh-CN" sz="1600" b="0" i="1" smtClean="0">
                          <a:latin typeface="Cambria Math" panose="02040503050406030204" pitchFamily="18" charset="0"/>
                          <a:cs typeface="Times New Roman" panose="02020603050405020304" pitchFamily="18" charset="0"/>
                        </a:rPr>
                        <m:t>)</m:t>
                      </m:r>
                      <m:r>
                        <a:rPr lang="en-US" altLang="zh-CN" sz="1600" b="0" i="1" smtClean="0">
                          <a:latin typeface="Cambria Math" panose="02040503050406030204" pitchFamily="18" charset="0"/>
                          <a:cs typeface="Times New Roman" panose="02020603050405020304" pitchFamily="18" charset="0"/>
                        </a:rPr>
                        <m:t>=</m:t>
                      </m:r>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d>
                        <m:d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GoldenGlobes</m:t>
                          </m:r>
                        </m:e>
                      </m:d>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2"/>
                          </a:solidFill>
                          <a:latin typeface="Cambria Math" panose="02040503050406030204" pitchFamily="18" charset="0"/>
                          <a:ea typeface="Cambria Math" panose="02040503050406030204" pitchFamily="18" charset="0"/>
                          <a:cs typeface="Times New Roman" panose="02020603050405020304" pitchFamily="18" charset="0"/>
                        </a:rPr>
                        <m:t>Won</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Oscar</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1"/>
                          </a:solidFill>
                          <a:latin typeface="Cambria Math" panose="02040503050406030204" pitchFamily="18" charset="0"/>
                          <a:ea typeface="Cambria Math" panose="02040503050406030204" pitchFamily="18" charset="0"/>
                          <a:cs typeface="Times New Roman" panose="02020603050405020304" pitchFamily="18" charset="0"/>
                        </a:rPr>
                        <m:t>BornIn</m:t>
                      </m:r>
                      <m:d>
                        <m:d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dPr>
                        <m:e>
                          <m:r>
                            <a:rPr lang="en-US" sz="1600" i="1">
                              <a:solidFill>
                                <a:srgbClr val="FF0000"/>
                              </a:solidFill>
                              <a:latin typeface="Cambria Math" panose="02040503050406030204" pitchFamily="18" charset="0"/>
                            </a:rPr>
                            <m:t>𝑦</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𝑎</m:t>
                          </m:r>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America</m:t>
                          </m:r>
                        </m:e>
                      </m:d>
                      <m:r>
                        <a:rPr lang="en-US" altLang="zh-CN" sz="1600" i="1" dirty="0" smtClean="0">
                          <a:latin typeface="Cambria Math" panose="02040503050406030204" pitchFamily="18" charset="0"/>
                          <a:ea typeface="Cambria Math" panose="02040503050406030204" pitchFamily="18" charset="0"/>
                          <a:cs typeface="Times New Roman" panose="02020603050405020304" pitchFamily="18" charset="0"/>
                        </a:rPr>
                        <m:t>∧</m:t>
                      </m:r>
                      <m:r>
                        <m:rPr>
                          <m:sty m:val="p"/>
                        </m:rPr>
                        <a:rPr lang="en-US" altLang="zh-CN" sz="1600" b="0" i="0" dirty="0" smtClean="0">
                          <a:solidFill>
                            <a:schemeClr val="accent6"/>
                          </a:solidFill>
                          <a:latin typeface="Cambria Math" panose="02040503050406030204" pitchFamily="18" charset="0"/>
                          <a:ea typeface="Cambria Math" panose="02040503050406030204" pitchFamily="18" charset="0"/>
                          <a:cs typeface="Times New Roman" panose="02020603050405020304" pitchFamily="18" charset="0"/>
                        </a:rPr>
                        <m:t>Direct</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r>
                        <a:rPr lang="en-US" sz="1600" i="1">
                          <a:solidFill>
                            <a:srgbClr val="FF0000"/>
                          </a:solidFill>
                          <a:latin typeface="Cambria Math" panose="02040503050406030204" pitchFamily="18" charset="0"/>
                        </a:rPr>
                        <m:t>𝑦</m:t>
                      </m:r>
                      <m:r>
                        <a:rPr lang="en-US" sz="1600" i="1">
                          <a:solidFill>
                            <a:srgbClr val="FF0000"/>
                          </a:solidFill>
                          <a:latin typeface="Cambria Math" panose="02040503050406030204" pitchFamily="18" charset="0"/>
                        </a:rPr>
                        <m:t>=</m:t>
                      </m:r>
                      <m:r>
                        <a:rPr lang="en-US" sz="1600" i="1">
                          <a:solidFill>
                            <a:srgbClr val="FF0000"/>
                          </a:solidFill>
                          <a:latin typeface="Cambria Math" panose="02040503050406030204" pitchFamily="18" charset="0"/>
                        </a:rPr>
                        <m:t>𝑎</m:t>
                      </m:r>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sSub>
                        <m:sSubPr>
                          <m:ctrlP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ctrlPr>
                        </m:sSubPr>
                        <m:e>
                          <m:r>
                            <a:rPr lang="en-US" altLang="zh-CN" sz="1600" b="0" i="1" dirty="0" smtClean="0">
                              <a:latin typeface="Cambria Math" panose="02040503050406030204" pitchFamily="18" charset="0"/>
                              <a:ea typeface="Cambria Math" panose="02040503050406030204" pitchFamily="18" charset="0"/>
                              <a:cs typeface="Times New Roman" panose="02020603050405020304" pitchFamily="18" charset="0"/>
                            </a:rPr>
                            <m:t>𝑥</m:t>
                          </m:r>
                        </m:e>
                        <m:sub>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1</m:t>
                          </m:r>
                        </m:sub>
                      </m:sSub>
                      <m:r>
                        <a:rPr lang="en-US" altLang="zh-CN" sz="1600" b="0" i="0" dirty="0" smtClean="0">
                          <a:latin typeface="Cambria Math" panose="02040503050406030204" pitchFamily="18" charset="0"/>
                          <a:ea typeface="Cambria Math" panose="02040503050406030204" pitchFamily="18" charset="0"/>
                          <a:cs typeface="Times New Roman" panose="02020603050405020304" pitchFamily="18" charset="0"/>
                        </a:rPr>
                        <m:t>)</m:t>
                      </m:r>
                    </m:oMath>
                  </m:oMathPara>
                </a14:m>
                <a:endParaRPr lang="en-US" altLang="zh-CN" sz="1600" b="0" dirty="0">
                  <a:latin typeface="Times New Roman" panose="02020603050405020304" pitchFamily="18" charset="0"/>
                  <a:ea typeface="Cambria Math" panose="02040503050406030204" pitchFamily="18" charset="0"/>
                  <a:cs typeface="Times New Roman" panose="02020603050405020304" pitchFamily="18" charset="0"/>
                </a:endParaRPr>
              </a:p>
            </p:txBody>
          </p:sp>
        </mc:Choice>
        <mc:Fallback>
          <p:sp>
            <p:nvSpPr>
              <p:cNvPr id="6" name="文本框 71">
                <a:extLst>
                  <a:ext uri="{FF2B5EF4-FFF2-40B4-BE49-F238E27FC236}">
                    <a16:creationId xmlns:a16="http://schemas.microsoft.com/office/drawing/2014/main" id="{DF71C3C5-B660-ECE3-6B29-09BB6F1C22B9}"/>
                  </a:ext>
                </a:extLst>
              </p:cNvPr>
              <p:cNvSpPr txBox="1">
                <a:spLocks noRot="1" noChangeAspect="1" noMove="1" noResize="1" noEditPoints="1" noAdjustHandles="1" noChangeArrowheads="1" noChangeShapeType="1" noTextEdit="1"/>
              </p:cNvSpPr>
              <p:nvPr/>
            </p:nvSpPr>
            <p:spPr>
              <a:xfrm>
                <a:off x="1042416" y="2522006"/>
                <a:ext cx="10311384" cy="584775"/>
              </a:xfrm>
              <a:prstGeom prst="rect">
                <a:avLst/>
              </a:prstGeom>
              <a:blipFill>
                <a:blip r:embed="rId3"/>
                <a:stretch>
                  <a:fillRect b="-8333"/>
                </a:stretch>
              </a:blipFill>
            </p:spPr>
            <p:txBody>
              <a:bodyPr/>
              <a:lstStyle/>
              <a:p>
                <a:r>
                  <a:rPr lang="en-US">
                    <a:noFill/>
                  </a:rPr>
                  <a:t> </a:t>
                </a:r>
              </a:p>
            </p:txBody>
          </p:sp>
        </mc:Fallback>
      </mc:AlternateContent>
    </p:spTree>
    <p:extLst>
      <p:ext uri="{BB962C8B-B14F-4D97-AF65-F5344CB8AC3E}">
        <p14:creationId xmlns:p14="http://schemas.microsoft.com/office/powerpoint/2010/main" val="383691116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3939A4-231C-BFAC-FA22-170507764720}"/>
              </a:ext>
            </a:extLst>
          </p:cNvPr>
          <p:cNvSpPr>
            <a:spLocks noGrp="1"/>
          </p:cNvSpPr>
          <p:nvPr>
            <p:ph type="title"/>
          </p:nvPr>
        </p:nvSpPr>
        <p:spPr/>
        <p:txBody>
          <a:bodyPr>
            <a:normAutofit/>
          </a:bodyPr>
          <a:lstStyle/>
          <a:p>
            <a:r>
              <a:rPr lang="en-US" dirty="0"/>
              <a:t>The setting of our interest</a:t>
            </a:r>
          </a:p>
        </p:txBody>
      </p:sp>
      <p:sp>
        <p:nvSpPr>
          <p:cNvPr id="16" name="Footer Placeholder 15">
            <a:extLst>
              <a:ext uri="{FF2B5EF4-FFF2-40B4-BE49-F238E27FC236}">
                <a16:creationId xmlns:a16="http://schemas.microsoft.com/office/drawing/2014/main" id="{6D3BA419-DC41-01B4-A1FA-4343438F394F}"/>
              </a:ext>
            </a:extLst>
          </p:cNvPr>
          <p:cNvSpPr>
            <a:spLocks noGrp="1"/>
          </p:cNvSpPr>
          <p:nvPr>
            <p:ph type="ftr" sz="quarter" idx="11"/>
          </p:nvPr>
        </p:nvSpPr>
        <p:spPr/>
        <p:txBody>
          <a:bodyPr/>
          <a:lstStyle/>
          <a:p>
            <a:r>
              <a:rPr lang="en-US"/>
              <a:t>Zihao Wang, CSE, HKUST, zihao-wang.github.io</a:t>
            </a:r>
            <a:endParaRPr lang="LID4096"/>
          </a:p>
        </p:txBody>
      </p:sp>
      <p:sp>
        <p:nvSpPr>
          <p:cNvPr id="3" name="Slide Number Placeholder 2">
            <a:extLst>
              <a:ext uri="{FF2B5EF4-FFF2-40B4-BE49-F238E27FC236}">
                <a16:creationId xmlns:a16="http://schemas.microsoft.com/office/drawing/2014/main" id="{4C5B8A64-2675-CCD7-B06D-1505EA88A0FC}"/>
              </a:ext>
            </a:extLst>
          </p:cNvPr>
          <p:cNvSpPr>
            <a:spLocks noGrp="1"/>
          </p:cNvSpPr>
          <p:nvPr>
            <p:ph type="sldNum" sz="quarter" idx="12"/>
          </p:nvPr>
        </p:nvSpPr>
        <p:spPr/>
        <p:txBody>
          <a:bodyPr/>
          <a:lstStyle/>
          <a:p>
            <a:fld id="{1CF2D47E-0AF1-4C27-801F-64E3E5BF7F72}" type="slidenum">
              <a:rPr lang="en-US" smtClean="0"/>
              <a:t>7</a:t>
            </a:fld>
            <a:endParaRPr lang="en-US"/>
          </a:p>
        </p:txBody>
      </p:sp>
      <p:grpSp>
        <p:nvGrpSpPr>
          <p:cNvPr id="17" name="Group 16">
            <a:extLst>
              <a:ext uri="{FF2B5EF4-FFF2-40B4-BE49-F238E27FC236}">
                <a16:creationId xmlns:a16="http://schemas.microsoft.com/office/drawing/2014/main" id="{AA9A9361-EC93-99C9-A8DF-338F8B9E303C}"/>
              </a:ext>
            </a:extLst>
          </p:cNvPr>
          <p:cNvGrpSpPr/>
          <p:nvPr/>
        </p:nvGrpSpPr>
        <p:grpSpPr>
          <a:xfrm>
            <a:off x="838200" y="1862361"/>
            <a:ext cx="10652167" cy="4493989"/>
            <a:chOff x="838200" y="1862361"/>
            <a:chExt cx="10652167" cy="4493989"/>
          </a:xfrm>
        </p:grpSpPr>
        <p:sp>
          <p:nvSpPr>
            <p:cNvPr id="4" name="Rectangle 3">
              <a:extLst>
                <a:ext uri="{FF2B5EF4-FFF2-40B4-BE49-F238E27FC236}">
                  <a16:creationId xmlns:a16="http://schemas.microsoft.com/office/drawing/2014/main" id="{474349C6-309C-D9A4-9428-3494E9B0B299}"/>
                </a:ext>
              </a:extLst>
            </p:cNvPr>
            <p:cNvSpPr/>
            <p:nvPr/>
          </p:nvSpPr>
          <p:spPr>
            <a:xfrm>
              <a:off x="838200" y="1862361"/>
              <a:ext cx="10652167" cy="185532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sp>
          <p:nvSpPr>
            <p:cNvPr id="5" name="Thought Bubble: Cloud 4">
              <a:extLst>
                <a:ext uri="{FF2B5EF4-FFF2-40B4-BE49-F238E27FC236}">
                  <a16:creationId xmlns:a16="http://schemas.microsoft.com/office/drawing/2014/main" id="{BAA49189-1C00-ACAD-D6AC-85643DF4DC72}"/>
                </a:ext>
              </a:extLst>
            </p:cNvPr>
            <p:cNvSpPr/>
            <p:nvPr/>
          </p:nvSpPr>
          <p:spPr>
            <a:xfrm>
              <a:off x="6925072" y="3079099"/>
              <a:ext cx="3455720" cy="1173666"/>
            </a:xfrm>
            <a:custGeom>
              <a:avLst/>
              <a:gdLst>
                <a:gd name="connsiteX0" fmla="*/ 311974 w 3455720"/>
                <a:gd name="connsiteY0" fmla="*/ 390406 h 1173666"/>
                <a:gd name="connsiteX1" fmla="*/ 449803 w 3455720"/>
                <a:gd name="connsiteY1" fmla="*/ 187650 h 1173666"/>
                <a:gd name="connsiteX2" fmla="*/ 1120309 w 3455720"/>
                <a:gd name="connsiteY2" fmla="*/ 141328 h 1173666"/>
                <a:gd name="connsiteX3" fmla="*/ 1796334 w 3455720"/>
                <a:gd name="connsiteY3" fmla="*/ 93241 h 1173666"/>
                <a:gd name="connsiteX4" fmla="*/ 2059753 w 3455720"/>
                <a:gd name="connsiteY4" fmla="*/ 5433 h 1173666"/>
                <a:gd name="connsiteX5" fmla="*/ 2386446 w 3455720"/>
                <a:gd name="connsiteY5" fmla="*/ 67404 h 1173666"/>
                <a:gd name="connsiteX6" fmla="*/ 2836810 w 3455720"/>
                <a:gd name="connsiteY6" fmla="*/ 18746 h 1173666"/>
                <a:gd name="connsiteX7" fmla="*/ 3065191 w 3455720"/>
                <a:gd name="connsiteY7" fmla="*/ 151489 h 1173666"/>
                <a:gd name="connsiteX8" fmla="*/ 3358287 w 3455720"/>
                <a:gd name="connsiteY8" fmla="*/ 280321 h 1173666"/>
                <a:gd name="connsiteX9" fmla="*/ 3345168 w 3455720"/>
                <a:gd name="connsiteY9" fmla="*/ 420020 h 1173666"/>
                <a:gd name="connsiteX10" fmla="*/ 3441001 w 3455720"/>
                <a:gd name="connsiteY10" fmla="*/ 633616 h 1173666"/>
                <a:gd name="connsiteX11" fmla="*/ 2992077 w 3455720"/>
                <a:gd name="connsiteY11" fmla="*/ 820588 h 1173666"/>
                <a:gd name="connsiteX12" fmla="*/ 2831370 w 3455720"/>
                <a:gd name="connsiteY12" fmla="*/ 980798 h 1173666"/>
                <a:gd name="connsiteX13" fmla="*/ 2284214 w 3455720"/>
                <a:gd name="connsiteY13" fmla="*/ 1000197 h 1173666"/>
                <a:gd name="connsiteX14" fmla="*/ 1893206 w 3455720"/>
                <a:gd name="connsiteY14" fmla="*/ 1171112 h 1173666"/>
                <a:gd name="connsiteX15" fmla="*/ 1318293 w 3455720"/>
                <a:gd name="connsiteY15" fmla="*/ 1066786 h 1173666"/>
                <a:gd name="connsiteX16" fmla="*/ 464282 w 3455720"/>
                <a:gd name="connsiteY16" fmla="*/ 963710 h 1173666"/>
                <a:gd name="connsiteX17" fmla="*/ 88792 w 3455720"/>
                <a:gd name="connsiteY17" fmla="*/ 849006 h 1173666"/>
                <a:gd name="connsiteX18" fmla="*/ 169026 w 3455720"/>
                <a:gd name="connsiteY18" fmla="*/ 694174 h 1173666"/>
                <a:gd name="connsiteX19" fmla="*/ -400 w 3455720"/>
                <a:gd name="connsiteY19" fmla="*/ 535322 h 1173666"/>
                <a:gd name="connsiteX20" fmla="*/ 309014 w 3455720"/>
                <a:gd name="connsiteY20" fmla="*/ 394128 h 1173666"/>
                <a:gd name="connsiteX21" fmla="*/ 311974 w 3455720"/>
                <a:gd name="connsiteY21" fmla="*/ 390406 h 1173666"/>
                <a:gd name="connsiteX0" fmla="*/ -948754 w 3455720"/>
                <a:gd name="connsiteY0" fmla="*/ -324354 h 1173666"/>
                <a:gd name="connsiteX1" fmla="*/ -981356 w 3455720"/>
                <a:gd name="connsiteY1" fmla="*/ -291752 h 1173666"/>
                <a:gd name="connsiteX2" fmla="*/ -1013958 w 3455720"/>
                <a:gd name="connsiteY2" fmla="*/ -324354 h 1173666"/>
                <a:gd name="connsiteX3" fmla="*/ -981356 w 3455720"/>
                <a:gd name="connsiteY3" fmla="*/ -356956 h 1173666"/>
                <a:gd name="connsiteX4" fmla="*/ -948754 w 3455720"/>
                <a:gd name="connsiteY4" fmla="*/ -324354 h 1173666"/>
                <a:gd name="connsiteX0" fmla="*/ -442925 w 3455720"/>
                <a:gd name="connsiteY0" fmla="*/ -165195 h 1173666"/>
                <a:gd name="connsiteX1" fmla="*/ -508129 w 3455720"/>
                <a:gd name="connsiteY1" fmla="*/ -99991 h 1173666"/>
                <a:gd name="connsiteX2" fmla="*/ -573333 w 3455720"/>
                <a:gd name="connsiteY2" fmla="*/ -165195 h 1173666"/>
                <a:gd name="connsiteX3" fmla="*/ -508129 w 3455720"/>
                <a:gd name="connsiteY3" fmla="*/ -230399 h 1173666"/>
                <a:gd name="connsiteX4" fmla="*/ -442925 w 3455720"/>
                <a:gd name="connsiteY4" fmla="*/ -165195 h 1173666"/>
                <a:gd name="connsiteX0" fmla="*/ 124705 w 3455720"/>
                <a:gd name="connsiteY0" fmla="*/ 14751 h 1173666"/>
                <a:gd name="connsiteX1" fmla="*/ 26899 w 3455720"/>
                <a:gd name="connsiteY1" fmla="*/ 112557 h 1173666"/>
                <a:gd name="connsiteX2" fmla="*/ -70907 w 3455720"/>
                <a:gd name="connsiteY2" fmla="*/ 14751 h 1173666"/>
                <a:gd name="connsiteX3" fmla="*/ 26899 w 3455720"/>
                <a:gd name="connsiteY3" fmla="*/ -83055 h 1173666"/>
                <a:gd name="connsiteX4" fmla="*/ 124705 w 3455720"/>
                <a:gd name="connsiteY4" fmla="*/ 14751 h 1173666"/>
                <a:gd name="connsiteX0" fmla="*/ 375409 w 3455720"/>
                <a:gd name="connsiteY0" fmla="*/ 711181 h 1173666"/>
                <a:gd name="connsiteX1" fmla="*/ 172786 w 3455720"/>
                <a:gd name="connsiteY1" fmla="*/ 689528 h 1173666"/>
                <a:gd name="connsiteX2" fmla="*/ 554195 w 3455720"/>
                <a:gd name="connsiteY2" fmla="*/ 948142 h 1173666"/>
                <a:gd name="connsiteX3" fmla="*/ 465562 w 3455720"/>
                <a:gd name="connsiteY3" fmla="*/ 958493 h 1173666"/>
                <a:gd name="connsiteX4" fmla="*/ 1318133 w 3455720"/>
                <a:gd name="connsiteY4" fmla="*/ 1062004 h 1173666"/>
                <a:gd name="connsiteX5" fmla="*/ 1264697 w 3455720"/>
                <a:gd name="connsiteY5" fmla="*/ 1014732 h 1173666"/>
                <a:gd name="connsiteX6" fmla="*/ 2305973 w 3455720"/>
                <a:gd name="connsiteY6" fmla="*/ 944121 h 1173666"/>
                <a:gd name="connsiteX7" fmla="*/ 2284614 w 3455720"/>
                <a:gd name="connsiteY7" fmla="*/ 995986 h 1173666"/>
                <a:gd name="connsiteX8" fmla="*/ 2730098 w 3455720"/>
                <a:gd name="connsiteY8" fmla="*/ 623618 h 1173666"/>
                <a:gd name="connsiteX9" fmla="*/ 2990157 w 3455720"/>
                <a:gd name="connsiteY9" fmla="*/ 817490 h 1173666"/>
                <a:gd name="connsiteX10" fmla="*/ 3343569 w 3455720"/>
                <a:gd name="connsiteY10" fmla="*/ 417140 h 1173666"/>
                <a:gd name="connsiteX11" fmla="*/ 3227738 w 3455720"/>
                <a:gd name="connsiteY11" fmla="*/ 489842 h 1173666"/>
                <a:gd name="connsiteX12" fmla="*/ 3065671 w 3455720"/>
                <a:gd name="connsiteY12" fmla="*/ 147414 h 1173666"/>
                <a:gd name="connsiteX13" fmla="*/ 3071751 w 3455720"/>
                <a:gd name="connsiteY13" fmla="*/ 181755 h 1173666"/>
                <a:gd name="connsiteX14" fmla="*/ 2326051 w 3455720"/>
                <a:gd name="connsiteY14" fmla="*/ 107368 h 1173666"/>
                <a:gd name="connsiteX15" fmla="*/ 2385406 w 3455720"/>
                <a:gd name="connsiteY15" fmla="*/ 63573 h 1173666"/>
                <a:gd name="connsiteX16" fmla="*/ 1771136 w 3455720"/>
                <a:gd name="connsiteY16" fmla="*/ 128233 h 1173666"/>
                <a:gd name="connsiteX17" fmla="*/ 1799854 w 3455720"/>
                <a:gd name="connsiteY17" fmla="*/ 90470 h 1173666"/>
                <a:gd name="connsiteX18" fmla="*/ 1119909 w 3455720"/>
                <a:gd name="connsiteY18" fmla="*/ 141057 h 1173666"/>
                <a:gd name="connsiteX19" fmla="*/ 1223900 w 3455720"/>
                <a:gd name="connsiteY19" fmla="*/ 177679 h 1173666"/>
                <a:gd name="connsiteX20" fmla="*/ 330133 w 3455720"/>
                <a:gd name="connsiteY20" fmla="*/ 428958 h 1173666"/>
                <a:gd name="connsiteX21" fmla="*/ 311974 w 3455720"/>
                <a:gd name="connsiteY21" fmla="*/ 390406 h 11736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3455720" h="1173666" fill="none" extrusionOk="0">
                  <a:moveTo>
                    <a:pt x="311974" y="390406"/>
                  </a:moveTo>
                  <a:cubicBezTo>
                    <a:pt x="285417" y="325487"/>
                    <a:pt x="337056" y="241696"/>
                    <a:pt x="449803" y="187650"/>
                  </a:cubicBezTo>
                  <a:cubicBezTo>
                    <a:pt x="665040" y="50281"/>
                    <a:pt x="905548" y="96201"/>
                    <a:pt x="1120309" y="141328"/>
                  </a:cubicBezTo>
                  <a:cubicBezTo>
                    <a:pt x="1240098" y="63894"/>
                    <a:pt x="1575544" y="-22266"/>
                    <a:pt x="1796334" y="93241"/>
                  </a:cubicBezTo>
                  <a:cubicBezTo>
                    <a:pt x="1841209" y="56582"/>
                    <a:pt x="1942593" y="25559"/>
                    <a:pt x="2059753" y="5433"/>
                  </a:cubicBezTo>
                  <a:cubicBezTo>
                    <a:pt x="2175904" y="-2167"/>
                    <a:pt x="2293647" y="22996"/>
                    <a:pt x="2386446" y="67404"/>
                  </a:cubicBezTo>
                  <a:cubicBezTo>
                    <a:pt x="2501488" y="-31724"/>
                    <a:pt x="2663114" y="-11460"/>
                    <a:pt x="2836810" y="18746"/>
                  </a:cubicBezTo>
                  <a:cubicBezTo>
                    <a:pt x="2961910" y="46110"/>
                    <a:pt x="3048608" y="87999"/>
                    <a:pt x="3065191" y="151489"/>
                  </a:cubicBezTo>
                  <a:cubicBezTo>
                    <a:pt x="3209102" y="160977"/>
                    <a:pt x="3311964" y="211286"/>
                    <a:pt x="3358287" y="280321"/>
                  </a:cubicBezTo>
                  <a:cubicBezTo>
                    <a:pt x="3395546" y="315603"/>
                    <a:pt x="3382550" y="374758"/>
                    <a:pt x="3345168" y="420020"/>
                  </a:cubicBezTo>
                  <a:cubicBezTo>
                    <a:pt x="3445799" y="462914"/>
                    <a:pt x="3489539" y="556820"/>
                    <a:pt x="3441001" y="633616"/>
                  </a:cubicBezTo>
                  <a:cubicBezTo>
                    <a:pt x="3332188" y="746309"/>
                    <a:pt x="3253294" y="810667"/>
                    <a:pt x="2992077" y="820588"/>
                  </a:cubicBezTo>
                  <a:cubicBezTo>
                    <a:pt x="2993719" y="876612"/>
                    <a:pt x="2946620" y="936692"/>
                    <a:pt x="2831370" y="980798"/>
                  </a:cubicBezTo>
                  <a:cubicBezTo>
                    <a:pt x="2690952" y="1047733"/>
                    <a:pt x="2453317" y="1046443"/>
                    <a:pt x="2284214" y="1000197"/>
                  </a:cubicBezTo>
                  <a:cubicBezTo>
                    <a:pt x="2228918" y="1128906"/>
                    <a:pt x="2082716" y="1160272"/>
                    <a:pt x="1893206" y="1171112"/>
                  </a:cubicBezTo>
                  <a:cubicBezTo>
                    <a:pt x="1688292" y="1181446"/>
                    <a:pt x="1419271" y="1179322"/>
                    <a:pt x="1318293" y="1066786"/>
                  </a:cubicBezTo>
                  <a:cubicBezTo>
                    <a:pt x="969978" y="1117157"/>
                    <a:pt x="627332" y="1073702"/>
                    <a:pt x="464282" y="963710"/>
                  </a:cubicBezTo>
                  <a:cubicBezTo>
                    <a:pt x="293998" y="956658"/>
                    <a:pt x="142200" y="942796"/>
                    <a:pt x="88792" y="849006"/>
                  </a:cubicBezTo>
                  <a:cubicBezTo>
                    <a:pt x="62596" y="803345"/>
                    <a:pt x="87256" y="737275"/>
                    <a:pt x="169026" y="694174"/>
                  </a:cubicBezTo>
                  <a:cubicBezTo>
                    <a:pt x="52675" y="661635"/>
                    <a:pt x="-17571" y="600840"/>
                    <a:pt x="-400" y="535322"/>
                  </a:cubicBezTo>
                  <a:cubicBezTo>
                    <a:pt x="28598" y="463662"/>
                    <a:pt x="143991" y="400165"/>
                    <a:pt x="309014" y="394128"/>
                  </a:cubicBezTo>
                  <a:cubicBezTo>
                    <a:pt x="310032" y="392417"/>
                    <a:pt x="310861" y="391831"/>
                    <a:pt x="311974" y="390406"/>
                  </a:cubicBezTo>
                  <a:close/>
                </a:path>
                <a:path w="3455720" h="1173666" fill="none" extrusionOk="0">
                  <a:moveTo>
                    <a:pt x="-948754" y="-324354"/>
                  </a:moveTo>
                  <a:cubicBezTo>
                    <a:pt x="-951145" y="-303925"/>
                    <a:pt x="-965223" y="-292405"/>
                    <a:pt x="-981356" y="-291752"/>
                  </a:cubicBezTo>
                  <a:cubicBezTo>
                    <a:pt x="-1003042" y="-291257"/>
                    <a:pt x="-1013168" y="-308960"/>
                    <a:pt x="-1013958" y="-324354"/>
                  </a:cubicBezTo>
                  <a:cubicBezTo>
                    <a:pt x="-1014415" y="-337308"/>
                    <a:pt x="-1003692" y="-353798"/>
                    <a:pt x="-981356" y="-356956"/>
                  </a:cubicBezTo>
                  <a:cubicBezTo>
                    <a:pt x="-967487" y="-356257"/>
                    <a:pt x="-952421" y="-344991"/>
                    <a:pt x="-948754" y="-324354"/>
                  </a:cubicBezTo>
                  <a:close/>
                </a:path>
                <a:path w="3455720" h="1173666" fill="none" extrusionOk="0">
                  <a:moveTo>
                    <a:pt x="-442925" y="-165195"/>
                  </a:moveTo>
                  <a:cubicBezTo>
                    <a:pt x="-443799" y="-125033"/>
                    <a:pt x="-471221" y="-98592"/>
                    <a:pt x="-508129" y="-99991"/>
                  </a:cubicBezTo>
                  <a:cubicBezTo>
                    <a:pt x="-540334" y="-103572"/>
                    <a:pt x="-571917" y="-120768"/>
                    <a:pt x="-573333" y="-165195"/>
                  </a:cubicBezTo>
                  <a:cubicBezTo>
                    <a:pt x="-568340" y="-209072"/>
                    <a:pt x="-553797" y="-229724"/>
                    <a:pt x="-508129" y="-230399"/>
                  </a:cubicBezTo>
                  <a:cubicBezTo>
                    <a:pt x="-472130" y="-233128"/>
                    <a:pt x="-439196" y="-209179"/>
                    <a:pt x="-442925" y="-165195"/>
                  </a:cubicBezTo>
                  <a:close/>
                </a:path>
                <a:path w="3455720" h="1173666" fill="none" extrusionOk="0">
                  <a:moveTo>
                    <a:pt x="124705" y="14751"/>
                  </a:moveTo>
                  <a:cubicBezTo>
                    <a:pt x="121088" y="68699"/>
                    <a:pt x="84111" y="118501"/>
                    <a:pt x="26899" y="112557"/>
                  </a:cubicBezTo>
                  <a:cubicBezTo>
                    <a:pt x="-30262" y="114817"/>
                    <a:pt x="-69510" y="66699"/>
                    <a:pt x="-70907" y="14751"/>
                  </a:cubicBezTo>
                  <a:cubicBezTo>
                    <a:pt x="-63970" y="-27483"/>
                    <a:pt x="-29599" y="-78395"/>
                    <a:pt x="26899" y="-83055"/>
                  </a:cubicBezTo>
                  <a:cubicBezTo>
                    <a:pt x="73704" y="-72758"/>
                    <a:pt x="130629" y="-36406"/>
                    <a:pt x="124705" y="14751"/>
                  </a:cubicBezTo>
                  <a:close/>
                </a:path>
                <a:path w="3455720" h="1173666" fill="none" extrusionOk="0">
                  <a:moveTo>
                    <a:pt x="375409" y="711181"/>
                  </a:moveTo>
                  <a:cubicBezTo>
                    <a:pt x="312574" y="721243"/>
                    <a:pt x="239375" y="700730"/>
                    <a:pt x="172786" y="689528"/>
                  </a:cubicBezTo>
                  <a:moveTo>
                    <a:pt x="554195" y="948142"/>
                  </a:moveTo>
                  <a:cubicBezTo>
                    <a:pt x="527214" y="960918"/>
                    <a:pt x="491780" y="956431"/>
                    <a:pt x="465562" y="958493"/>
                  </a:cubicBezTo>
                  <a:moveTo>
                    <a:pt x="1318133" y="1062004"/>
                  </a:moveTo>
                  <a:cubicBezTo>
                    <a:pt x="1301749" y="1051391"/>
                    <a:pt x="1281827" y="1026838"/>
                    <a:pt x="1264697" y="1014732"/>
                  </a:cubicBezTo>
                  <a:moveTo>
                    <a:pt x="2305973" y="944121"/>
                  </a:moveTo>
                  <a:cubicBezTo>
                    <a:pt x="2302149" y="957306"/>
                    <a:pt x="2296521" y="984276"/>
                    <a:pt x="2284614" y="995986"/>
                  </a:cubicBezTo>
                  <a:moveTo>
                    <a:pt x="2730098" y="623618"/>
                  </a:moveTo>
                  <a:cubicBezTo>
                    <a:pt x="2879436" y="671579"/>
                    <a:pt x="2996013" y="732483"/>
                    <a:pt x="2990157" y="817490"/>
                  </a:cubicBezTo>
                  <a:moveTo>
                    <a:pt x="3343569" y="417140"/>
                  </a:moveTo>
                  <a:cubicBezTo>
                    <a:pt x="3326033" y="435223"/>
                    <a:pt x="3281784" y="465985"/>
                    <a:pt x="3227738" y="489842"/>
                  </a:cubicBezTo>
                  <a:moveTo>
                    <a:pt x="3065671" y="147414"/>
                  </a:moveTo>
                  <a:cubicBezTo>
                    <a:pt x="3072532" y="159835"/>
                    <a:pt x="3072930" y="171205"/>
                    <a:pt x="3071751" y="181755"/>
                  </a:cubicBezTo>
                  <a:moveTo>
                    <a:pt x="2326051" y="107368"/>
                  </a:moveTo>
                  <a:cubicBezTo>
                    <a:pt x="2343522" y="87205"/>
                    <a:pt x="2357353" y="74912"/>
                    <a:pt x="2385406" y="63573"/>
                  </a:cubicBezTo>
                  <a:moveTo>
                    <a:pt x="1771136" y="128233"/>
                  </a:moveTo>
                  <a:cubicBezTo>
                    <a:pt x="1778119" y="114810"/>
                    <a:pt x="1787491" y="102003"/>
                    <a:pt x="1799854" y="90470"/>
                  </a:cubicBezTo>
                  <a:moveTo>
                    <a:pt x="1119909" y="141057"/>
                  </a:moveTo>
                  <a:cubicBezTo>
                    <a:pt x="1158051" y="149259"/>
                    <a:pt x="1190841" y="161426"/>
                    <a:pt x="1223900" y="177679"/>
                  </a:cubicBezTo>
                  <a:moveTo>
                    <a:pt x="330133" y="428958"/>
                  </a:moveTo>
                  <a:cubicBezTo>
                    <a:pt x="321033" y="416054"/>
                    <a:pt x="318830" y="405119"/>
                    <a:pt x="311974" y="390406"/>
                  </a:cubicBezTo>
                </a:path>
                <a:path w="3455720" h="1173666" stroke="0" extrusionOk="0">
                  <a:moveTo>
                    <a:pt x="311974" y="390406"/>
                  </a:moveTo>
                  <a:cubicBezTo>
                    <a:pt x="276809" y="323761"/>
                    <a:pt x="348861" y="257255"/>
                    <a:pt x="449803" y="187650"/>
                  </a:cubicBezTo>
                  <a:cubicBezTo>
                    <a:pt x="637985" y="132264"/>
                    <a:pt x="953760" y="87576"/>
                    <a:pt x="1120309" y="141328"/>
                  </a:cubicBezTo>
                  <a:cubicBezTo>
                    <a:pt x="1211731" y="76501"/>
                    <a:pt x="1613337" y="-36393"/>
                    <a:pt x="1796334" y="93241"/>
                  </a:cubicBezTo>
                  <a:cubicBezTo>
                    <a:pt x="1870369" y="52963"/>
                    <a:pt x="1942438" y="9240"/>
                    <a:pt x="2059753" y="5433"/>
                  </a:cubicBezTo>
                  <a:cubicBezTo>
                    <a:pt x="2206285" y="4922"/>
                    <a:pt x="2297693" y="43624"/>
                    <a:pt x="2386446" y="67404"/>
                  </a:cubicBezTo>
                  <a:cubicBezTo>
                    <a:pt x="2496453" y="12036"/>
                    <a:pt x="2697556" y="-22660"/>
                    <a:pt x="2836810" y="18746"/>
                  </a:cubicBezTo>
                  <a:cubicBezTo>
                    <a:pt x="2962708" y="40459"/>
                    <a:pt x="3039010" y="86067"/>
                    <a:pt x="3065191" y="151489"/>
                  </a:cubicBezTo>
                  <a:cubicBezTo>
                    <a:pt x="3207566" y="165868"/>
                    <a:pt x="3311777" y="200145"/>
                    <a:pt x="3358287" y="280321"/>
                  </a:cubicBezTo>
                  <a:cubicBezTo>
                    <a:pt x="3396134" y="326428"/>
                    <a:pt x="3389098" y="371726"/>
                    <a:pt x="3345168" y="420020"/>
                  </a:cubicBezTo>
                  <a:cubicBezTo>
                    <a:pt x="3470349" y="473639"/>
                    <a:pt x="3491813" y="553284"/>
                    <a:pt x="3441001" y="633616"/>
                  </a:cubicBezTo>
                  <a:cubicBezTo>
                    <a:pt x="3405970" y="707843"/>
                    <a:pt x="3223880" y="835453"/>
                    <a:pt x="2992077" y="820588"/>
                  </a:cubicBezTo>
                  <a:cubicBezTo>
                    <a:pt x="2992710" y="884001"/>
                    <a:pt x="2925461" y="934688"/>
                    <a:pt x="2831370" y="980798"/>
                  </a:cubicBezTo>
                  <a:cubicBezTo>
                    <a:pt x="2696161" y="1032287"/>
                    <a:pt x="2460852" y="1082093"/>
                    <a:pt x="2284214" y="1000197"/>
                  </a:cubicBezTo>
                  <a:cubicBezTo>
                    <a:pt x="2211416" y="1096607"/>
                    <a:pt x="2067492" y="1110907"/>
                    <a:pt x="1893206" y="1171112"/>
                  </a:cubicBezTo>
                  <a:cubicBezTo>
                    <a:pt x="1679403" y="1195584"/>
                    <a:pt x="1471856" y="1134521"/>
                    <a:pt x="1318293" y="1066786"/>
                  </a:cubicBezTo>
                  <a:cubicBezTo>
                    <a:pt x="1009576" y="1162743"/>
                    <a:pt x="621259" y="1069420"/>
                    <a:pt x="464282" y="963710"/>
                  </a:cubicBezTo>
                  <a:cubicBezTo>
                    <a:pt x="298220" y="982217"/>
                    <a:pt x="123866" y="929041"/>
                    <a:pt x="88792" y="849006"/>
                  </a:cubicBezTo>
                  <a:cubicBezTo>
                    <a:pt x="63610" y="786982"/>
                    <a:pt x="89144" y="737459"/>
                    <a:pt x="169026" y="694174"/>
                  </a:cubicBezTo>
                  <a:cubicBezTo>
                    <a:pt x="41573" y="655036"/>
                    <a:pt x="-16479" y="580236"/>
                    <a:pt x="-400" y="535322"/>
                  </a:cubicBezTo>
                  <a:cubicBezTo>
                    <a:pt x="-16671" y="440062"/>
                    <a:pt x="148957" y="405703"/>
                    <a:pt x="309014" y="394128"/>
                  </a:cubicBezTo>
                  <a:cubicBezTo>
                    <a:pt x="310213" y="392523"/>
                    <a:pt x="310944" y="391616"/>
                    <a:pt x="311974" y="390406"/>
                  </a:cubicBezTo>
                  <a:close/>
                </a:path>
                <a:path w="3455720" h="1173666" stroke="0" extrusionOk="0">
                  <a:moveTo>
                    <a:pt x="-948754" y="-324354"/>
                  </a:moveTo>
                  <a:cubicBezTo>
                    <a:pt x="-950312" y="-305457"/>
                    <a:pt x="-967180" y="-295409"/>
                    <a:pt x="-981356" y="-291752"/>
                  </a:cubicBezTo>
                  <a:cubicBezTo>
                    <a:pt x="-1002797" y="-290751"/>
                    <a:pt x="-1010044" y="-303945"/>
                    <a:pt x="-1013958" y="-324354"/>
                  </a:cubicBezTo>
                  <a:cubicBezTo>
                    <a:pt x="-1014559" y="-344960"/>
                    <a:pt x="-998879" y="-361243"/>
                    <a:pt x="-981356" y="-356956"/>
                  </a:cubicBezTo>
                  <a:cubicBezTo>
                    <a:pt x="-962039" y="-362076"/>
                    <a:pt x="-948076" y="-338814"/>
                    <a:pt x="-948754" y="-324354"/>
                  </a:cubicBezTo>
                  <a:close/>
                </a:path>
                <a:path w="3455720" h="1173666" stroke="0" extrusionOk="0">
                  <a:moveTo>
                    <a:pt x="-442925" y="-165195"/>
                  </a:moveTo>
                  <a:cubicBezTo>
                    <a:pt x="-449152" y="-135380"/>
                    <a:pt x="-474150" y="-93337"/>
                    <a:pt x="-508129" y="-99991"/>
                  </a:cubicBezTo>
                  <a:cubicBezTo>
                    <a:pt x="-539731" y="-92554"/>
                    <a:pt x="-577397" y="-124243"/>
                    <a:pt x="-573333" y="-165195"/>
                  </a:cubicBezTo>
                  <a:cubicBezTo>
                    <a:pt x="-568709" y="-195199"/>
                    <a:pt x="-548032" y="-229452"/>
                    <a:pt x="-508129" y="-230399"/>
                  </a:cubicBezTo>
                  <a:cubicBezTo>
                    <a:pt x="-474359" y="-240619"/>
                    <a:pt x="-442920" y="-200444"/>
                    <a:pt x="-442925" y="-165195"/>
                  </a:cubicBezTo>
                  <a:close/>
                </a:path>
                <a:path w="3455720" h="1173666" stroke="0" extrusionOk="0">
                  <a:moveTo>
                    <a:pt x="124705" y="14751"/>
                  </a:moveTo>
                  <a:cubicBezTo>
                    <a:pt x="117402" y="57676"/>
                    <a:pt x="69340" y="112877"/>
                    <a:pt x="26899" y="112557"/>
                  </a:cubicBezTo>
                  <a:cubicBezTo>
                    <a:pt x="-31353" y="112265"/>
                    <a:pt x="-67998" y="72200"/>
                    <a:pt x="-70907" y="14751"/>
                  </a:cubicBezTo>
                  <a:cubicBezTo>
                    <a:pt x="-67275" y="-42310"/>
                    <a:pt x="-41620" y="-87335"/>
                    <a:pt x="26899" y="-83055"/>
                  </a:cubicBezTo>
                  <a:cubicBezTo>
                    <a:pt x="75663" y="-79735"/>
                    <a:pt x="126266" y="-39055"/>
                    <a:pt x="124705" y="14751"/>
                  </a:cubicBezTo>
                  <a:close/>
                </a:path>
                <a:path w="3455720" h="1173666" fill="none" stroke="0" extrusionOk="0">
                  <a:moveTo>
                    <a:pt x="375409" y="711181"/>
                  </a:moveTo>
                  <a:cubicBezTo>
                    <a:pt x="313813" y="726098"/>
                    <a:pt x="223111" y="716034"/>
                    <a:pt x="172786" y="689528"/>
                  </a:cubicBezTo>
                  <a:moveTo>
                    <a:pt x="554195" y="948142"/>
                  </a:moveTo>
                  <a:cubicBezTo>
                    <a:pt x="524175" y="952214"/>
                    <a:pt x="501281" y="963761"/>
                    <a:pt x="465562" y="958493"/>
                  </a:cubicBezTo>
                  <a:moveTo>
                    <a:pt x="1318133" y="1062004"/>
                  </a:moveTo>
                  <a:cubicBezTo>
                    <a:pt x="1297583" y="1043200"/>
                    <a:pt x="1279018" y="1034764"/>
                    <a:pt x="1264697" y="1014732"/>
                  </a:cubicBezTo>
                  <a:moveTo>
                    <a:pt x="2305973" y="944121"/>
                  </a:moveTo>
                  <a:cubicBezTo>
                    <a:pt x="2302718" y="962107"/>
                    <a:pt x="2295142" y="975705"/>
                    <a:pt x="2284614" y="995986"/>
                  </a:cubicBezTo>
                  <a:moveTo>
                    <a:pt x="2730098" y="623618"/>
                  </a:moveTo>
                  <a:cubicBezTo>
                    <a:pt x="2883674" y="648823"/>
                    <a:pt x="2988934" y="752887"/>
                    <a:pt x="2990157" y="817490"/>
                  </a:cubicBezTo>
                  <a:moveTo>
                    <a:pt x="3343569" y="417140"/>
                  </a:moveTo>
                  <a:cubicBezTo>
                    <a:pt x="3315097" y="441651"/>
                    <a:pt x="3278537" y="466033"/>
                    <a:pt x="3227738" y="489842"/>
                  </a:cubicBezTo>
                  <a:moveTo>
                    <a:pt x="3065671" y="147414"/>
                  </a:moveTo>
                  <a:cubicBezTo>
                    <a:pt x="3071537" y="158919"/>
                    <a:pt x="3073358" y="167901"/>
                    <a:pt x="3071751" y="181755"/>
                  </a:cubicBezTo>
                  <a:moveTo>
                    <a:pt x="2326051" y="107368"/>
                  </a:moveTo>
                  <a:cubicBezTo>
                    <a:pt x="2338006" y="91074"/>
                    <a:pt x="2361768" y="76124"/>
                    <a:pt x="2385406" y="63573"/>
                  </a:cubicBezTo>
                  <a:moveTo>
                    <a:pt x="1771136" y="128233"/>
                  </a:moveTo>
                  <a:cubicBezTo>
                    <a:pt x="1780874" y="114204"/>
                    <a:pt x="1788859" y="104235"/>
                    <a:pt x="1799854" y="90470"/>
                  </a:cubicBezTo>
                  <a:moveTo>
                    <a:pt x="1119909" y="141057"/>
                  </a:moveTo>
                  <a:cubicBezTo>
                    <a:pt x="1158693" y="144769"/>
                    <a:pt x="1194061" y="164847"/>
                    <a:pt x="1223900" y="177679"/>
                  </a:cubicBezTo>
                  <a:moveTo>
                    <a:pt x="330133" y="428958"/>
                  </a:moveTo>
                  <a:cubicBezTo>
                    <a:pt x="322176" y="415906"/>
                    <a:pt x="316788" y="405896"/>
                    <a:pt x="311974" y="390406"/>
                  </a:cubicBezTo>
                </a:path>
              </a:pathLst>
            </a:custGeom>
            <a:solidFill>
              <a:schemeClr val="bg1"/>
            </a:solidFill>
            <a:ln>
              <a:extLst>
                <a:ext uri="{C807C97D-BFC1-408E-A445-0C87EB9F89A2}">
                  <ask:lineSketchStyleProps xmlns:ask="http://schemas.microsoft.com/office/drawing/2018/sketchyshapes" sd="869333660">
                    <a:prstGeom prst="cloudCallout">
                      <a:avLst>
                        <a:gd name="adj1" fmla="val -78398"/>
                        <a:gd name="adj2" fmla="val -77636"/>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How to enter the zoon of incomplete knowledge</a:t>
              </a:r>
              <a:endParaRPr lang="LID4096">
                <a:solidFill>
                  <a:schemeClr val="tx1"/>
                </a:solidFill>
              </a:endParaRPr>
            </a:p>
          </p:txBody>
        </p:sp>
        <p:sp>
          <p:nvSpPr>
            <p:cNvPr id="6" name="Rectangle 5">
              <a:extLst>
                <a:ext uri="{FF2B5EF4-FFF2-40B4-BE49-F238E27FC236}">
                  <a16:creationId xmlns:a16="http://schemas.microsoft.com/office/drawing/2014/main" id="{163C2FFB-05E2-0B14-D768-9F64CDA925D7}"/>
                </a:ext>
              </a:extLst>
            </p:cNvPr>
            <p:cNvSpPr/>
            <p:nvPr/>
          </p:nvSpPr>
          <p:spPr>
            <a:xfrm>
              <a:off x="3336401" y="4339292"/>
              <a:ext cx="1605993"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Query</a:t>
              </a:r>
              <a:endParaRPr lang="LID4096"/>
            </a:p>
          </p:txBody>
        </p:sp>
        <p:cxnSp>
          <p:nvCxnSpPr>
            <p:cNvPr id="7" name="Connector: Elbow 6">
              <a:extLst>
                <a:ext uri="{FF2B5EF4-FFF2-40B4-BE49-F238E27FC236}">
                  <a16:creationId xmlns:a16="http://schemas.microsoft.com/office/drawing/2014/main" id="{B4355080-C7D0-B536-E5B0-A3E2A78E4910}"/>
                </a:ext>
              </a:extLst>
            </p:cNvPr>
            <p:cNvCxnSpPr>
              <a:cxnSpLocks/>
              <a:stCxn id="6" idx="2"/>
              <a:endCxn id="10" idx="1"/>
            </p:cNvCxnSpPr>
            <p:nvPr/>
          </p:nvCxnSpPr>
          <p:spPr>
            <a:xfrm rot="16200000" flipH="1">
              <a:off x="4072274" y="5048809"/>
              <a:ext cx="1053469" cy="919220"/>
            </a:xfrm>
            <a:prstGeom prst="bentConnector2">
              <a:avLst/>
            </a:prstGeom>
            <a:ln>
              <a:prstDash val="solid"/>
              <a:tailEnd type="triangle"/>
            </a:ln>
          </p:spPr>
          <p:style>
            <a:lnRef idx="3">
              <a:schemeClr val="dk1"/>
            </a:lnRef>
            <a:fillRef idx="0">
              <a:schemeClr val="dk1"/>
            </a:fillRef>
            <a:effectRef idx="2">
              <a:schemeClr val="dk1"/>
            </a:effectRef>
            <a:fontRef idx="minor">
              <a:schemeClr val="tx1"/>
            </a:fontRef>
          </p:style>
        </p:cxnSp>
        <p:sp>
          <p:nvSpPr>
            <p:cNvPr id="8" name="Rectangle 7">
              <a:extLst>
                <a:ext uri="{FF2B5EF4-FFF2-40B4-BE49-F238E27FC236}">
                  <a16:creationId xmlns:a16="http://schemas.microsoft.com/office/drawing/2014/main" id="{15882A15-666B-FEBF-6B9F-DD0DD6462A0B}"/>
                </a:ext>
              </a:extLst>
            </p:cNvPr>
            <p:cNvSpPr/>
            <p:nvPr/>
          </p:nvSpPr>
          <p:spPr>
            <a:xfrm>
              <a:off x="1102012" y="5713955"/>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Observed KG</a:t>
              </a:r>
              <a:endParaRPr lang="LID4096"/>
            </a:p>
          </p:txBody>
        </p:sp>
        <p:sp>
          <p:nvSpPr>
            <p:cNvPr id="9" name="Rectangle 8">
              <a:extLst>
                <a:ext uri="{FF2B5EF4-FFF2-40B4-BE49-F238E27FC236}">
                  <a16:creationId xmlns:a16="http://schemas.microsoft.com/office/drawing/2014/main" id="{65E4D3C8-CD52-15BB-3767-BC5526A8F354}"/>
                </a:ext>
              </a:extLst>
            </p:cNvPr>
            <p:cNvSpPr/>
            <p:nvPr/>
          </p:nvSpPr>
          <p:spPr>
            <a:xfrm>
              <a:off x="1102012" y="2280049"/>
              <a:ext cx="2118167" cy="642393"/>
            </a:xfrm>
            <a:prstGeom prst="rect">
              <a:avLst/>
            </a:prstGeom>
            <a:ln>
              <a:prstDash val="lg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Enriched KG</a:t>
              </a:r>
              <a:endParaRPr lang="LID4096"/>
            </a:p>
          </p:txBody>
        </p:sp>
        <p:sp>
          <p:nvSpPr>
            <p:cNvPr id="10" name="Rectangle: Rounded Corners 9">
              <a:extLst>
                <a:ext uri="{FF2B5EF4-FFF2-40B4-BE49-F238E27FC236}">
                  <a16:creationId xmlns:a16="http://schemas.microsoft.com/office/drawing/2014/main" id="{30C3725F-7066-B938-92A1-3327BFBC04DE}"/>
                </a:ext>
              </a:extLst>
            </p:cNvPr>
            <p:cNvSpPr/>
            <p:nvPr/>
          </p:nvSpPr>
          <p:spPr>
            <a:xfrm>
              <a:off x="5058618" y="5713957"/>
              <a:ext cx="1954196" cy="642393"/>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Query Engine</a:t>
              </a:r>
              <a:endParaRPr lang="LID4096"/>
            </a:p>
          </p:txBody>
        </p:sp>
        <p:cxnSp>
          <p:nvCxnSpPr>
            <p:cNvPr id="11" name="Straight Arrow Connector 10">
              <a:extLst>
                <a:ext uri="{FF2B5EF4-FFF2-40B4-BE49-F238E27FC236}">
                  <a16:creationId xmlns:a16="http://schemas.microsoft.com/office/drawing/2014/main" id="{6D384B01-83D9-1753-3A18-77F569A992CB}"/>
                </a:ext>
              </a:extLst>
            </p:cNvPr>
            <p:cNvCxnSpPr>
              <a:cxnSpLocks/>
              <a:stCxn id="8" idx="3"/>
              <a:endCxn id="10" idx="1"/>
            </p:cNvCxnSpPr>
            <p:nvPr/>
          </p:nvCxnSpPr>
          <p:spPr>
            <a:xfrm>
              <a:off x="3220179" y="6035152"/>
              <a:ext cx="1838439"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2" name="Straight Arrow Connector 11">
              <a:extLst>
                <a:ext uri="{FF2B5EF4-FFF2-40B4-BE49-F238E27FC236}">
                  <a16:creationId xmlns:a16="http://schemas.microsoft.com/office/drawing/2014/main" id="{F5C68F80-A579-D0A5-0FC6-63973A1B8505}"/>
                </a:ext>
              </a:extLst>
            </p:cNvPr>
            <p:cNvCxnSpPr>
              <a:cxnSpLocks/>
              <a:stCxn id="10" idx="3"/>
              <a:endCxn id="13" idx="1"/>
            </p:cNvCxnSpPr>
            <p:nvPr/>
          </p:nvCxnSpPr>
          <p:spPr>
            <a:xfrm flipV="1">
              <a:off x="7012814" y="6035152"/>
              <a:ext cx="214324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3" name="Rectangle 12">
                  <a:extLst>
                    <a:ext uri="{FF2B5EF4-FFF2-40B4-BE49-F238E27FC236}">
                      <a16:creationId xmlns:a16="http://schemas.microsoft.com/office/drawing/2014/main" id="{30553497-646F-6FBC-7D4A-38EB0722E8E4}"/>
                    </a:ext>
                  </a:extLst>
                </p:cNvPr>
                <p:cNvSpPr/>
                <p:nvPr/>
              </p:nvSpPr>
              <p:spPr>
                <a:xfrm>
                  <a:off x="9156062" y="5713955"/>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oMath>
                    </m:oMathPara>
                  </a14:m>
                  <a:endParaRPr lang="LID4096"/>
                </a:p>
              </p:txBody>
            </p:sp>
          </mc:Choice>
          <mc:Fallback xmlns="">
            <p:sp>
              <p:nvSpPr>
                <p:cNvPr id="13" name="Rectangle 12">
                  <a:extLst>
                    <a:ext uri="{FF2B5EF4-FFF2-40B4-BE49-F238E27FC236}">
                      <a16:creationId xmlns:a16="http://schemas.microsoft.com/office/drawing/2014/main" id="{30553497-646F-6FBC-7D4A-38EB0722E8E4}"/>
                    </a:ext>
                  </a:extLst>
                </p:cNvPr>
                <p:cNvSpPr>
                  <a:spLocks noRot="1" noChangeAspect="1" noMove="1" noResize="1" noEditPoints="1" noAdjustHandles="1" noChangeArrowheads="1" noChangeShapeType="1" noTextEdit="1"/>
                </p:cNvSpPr>
                <p:nvPr/>
              </p:nvSpPr>
              <p:spPr>
                <a:xfrm>
                  <a:off x="9156062" y="5713955"/>
                  <a:ext cx="2118167" cy="642393"/>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Rectangle 13">
                  <a:extLst>
                    <a:ext uri="{FF2B5EF4-FFF2-40B4-BE49-F238E27FC236}">
                      <a16:creationId xmlns:a16="http://schemas.microsoft.com/office/drawing/2014/main" id="{9F6092E7-196C-9FA9-FB56-CB4A70B324A6}"/>
                    </a:ext>
                  </a:extLst>
                </p:cNvPr>
                <p:cNvSpPr/>
                <p:nvPr/>
              </p:nvSpPr>
              <p:spPr>
                <a:xfrm>
                  <a:off x="9156062" y="2280048"/>
                  <a:ext cx="2118167" cy="64239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𝑒</m:t>
                            </m:r>
                          </m:sub>
                        </m:sSub>
                      </m:oMath>
                    </m:oMathPara>
                  </a14:m>
                  <a:endParaRPr lang="LID4096"/>
                </a:p>
              </p:txBody>
            </p:sp>
          </mc:Choice>
          <mc:Fallback xmlns="">
            <p:sp>
              <p:nvSpPr>
                <p:cNvPr id="14" name="Rectangle 13">
                  <a:extLst>
                    <a:ext uri="{FF2B5EF4-FFF2-40B4-BE49-F238E27FC236}">
                      <a16:creationId xmlns:a16="http://schemas.microsoft.com/office/drawing/2014/main" id="{9F6092E7-196C-9FA9-FB56-CB4A70B324A6}"/>
                    </a:ext>
                  </a:extLst>
                </p:cNvPr>
                <p:cNvSpPr>
                  <a:spLocks noRot="1" noChangeAspect="1" noMove="1" noResize="1" noEditPoints="1" noAdjustHandles="1" noChangeArrowheads="1" noChangeShapeType="1" noTextEdit="1"/>
                </p:cNvSpPr>
                <p:nvPr/>
              </p:nvSpPr>
              <p:spPr>
                <a:xfrm>
                  <a:off x="9156062" y="2280048"/>
                  <a:ext cx="2118167" cy="642393"/>
                </a:xfrm>
                <a:prstGeom prst="rect">
                  <a:avLst/>
                </a:prstGeom>
                <a:blipFill>
                  <a:blip r:embed="rId3"/>
                  <a:stretch>
                    <a:fillRect/>
                  </a:stretch>
                </a:blipFill>
                <a:ln>
                  <a:headEnd type="none" w="med" len="med"/>
                  <a:tailEnd type="none" w="med" len="med"/>
                </a:ln>
              </p:spPr>
              <p:txBody>
                <a:bodyPr/>
                <a:lstStyle/>
                <a:p>
                  <a:r>
                    <a:rPr lang="en-US">
                      <a:noFill/>
                    </a:rPr>
                    <a:t> </a:t>
                  </a:r>
                </a:p>
              </p:txBody>
            </p:sp>
          </mc:Fallback>
        </mc:AlternateContent>
        <p:sp>
          <p:nvSpPr>
            <p:cNvPr id="15" name="Rectangle 14">
              <a:extLst>
                <a:ext uri="{FF2B5EF4-FFF2-40B4-BE49-F238E27FC236}">
                  <a16:creationId xmlns:a16="http://schemas.microsoft.com/office/drawing/2014/main" id="{180F3AF9-0BB5-A21E-4930-34D82C61E1C5}"/>
                </a:ext>
              </a:extLst>
            </p:cNvPr>
            <p:cNvSpPr/>
            <p:nvPr/>
          </p:nvSpPr>
          <p:spPr>
            <a:xfrm>
              <a:off x="9458265" y="2738276"/>
              <a:ext cx="505267" cy="923330"/>
            </a:xfrm>
            <a:prstGeom prst="rect">
              <a:avLst/>
            </a:prstGeom>
            <a:noFill/>
          </p:spPr>
          <p:txBody>
            <a:bodyPr wrap="none" lIns="91440" tIns="45720" rIns="91440" bIns="45720">
              <a:spAutoFit/>
            </a:bodyPr>
            <a:lstStyle/>
            <a:p>
              <a:pPr algn="ctr"/>
              <a:r>
                <a:rPr lang="en-US" sz="5400" b="1" cap="none" spc="0">
                  <a:ln w="22225">
                    <a:solidFill>
                      <a:schemeClr val="accent2"/>
                    </a:solidFill>
                    <a:prstDash val="solid"/>
                  </a:ln>
                  <a:solidFill>
                    <a:schemeClr val="accent2">
                      <a:lumMod val="40000"/>
                      <a:lumOff val="60000"/>
                    </a:schemeClr>
                  </a:solidFill>
                  <a:effectLst/>
                </a:rPr>
                <a:t>?</a:t>
              </a:r>
            </a:p>
          </p:txBody>
        </p:sp>
      </p:grpSp>
    </p:spTree>
    <p:extLst>
      <p:ext uri="{BB962C8B-B14F-4D97-AF65-F5344CB8AC3E}">
        <p14:creationId xmlns:p14="http://schemas.microsoft.com/office/powerpoint/2010/main" val="1087014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C989FE-4F11-FDBC-AE27-59705D06F0EB}"/>
              </a:ext>
            </a:extLst>
          </p:cNvPr>
          <p:cNvSpPr>
            <a:spLocks noGrp="1"/>
          </p:cNvSpPr>
          <p:nvPr>
            <p:ph type="title"/>
          </p:nvPr>
        </p:nvSpPr>
        <p:spPr/>
        <p:txBody>
          <a:bodyPr>
            <a:normAutofit/>
          </a:bodyPr>
          <a:lstStyle/>
          <a:p>
            <a:r>
              <a:rPr lang="en-US" dirty="0"/>
              <a:t>Strategy I:  completion and search</a:t>
            </a:r>
          </a:p>
        </p:txBody>
      </p:sp>
      <p:sp>
        <p:nvSpPr>
          <p:cNvPr id="21" name="Footer Placeholder 20">
            <a:extLst>
              <a:ext uri="{FF2B5EF4-FFF2-40B4-BE49-F238E27FC236}">
                <a16:creationId xmlns:a16="http://schemas.microsoft.com/office/drawing/2014/main" id="{CCBD78C7-6DA9-090E-9792-45B88F2EE70A}"/>
              </a:ext>
            </a:extLst>
          </p:cNvPr>
          <p:cNvSpPr>
            <a:spLocks noGrp="1"/>
          </p:cNvSpPr>
          <p:nvPr>
            <p:ph type="ftr" sz="quarter" idx="11"/>
          </p:nvPr>
        </p:nvSpPr>
        <p:spPr/>
        <p:txBody>
          <a:bodyPr/>
          <a:lstStyle/>
          <a:p>
            <a:r>
              <a:rPr lang="en-US"/>
              <a:t>Zihao Wang, CSE, HKUST, zihao-wang.github.io</a:t>
            </a:r>
            <a:endParaRPr lang="LID4096"/>
          </a:p>
        </p:txBody>
      </p:sp>
      <p:sp>
        <p:nvSpPr>
          <p:cNvPr id="3" name="Slide Number Placeholder 2">
            <a:extLst>
              <a:ext uri="{FF2B5EF4-FFF2-40B4-BE49-F238E27FC236}">
                <a16:creationId xmlns:a16="http://schemas.microsoft.com/office/drawing/2014/main" id="{BD3B66EE-E65B-9BA1-31C0-F95B7A85743B}"/>
              </a:ext>
            </a:extLst>
          </p:cNvPr>
          <p:cNvSpPr>
            <a:spLocks noGrp="1"/>
          </p:cNvSpPr>
          <p:nvPr>
            <p:ph type="sldNum" sz="quarter" idx="12"/>
          </p:nvPr>
        </p:nvSpPr>
        <p:spPr/>
        <p:txBody>
          <a:bodyPr/>
          <a:lstStyle/>
          <a:p>
            <a:fld id="{1CF2D47E-0AF1-4C27-801F-64E3E5BF7F72}" type="slidenum">
              <a:rPr lang="en-US" smtClean="0"/>
              <a:t>8</a:t>
            </a:fld>
            <a:endParaRPr lang="en-US"/>
          </a:p>
        </p:txBody>
      </p:sp>
      <p:grpSp>
        <p:nvGrpSpPr>
          <p:cNvPr id="22" name="Group 21">
            <a:extLst>
              <a:ext uri="{FF2B5EF4-FFF2-40B4-BE49-F238E27FC236}">
                <a16:creationId xmlns:a16="http://schemas.microsoft.com/office/drawing/2014/main" id="{F4C2ADFF-F0A5-4716-C22D-9B63C9D0F93D}"/>
              </a:ext>
            </a:extLst>
          </p:cNvPr>
          <p:cNvGrpSpPr/>
          <p:nvPr/>
        </p:nvGrpSpPr>
        <p:grpSpPr>
          <a:xfrm>
            <a:off x="838200" y="1862361"/>
            <a:ext cx="10652167" cy="4493989"/>
            <a:chOff x="895273" y="1862814"/>
            <a:chExt cx="10652167" cy="4493989"/>
          </a:xfrm>
        </p:grpSpPr>
        <p:sp>
          <p:nvSpPr>
            <p:cNvPr id="4" name="Rectangle 3">
              <a:extLst>
                <a:ext uri="{FF2B5EF4-FFF2-40B4-BE49-F238E27FC236}">
                  <a16:creationId xmlns:a16="http://schemas.microsoft.com/office/drawing/2014/main" id="{D903F84B-06C3-F68D-B425-E59B48B6DF37}"/>
                </a:ext>
              </a:extLst>
            </p:cNvPr>
            <p:cNvSpPr/>
            <p:nvPr/>
          </p:nvSpPr>
          <p:spPr>
            <a:xfrm>
              <a:off x="895273" y="1862814"/>
              <a:ext cx="10652167" cy="1855327"/>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LID4096"/>
            </a:p>
          </p:txBody>
        </p:sp>
        <p:cxnSp>
          <p:nvCxnSpPr>
            <p:cNvPr id="5" name="Connector: Elbow 36">
              <a:extLst>
                <a:ext uri="{FF2B5EF4-FFF2-40B4-BE49-F238E27FC236}">
                  <a16:creationId xmlns:a16="http://schemas.microsoft.com/office/drawing/2014/main" id="{6252868A-3CA5-5DE5-932D-6A774475E152}"/>
                </a:ext>
              </a:extLst>
            </p:cNvPr>
            <p:cNvCxnSpPr>
              <a:cxnSpLocks/>
              <a:stCxn id="20" idx="2"/>
              <a:endCxn id="8" idx="1"/>
            </p:cNvCxnSpPr>
            <p:nvPr/>
          </p:nvCxnSpPr>
          <p:spPr>
            <a:xfrm rot="16200000" flipH="1">
              <a:off x="4129347" y="5049262"/>
              <a:ext cx="1053469" cy="919220"/>
            </a:xfrm>
            <a:prstGeom prst="bentConnector2">
              <a:avLst/>
            </a:prstGeom>
            <a:ln>
              <a:prstDash val="solid"/>
              <a:tailEnd type="triangle"/>
            </a:ln>
          </p:spPr>
          <p:style>
            <a:lnRef idx="3">
              <a:schemeClr val="dk1"/>
            </a:lnRef>
            <a:fillRef idx="0">
              <a:schemeClr val="dk1"/>
            </a:fillRef>
            <a:effectRef idx="2">
              <a:schemeClr val="dk1"/>
            </a:effectRef>
            <a:fontRef idx="minor">
              <a:schemeClr val="tx1"/>
            </a:fontRef>
          </p:style>
        </p:cxnSp>
        <p:sp>
          <p:nvSpPr>
            <p:cNvPr id="6" name="Rectangle 5">
              <a:extLst>
                <a:ext uri="{FF2B5EF4-FFF2-40B4-BE49-F238E27FC236}">
                  <a16:creationId xmlns:a16="http://schemas.microsoft.com/office/drawing/2014/main" id="{EBDD9A9C-3D77-2493-7CB3-FED386F1513C}"/>
                </a:ext>
              </a:extLst>
            </p:cNvPr>
            <p:cNvSpPr/>
            <p:nvPr/>
          </p:nvSpPr>
          <p:spPr>
            <a:xfrm>
              <a:off x="1159085" y="5714408"/>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Observed KG</a:t>
              </a:r>
              <a:endParaRPr lang="LID4096"/>
            </a:p>
          </p:txBody>
        </p:sp>
        <p:sp>
          <p:nvSpPr>
            <p:cNvPr id="7" name="Rectangle 6">
              <a:extLst>
                <a:ext uri="{FF2B5EF4-FFF2-40B4-BE49-F238E27FC236}">
                  <a16:creationId xmlns:a16="http://schemas.microsoft.com/office/drawing/2014/main" id="{DB5B340E-29F6-9C4B-230F-8437484AF1DD}"/>
                </a:ext>
              </a:extLst>
            </p:cNvPr>
            <p:cNvSpPr/>
            <p:nvPr/>
          </p:nvSpPr>
          <p:spPr>
            <a:xfrm>
              <a:off x="1159085" y="2280502"/>
              <a:ext cx="2118167" cy="642393"/>
            </a:xfrm>
            <a:prstGeom prst="rect">
              <a:avLst/>
            </a:prstGeom>
            <a:ln>
              <a:prstDash val="lgDash"/>
              <a:headEnd type="none" w="med" len="med"/>
              <a:tailEnd type="none" w="med" len="med"/>
            </a:ln>
          </p:spPr>
          <p:style>
            <a:lnRef idx="2">
              <a:schemeClr val="accent5"/>
            </a:lnRef>
            <a:fillRef idx="1">
              <a:schemeClr val="lt1"/>
            </a:fillRef>
            <a:effectRef idx="0">
              <a:schemeClr val="accent5"/>
            </a:effectRef>
            <a:fontRef idx="minor">
              <a:schemeClr val="dk1"/>
            </a:fontRef>
          </p:style>
          <p:txBody>
            <a:bodyPr rtlCol="0" anchor="ctr"/>
            <a:lstStyle/>
            <a:p>
              <a:pPr algn="ctr"/>
              <a:r>
                <a:rPr lang="en-US" dirty="0"/>
                <a:t>Enriched KG</a:t>
              </a:r>
              <a:endParaRPr lang="LID4096"/>
            </a:p>
          </p:txBody>
        </p:sp>
        <p:sp>
          <p:nvSpPr>
            <p:cNvPr id="8" name="Rectangle: Rounded Corners 39">
              <a:extLst>
                <a:ext uri="{FF2B5EF4-FFF2-40B4-BE49-F238E27FC236}">
                  <a16:creationId xmlns:a16="http://schemas.microsoft.com/office/drawing/2014/main" id="{60672ECA-CA20-A130-1259-2F25CCD739D1}"/>
                </a:ext>
              </a:extLst>
            </p:cNvPr>
            <p:cNvSpPr/>
            <p:nvPr/>
          </p:nvSpPr>
          <p:spPr>
            <a:xfrm>
              <a:off x="5115691" y="5714410"/>
              <a:ext cx="1954196" cy="642393"/>
            </a:xfrm>
            <a:prstGeom prst="roundRect">
              <a:avLst/>
            </a:prstGeom>
            <a:solidFill>
              <a:schemeClr val="dk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t>Query Engine</a:t>
              </a:r>
              <a:endParaRPr lang="LID4096"/>
            </a:p>
          </p:txBody>
        </p:sp>
        <p:cxnSp>
          <p:nvCxnSpPr>
            <p:cNvPr id="9" name="Straight Arrow Connector 8">
              <a:extLst>
                <a:ext uri="{FF2B5EF4-FFF2-40B4-BE49-F238E27FC236}">
                  <a16:creationId xmlns:a16="http://schemas.microsoft.com/office/drawing/2014/main" id="{04426665-5FE9-7DF2-927A-0CBD5927B7B6}"/>
                </a:ext>
              </a:extLst>
            </p:cNvPr>
            <p:cNvCxnSpPr>
              <a:cxnSpLocks/>
              <a:stCxn id="6" idx="3"/>
              <a:endCxn id="8" idx="1"/>
            </p:cNvCxnSpPr>
            <p:nvPr/>
          </p:nvCxnSpPr>
          <p:spPr>
            <a:xfrm>
              <a:off x="3277252" y="6035605"/>
              <a:ext cx="1838439"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0" name="Straight Arrow Connector 9">
              <a:extLst>
                <a:ext uri="{FF2B5EF4-FFF2-40B4-BE49-F238E27FC236}">
                  <a16:creationId xmlns:a16="http://schemas.microsoft.com/office/drawing/2014/main" id="{A6C20C77-6801-9C6A-AD22-93A91C8EC5C8}"/>
                </a:ext>
              </a:extLst>
            </p:cNvPr>
            <p:cNvCxnSpPr>
              <a:cxnSpLocks/>
              <a:stCxn id="8" idx="3"/>
              <a:endCxn id="11" idx="1"/>
            </p:cNvCxnSpPr>
            <p:nvPr/>
          </p:nvCxnSpPr>
          <p:spPr>
            <a:xfrm flipV="1">
              <a:off x="7069887" y="6035605"/>
              <a:ext cx="2143248" cy="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1" name="Rectangle 10">
                  <a:extLst>
                    <a:ext uri="{FF2B5EF4-FFF2-40B4-BE49-F238E27FC236}">
                      <a16:creationId xmlns:a16="http://schemas.microsoft.com/office/drawing/2014/main" id="{5F36B6E1-FE33-521E-FC9D-18B651FFA37F}"/>
                    </a:ext>
                  </a:extLst>
                </p:cNvPr>
                <p:cNvSpPr/>
                <p:nvPr/>
              </p:nvSpPr>
              <p:spPr>
                <a:xfrm>
                  <a:off x="9213135" y="5714408"/>
                  <a:ext cx="2118167"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𝑜</m:t>
                            </m:r>
                          </m:sub>
                        </m:sSub>
                      </m:oMath>
                    </m:oMathPara>
                  </a14:m>
                  <a:endParaRPr lang="LID4096"/>
                </a:p>
              </p:txBody>
            </p:sp>
          </mc:Choice>
          <mc:Fallback xmlns="">
            <p:sp>
              <p:nvSpPr>
                <p:cNvPr id="11" name="Rectangle 10">
                  <a:extLst>
                    <a:ext uri="{FF2B5EF4-FFF2-40B4-BE49-F238E27FC236}">
                      <a16:creationId xmlns:a16="http://schemas.microsoft.com/office/drawing/2014/main" id="{5F36B6E1-FE33-521E-FC9D-18B651FFA37F}"/>
                    </a:ext>
                  </a:extLst>
                </p:cNvPr>
                <p:cNvSpPr>
                  <a:spLocks noRot="1" noChangeAspect="1" noMove="1" noResize="1" noEditPoints="1" noAdjustHandles="1" noChangeArrowheads="1" noChangeShapeType="1" noTextEdit="1"/>
                </p:cNvSpPr>
                <p:nvPr/>
              </p:nvSpPr>
              <p:spPr>
                <a:xfrm>
                  <a:off x="9213135" y="5714408"/>
                  <a:ext cx="2118167" cy="642393"/>
                </a:xfrm>
                <a:prstGeom prst="rect">
                  <a:avLst/>
                </a:prstGeom>
                <a:blipFill>
                  <a:blip r:embed="rId2"/>
                  <a:stretch>
                    <a:fillRect/>
                  </a:stretch>
                </a:blipFill>
                <a:ln w="9525" cap="flat" cmpd="sng" algn="ctr">
                  <a:solidFill>
                    <a:schemeClr val="dk1"/>
                  </a:solidFill>
                  <a:prstDash val="solid"/>
                  <a:round/>
                  <a:headEnd type="none" w="med" len="med"/>
                  <a:tailEnd type="none" w="med" len="med"/>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Rectangle 11">
                  <a:extLst>
                    <a:ext uri="{FF2B5EF4-FFF2-40B4-BE49-F238E27FC236}">
                      <a16:creationId xmlns:a16="http://schemas.microsoft.com/office/drawing/2014/main" id="{B764227E-7889-6133-DB7A-14F8B2BF6E6C}"/>
                    </a:ext>
                  </a:extLst>
                </p:cNvPr>
                <p:cNvSpPr/>
                <p:nvPr/>
              </p:nvSpPr>
              <p:spPr>
                <a:xfrm>
                  <a:off x="9213135" y="2280501"/>
                  <a:ext cx="2118167" cy="642393"/>
                </a:xfrm>
                <a:prstGeom prst="rect">
                  <a:avLst/>
                </a:prstGeom>
                <a:ln>
                  <a:headEnd type="none" w="med" len="med"/>
                  <a:tailEnd type="none" w="med" len="med"/>
                </a:ln>
              </p:spPr>
              <p:style>
                <a:lnRef idx="2">
                  <a:schemeClr val="accent6"/>
                </a:lnRef>
                <a:fillRef idx="1">
                  <a:schemeClr val="lt1"/>
                </a:fillRef>
                <a:effectRef idx="0">
                  <a:schemeClr val="accent6"/>
                </a:effectRef>
                <a:fontRef idx="minor">
                  <a:schemeClr val="dk1"/>
                </a:fontRef>
              </p:style>
              <p:txBody>
                <a:bodyPr rtlCol="0" anchor="ctr"/>
                <a:lstStyle/>
                <a:p>
                  <a:pPr algn="ct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𝐴</m:t>
                            </m:r>
                          </m:e>
                          <m:sub>
                            <m:r>
                              <a:rPr lang="en-US" b="0" i="1" smtClean="0">
                                <a:latin typeface="Cambria Math" panose="02040503050406030204" pitchFamily="18" charset="0"/>
                              </a:rPr>
                              <m:t>𝑒</m:t>
                            </m:r>
                          </m:sub>
                        </m:sSub>
                      </m:oMath>
                    </m:oMathPara>
                  </a14:m>
                  <a:endParaRPr lang="LID4096"/>
                </a:p>
              </p:txBody>
            </p:sp>
          </mc:Choice>
          <mc:Fallback xmlns="">
            <p:sp>
              <p:nvSpPr>
                <p:cNvPr id="12" name="Rectangle 11">
                  <a:extLst>
                    <a:ext uri="{FF2B5EF4-FFF2-40B4-BE49-F238E27FC236}">
                      <a16:creationId xmlns:a16="http://schemas.microsoft.com/office/drawing/2014/main" id="{B764227E-7889-6133-DB7A-14F8B2BF6E6C}"/>
                    </a:ext>
                  </a:extLst>
                </p:cNvPr>
                <p:cNvSpPr>
                  <a:spLocks noRot="1" noChangeAspect="1" noMove="1" noResize="1" noEditPoints="1" noAdjustHandles="1" noChangeArrowheads="1" noChangeShapeType="1" noTextEdit="1"/>
                </p:cNvSpPr>
                <p:nvPr/>
              </p:nvSpPr>
              <p:spPr>
                <a:xfrm>
                  <a:off x="9213135" y="2280501"/>
                  <a:ext cx="2118167" cy="642393"/>
                </a:xfrm>
                <a:prstGeom prst="rect">
                  <a:avLst/>
                </a:prstGeom>
                <a:blipFill>
                  <a:blip r:embed="rId3"/>
                  <a:stretch>
                    <a:fillRect/>
                  </a:stretch>
                </a:blipFill>
                <a:ln>
                  <a:headEnd type="none" w="med" len="med"/>
                  <a:tailEnd type="none" w="med" len="med"/>
                </a:ln>
              </p:spPr>
              <p:txBody>
                <a:bodyPr/>
                <a:lstStyle/>
                <a:p>
                  <a:r>
                    <a:rPr lang="en-US">
                      <a:noFill/>
                    </a:rPr>
                    <a:t> </a:t>
                  </a:r>
                </a:p>
              </p:txBody>
            </p:sp>
          </mc:Fallback>
        </mc:AlternateContent>
        <p:cxnSp>
          <p:nvCxnSpPr>
            <p:cNvPr id="13" name="Straight Arrow Connector 12">
              <a:extLst>
                <a:ext uri="{FF2B5EF4-FFF2-40B4-BE49-F238E27FC236}">
                  <a16:creationId xmlns:a16="http://schemas.microsoft.com/office/drawing/2014/main" id="{7821FE2D-187E-F647-AA7B-B8ED81A47BAE}"/>
                </a:ext>
              </a:extLst>
            </p:cNvPr>
            <p:cNvCxnSpPr>
              <a:cxnSpLocks/>
              <a:stCxn id="6" idx="0"/>
              <a:endCxn id="15" idx="2"/>
            </p:cNvCxnSpPr>
            <p:nvPr/>
          </p:nvCxnSpPr>
          <p:spPr>
            <a:xfrm flipH="1" flipV="1">
              <a:off x="2218168" y="4982138"/>
              <a:ext cx="1" cy="73227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4" name="Straight Arrow Connector 13">
              <a:extLst>
                <a:ext uri="{FF2B5EF4-FFF2-40B4-BE49-F238E27FC236}">
                  <a16:creationId xmlns:a16="http://schemas.microsoft.com/office/drawing/2014/main" id="{89FCCC13-7880-0150-50E9-F4A37ABCDB94}"/>
                </a:ext>
              </a:extLst>
            </p:cNvPr>
            <p:cNvCxnSpPr>
              <a:cxnSpLocks/>
              <a:stCxn id="15" idx="0"/>
              <a:endCxn id="7" idx="2"/>
            </p:cNvCxnSpPr>
            <p:nvPr/>
          </p:nvCxnSpPr>
          <p:spPr>
            <a:xfrm flipV="1">
              <a:off x="2218168" y="2922895"/>
              <a:ext cx="1" cy="141685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sp>
          <p:nvSpPr>
            <p:cNvPr id="15" name="Rectangle: Rounded Corners 5">
              <a:extLst>
                <a:ext uri="{FF2B5EF4-FFF2-40B4-BE49-F238E27FC236}">
                  <a16:creationId xmlns:a16="http://schemas.microsoft.com/office/drawing/2014/main" id="{378A6781-B254-6B72-F7D8-8551FC350E58}"/>
                </a:ext>
              </a:extLst>
            </p:cNvPr>
            <p:cNvSpPr/>
            <p:nvPr/>
          </p:nvSpPr>
          <p:spPr>
            <a:xfrm>
              <a:off x="1393472" y="4339745"/>
              <a:ext cx="1649392" cy="64239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a:t>KG Completion</a:t>
              </a:r>
              <a:endParaRPr lang="LID4096"/>
            </a:p>
          </p:txBody>
        </p:sp>
        <p:sp>
          <p:nvSpPr>
            <p:cNvPr id="16" name="Rectangle: Rounded Corners 14">
              <a:extLst>
                <a:ext uri="{FF2B5EF4-FFF2-40B4-BE49-F238E27FC236}">
                  <a16:creationId xmlns:a16="http://schemas.microsoft.com/office/drawing/2014/main" id="{4BA65F97-C501-1562-8C0F-59E2C82F8083}"/>
                </a:ext>
              </a:extLst>
            </p:cNvPr>
            <p:cNvSpPr/>
            <p:nvPr/>
          </p:nvSpPr>
          <p:spPr>
            <a:xfrm>
              <a:off x="5115691" y="2280502"/>
              <a:ext cx="1954195" cy="642393"/>
            </a:xfrm>
            <a:prstGeom prst="roundRect">
              <a:avLst/>
            </a:prstGeom>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Query Engine</a:t>
              </a:r>
              <a:endParaRPr lang="LID4096"/>
            </a:p>
          </p:txBody>
        </p:sp>
        <p:cxnSp>
          <p:nvCxnSpPr>
            <p:cNvPr id="17" name="Straight Arrow Connector 16">
              <a:extLst>
                <a:ext uri="{FF2B5EF4-FFF2-40B4-BE49-F238E27FC236}">
                  <a16:creationId xmlns:a16="http://schemas.microsoft.com/office/drawing/2014/main" id="{6C038649-01B3-E03E-B71A-D0698B0A6509}"/>
                </a:ext>
              </a:extLst>
            </p:cNvPr>
            <p:cNvCxnSpPr>
              <a:cxnSpLocks/>
              <a:stCxn id="7" idx="3"/>
              <a:endCxn id="16" idx="1"/>
            </p:cNvCxnSpPr>
            <p:nvPr/>
          </p:nvCxnSpPr>
          <p:spPr>
            <a:xfrm>
              <a:off x="3277252" y="2601699"/>
              <a:ext cx="1838439" cy="0"/>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8" name="Straight Arrow Connector 17">
              <a:extLst>
                <a:ext uri="{FF2B5EF4-FFF2-40B4-BE49-F238E27FC236}">
                  <a16:creationId xmlns:a16="http://schemas.microsoft.com/office/drawing/2014/main" id="{AFB6132F-B63C-7E5B-551B-262D1912957F}"/>
                </a:ext>
              </a:extLst>
            </p:cNvPr>
            <p:cNvCxnSpPr>
              <a:cxnSpLocks/>
              <a:stCxn id="16" idx="3"/>
              <a:endCxn id="12" idx="1"/>
            </p:cNvCxnSpPr>
            <p:nvPr/>
          </p:nvCxnSpPr>
          <p:spPr>
            <a:xfrm flipV="1">
              <a:off x="7069886" y="2601698"/>
              <a:ext cx="2143249" cy="1"/>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cxnSp>
          <p:nvCxnSpPr>
            <p:cNvPr id="19" name="Connector: Elbow 17">
              <a:extLst>
                <a:ext uri="{FF2B5EF4-FFF2-40B4-BE49-F238E27FC236}">
                  <a16:creationId xmlns:a16="http://schemas.microsoft.com/office/drawing/2014/main" id="{54559173-5E29-A4A3-B1DC-F65A0F351513}"/>
                </a:ext>
              </a:extLst>
            </p:cNvPr>
            <p:cNvCxnSpPr>
              <a:cxnSpLocks/>
              <a:stCxn id="20" idx="0"/>
              <a:endCxn id="16" idx="1"/>
            </p:cNvCxnSpPr>
            <p:nvPr/>
          </p:nvCxnSpPr>
          <p:spPr>
            <a:xfrm rot="5400000" flipH="1" flipV="1">
              <a:off x="3787058" y="3011112"/>
              <a:ext cx="1738046" cy="919220"/>
            </a:xfrm>
            <a:prstGeom prst="bentConnector2">
              <a:avLst/>
            </a:prstGeom>
            <a:ln>
              <a:prstDash val="solid"/>
              <a:tailEnd type="triangle"/>
            </a:ln>
          </p:spPr>
          <p:style>
            <a:lnRef idx="3">
              <a:schemeClr val="accent5"/>
            </a:lnRef>
            <a:fillRef idx="0">
              <a:schemeClr val="accent5"/>
            </a:fillRef>
            <a:effectRef idx="2">
              <a:schemeClr val="accent5"/>
            </a:effectRef>
            <a:fontRef idx="minor">
              <a:schemeClr val="tx1"/>
            </a:fontRef>
          </p:style>
        </p:cxnSp>
        <p:sp>
          <p:nvSpPr>
            <p:cNvPr id="20" name="Rectangle 19">
              <a:extLst>
                <a:ext uri="{FF2B5EF4-FFF2-40B4-BE49-F238E27FC236}">
                  <a16:creationId xmlns:a16="http://schemas.microsoft.com/office/drawing/2014/main" id="{EB8BD0BF-9462-AB37-0B8F-7F36D007CE2D}"/>
                </a:ext>
              </a:extLst>
            </p:cNvPr>
            <p:cNvSpPr/>
            <p:nvPr/>
          </p:nvSpPr>
          <p:spPr>
            <a:xfrm>
              <a:off x="3393474" y="4339745"/>
              <a:ext cx="1605993" cy="642393"/>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t>Query</a:t>
              </a:r>
              <a:endParaRPr lang="LID4096"/>
            </a:p>
          </p:txBody>
        </p:sp>
      </p:grpSp>
    </p:spTree>
    <p:extLst>
      <p:ext uri="{BB962C8B-B14F-4D97-AF65-F5344CB8AC3E}">
        <p14:creationId xmlns:p14="http://schemas.microsoft.com/office/powerpoint/2010/main" val="29781127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8852083-3750-7BAB-97D4-3D00495FC715}"/>
              </a:ext>
            </a:extLst>
          </p:cNvPr>
          <p:cNvSpPr>
            <a:spLocks noGrp="1"/>
          </p:cNvSpPr>
          <p:nvPr>
            <p:ph type="title"/>
          </p:nvPr>
        </p:nvSpPr>
        <p:spPr/>
        <p:txBody>
          <a:bodyPr/>
          <a:lstStyle/>
          <a:p>
            <a:r>
              <a:rPr lang="en-US" dirty="0"/>
              <a:t>Fuzzy Inference with Truth values</a:t>
            </a:r>
            <a:endParaRPr lang="LID4096" dirty="0"/>
          </a:p>
        </p:txBody>
      </p:sp>
      <mc:AlternateContent xmlns:mc="http://schemas.openxmlformats.org/markup-compatibility/2006">
        <mc:Choice xmlns:a14="http://schemas.microsoft.com/office/drawing/2010/main" Requires="a14">
          <p:sp>
            <p:nvSpPr>
              <p:cNvPr id="7" name="Content Placeholder 6">
                <a:extLst>
                  <a:ext uri="{FF2B5EF4-FFF2-40B4-BE49-F238E27FC236}">
                    <a16:creationId xmlns:a16="http://schemas.microsoft.com/office/drawing/2014/main" id="{E29867E2-052B-3660-DD47-51498F467DC5}"/>
                  </a:ext>
                </a:extLst>
              </p:cNvPr>
              <p:cNvSpPr>
                <a:spLocks noGrp="1"/>
              </p:cNvSpPr>
              <p:nvPr>
                <p:ph idx="1"/>
              </p:nvPr>
            </p:nvSpPr>
            <p:spPr/>
            <p:txBody>
              <a:bodyPr>
                <a:normAutofit fontScale="77500" lnSpcReduction="20000"/>
              </a:bodyPr>
              <a:lstStyle/>
              <a:p>
                <a:pPr marL="0" indent="0">
                  <a:buNone/>
                </a:pPr>
                <a:r>
                  <a:rPr lang="en-US" dirty="0"/>
                  <a:t>Calculate the </a:t>
                </a:r>
                <a:r>
                  <a:rPr lang="en-US" u="sng" dirty="0"/>
                  <a:t>estimated</a:t>
                </a:r>
                <a:r>
                  <a:rPr lang="en-US" dirty="0"/>
                  <a:t> truth value</a:t>
                </a:r>
                <a:r>
                  <a:rPr lang="zh-CN" altLang="en-US" dirty="0"/>
                  <a:t> </a:t>
                </a:r>
                <a:r>
                  <a:rPr lang="en-US" altLang="zh-CN" dirty="0">
                    <a:solidFill>
                      <a:srgbClr val="FF0000"/>
                    </a:solidFill>
                  </a:rPr>
                  <a:t>TV</a:t>
                </a:r>
                <a:r>
                  <a:rPr lang="en-US" dirty="0"/>
                  <a:t> defined with fuzzy logic.</a:t>
                </a:r>
              </a:p>
              <a:p>
                <a:endParaRPr lang="en-US" dirty="0"/>
              </a:p>
              <a:p>
                <a:endParaRPr lang="en-US" dirty="0"/>
              </a:p>
              <a:p>
                <a:pPr marL="0" indent="0">
                  <a:buNone/>
                </a:pPr>
                <a:r>
                  <a:rPr lang="en-US" dirty="0"/>
                  <a:t>Tools for estimation:</a:t>
                </a:r>
              </a:p>
              <a:p>
                <a:r>
                  <a:rPr lang="en-US" dirty="0"/>
                  <a:t>A link predictor </a:t>
                </a:r>
                <a14:m>
                  <m:oMath xmlns:m="http://schemas.openxmlformats.org/officeDocument/2006/math">
                    <m:r>
                      <a:rPr lang="en-US" b="0" i="1" smtClean="0">
                        <a:latin typeface="Cambria Math" panose="02040503050406030204" pitchFamily="18" charset="0"/>
                      </a:rPr>
                      <m:t>𝑓</m:t>
                    </m:r>
                    <m:d>
                      <m:dPr>
                        <m:ctrlPr>
                          <a:rPr lang="en-US" b="0" i="1" smtClean="0">
                            <a:latin typeface="Cambria Math" panose="02040503050406030204" pitchFamily="18" charset="0"/>
                          </a:rPr>
                        </m:ctrlPr>
                      </m:dPr>
                      <m:e>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𝑟</m:t>
                        </m:r>
                        <m:r>
                          <a:rPr lang="en-US" b="0" i="1" smtClean="0">
                            <a:latin typeface="Cambria Math" panose="02040503050406030204" pitchFamily="18" charset="0"/>
                          </a:rPr>
                          <m:t>,</m:t>
                        </m:r>
                        <m:r>
                          <a:rPr lang="en-US" b="0" i="1" smtClean="0">
                            <a:latin typeface="Cambria Math" panose="02040503050406030204" pitchFamily="18" charset="0"/>
                          </a:rPr>
                          <m:t>𝑡</m:t>
                        </m:r>
                      </m:e>
                    </m:d>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0,1</m:t>
                        </m:r>
                      </m:e>
                    </m:d>
                    <m:r>
                      <a:rPr lang="en-US" b="0" i="0" smtClean="0">
                        <a:latin typeface="Cambria Math" panose="02040503050406030204" pitchFamily="18" charset="0"/>
                      </a:rPr>
                      <m:t>,</m:t>
                    </m:r>
                  </m:oMath>
                </a14:m>
                <a:r>
                  <a:rPr lang="en-US" b="0" dirty="0"/>
                  <a:t> evaluating atomic formulae </a:t>
                </a:r>
                <a14:m>
                  <m:oMath xmlns:m="http://schemas.openxmlformats.org/officeDocument/2006/math">
                    <m:r>
                      <a:rPr lang="en-US" b="0" i="1" dirty="0" smtClean="0">
                        <a:latin typeface="Cambria Math" panose="02040503050406030204" pitchFamily="18" charset="0"/>
                      </a:rPr>
                      <m:t>𝑇𝑉</m:t>
                    </m:r>
                    <m:d>
                      <m:dPr>
                        <m:begChr m:val="["/>
                        <m:endChr m:val="]"/>
                        <m:ctrlPr>
                          <a:rPr lang="en-US" b="0" i="1" dirty="0" smtClean="0">
                            <a:latin typeface="Cambria Math" panose="02040503050406030204" pitchFamily="18" charset="0"/>
                          </a:rPr>
                        </m:ctrlPr>
                      </m:dPr>
                      <m:e>
                        <m:r>
                          <a:rPr lang="en-US" b="0" i="1" dirty="0" smtClean="0">
                            <a:latin typeface="Cambria Math" panose="02040503050406030204" pitchFamily="18" charset="0"/>
                          </a:rPr>
                          <m:t>𝑎</m:t>
                        </m:r>
                      </m:e>
                    </m:d>
                    <m:r>
                      <a:rPr lang="en-US" b="0" i="1" dirty="0" smtClean="0">
                        <a:latin typeface="Cambria Math" panose="02040503050406030204" pitchFamily="18" charset="0"/>
                      </a:rPr>
                      <m:t>=</m:t>
                    </m:r>
                    <m:r>
                      <a:rPr lang="en-US" b="0" i="1" dirty="0" smtClean="0">
                        <a:latin typeface="Cambria Math" panose="02040503050406030204" pitchFamily="18" charset="0"/>
                      </a:rPr>
                      <m:t>𝑇𝑉</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𝑟</m:t>
                        </m:r>
                        <m:d>
                          <m:dPr>
                            <m:ctrlPr>
                              <a:rPr lang="en-US" b="0" i="1" dirty="0" smtClean="0">
                                <a:latin typeface="Cambria Math" panose="02040503050406030204" pitchFamily="18" charset="0"/>
                              </a:rPr>
                            </m:ctrlPr>
                          </m:dPr>
                          <m:e>
                            <m:r>
                              <a:rPr lang="en-US" b="0" i="1" dirty="0" smtClean="0">
                                <a:latin typeface="Cambria Math" panose="02040503050406030204" pitchFamily="18" charset="0"/>
                              </a:rPr>
                              <m:t>h</m:t>
                            </m:r>
                            <m:r>
                              <a:rPr lang="en-US" b="0" i="1" dirty="0" smtClean="0">
                                <a:latin typeface="Cambria Math" panose="02040503050406030204" pitchFamily="18" charset="0"/>
                              </a:rPr>
                              <m:t>,</m:t>
                            </m:r>
                            <m:r>
                              <a:rPr lang="en-US" b="0" i="1" dirty="0" smtClean="0">
                                <a:latin typeface="Cambria Math" panose="02040503050406030204" pitchFamily="18" charset="0"/>
                              </a:rPr>
                              <m:t>𝑡</m:t>
                            </m:r>
                          </m:e>
                        </m:d>
                      </m:e>
                    </m:d>
                  </m:oMath>
                </a14:m>
                <a:endParaRPr lang="en-US" b="0" dirty="0"/>
              </a:p>
              <a:p>
                <a:r>
                  <a:rPr lang="en-US" dirty="0"/>
                  <a:t>A</a:t>
                </a:r>
                <a:r>
                  <a:rPr lang="en-US" b="0" dirty="0"/>
                  <a:t> </a:t>
                </a:r>
                <a14:m>
                  <m:oMath xmlns:m="http://schemas.openxmlformats.org/officeDocument/2006/math">
                    <m:r>
                      <a:rPr lang="en-US" b="0" i="1" dirty="0" smtClean="0">
                        <a:latin typeface="Cambria Math" panose="02040503050406030204" pitchFamily="18" charset="0"/>
                      </a:rPr>
                      <m:t>𝑡</m:t>
                    </m:r>
                  </m:oMath>
                </a14:m>
                <a:r>
                  <a:rPr lang="en-US" b="0" dirty="0"/>
                  <a:t>-norm </a:t>
                </a:r>
                <a14:m>
                  <m:oMath xmlns:m="http://schemas.openxmlformats.org/officeDocument/2006/math">
                    <m:r>
                      <a:rPr lang="en-US" i="1">
                        <a:latin typeface="Cambria Math" panose="02040503050406030204" pitchFamily="18" charset="0"/>
                      </a:rPr>
                      <m:t>⊤</m:t>
                    </m:r>
                  </m:oMath>
                </a14:m>
                <a:r>
                  <a:rPr lang="en-US" b="0" dirty="0"/>
                  <a:t> for conjunction</a:t>
                </a:r>
              </a:p>
              <a:p>
                <a:pPr lvl="1"/>
                <a14:m>
                  <m:oMath xmlns:m="http://schemas.openxmlformats.org/officeDocument/2006/math">
                    <m:r>
                      <a:rPr lang="en-US" i="1" smtClean="0">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r>
                          <a:rPr lang="en-US" b="0" i="1" smtClean="0">
                            <a:solidFill>
                              <a:srgbClr val="FF0000"/>
                            </a:solidFill>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e>
                    </m:d>
                    <m:r>
                      <a:rPr lang="en-US" b="0" i="0" smtClean="0">
                        <a:latin typeface="Cambria Math" panose="02040503050406030204" pitchFamily="18" charset="0"/>
                      </a:rPr>
                      <m:t>=</m:t>
                    </m:r>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e>
                    </m:d>
                    <m:r>
                      <a:rPr lang="en-US" b="0" i="1" smtClean="0">
                        <a:solidFill>
                          <a:srgbClr val="FF0000"/>
                        </a:solidFill>
                        <a:latin typeface="Cambria Math" panose="02040503050406030204" pitchFamily="18" charset="0"/>
                      </a:rPr>
                      <m:t>⊤</m:t>
                    </m:r>
                    <m:r>
                      <a:rPr lang="en-US" i="1">
                        <a:latin typeface="Cambria Math" panose="02040503050406030204" pitchFamily="18" charset="0"/>
                      </a:rPr>
                      <m:t>𝑇𝑉</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r>
                      <a:rPr lang="en-US" i="1">
                        <a:latin typeface="Cambria Math" panose="02040503050406030204" pitchFamily="18" charset="0"/>
                      </a:rPr>
                      <m:t>]</m:t>
                    </m:r>
                  </m:oMath>
                </a14:m>
                <a:endParaRPr lang="en-US" b="0" dirty="0"/>
              </a:p>
              <a:p>
                <a:r>
                  <a:rPr lang="en-US" b="0" dirty="0"/>
                  <a:t>A </a:t>
                </a:r>
                <a14:m>
                  <m:oMath xmlns:m="http://schemas.openxmlformats.org/officeDocument/2006/math">
                    <m:r>
                      <a:rPr lang="en-US" b="0" i="1" dirty="0" smtClean="0">
                        <a:latin typeface="Cambria Math" panose="02040503050406030204" pitchFamily="18" charset="0"/>
                      </a:rPr>
                      <m:t>𝑡</m:t>
                    </m:r>
                  </m:oMath>
                </a14:m>
                <a:r>
                  <a:rPr lang="en-US" b="0" dirty="0"/>
                  <a:t>-</a:t>
                </a:r>
                <a:r>
                  <a:rPr lang="en-US" b="0" dirty="0" err="1"/>
                  <a:t>conorm</a:t>
                </a:r>
                <a:r>
                  <a:rPr lang="en-US" b="0" dirty="0"/>
                  <a:t> </a:t>
                </a:r>
                <a14:m>
                  <m:oMath xmlns:m="http://schemas.openxmlformats.org/officeDocument/2006/math">
                    <m:r>
                      <a:rPr lang="en-US" i="1" dirty="0" smtClean="0">
                        <a:latin typeface="Cambria Math" panose="02040503050406030204" pitchFamily="18" charset="0"/>
                      </a:rPr>
                      <m:t>⊥</m:t>
                    </m:r>
                    <m:r>
                      <a:rPr lang="en-US" i="1">
                        <a:latin typeface="Cambria Math" panose="02040503050406030204" pitchFamily="18" charset="0"/>
                      </a:rPr>
                      <m:t> </m:t>
                    </m:r>
                  </m:oMath>
                </a14:m>
                <a:r>
                  <a:rPr lang="en-US" b="0" dirty="0"/>
                  <a:t> for disjunction (paired with </a:t>
                </a:r>
                <a14:m>
                  <m:oMath xmlns:m="http://schemas.openxmlformats.org/officeDocument/2006/math">
                    <m:r>
                      <a:rPr lang="en-US" b="0" i="1" smtClean="0">
                        <a:latin typeface="Cambria Math" panose="02040503050406030204" pitchFamily="18" charset="0"/>
                      </a:rPr>
                      <m:t>⊤</m:t>
                    </m:r>
                  </m:oMath>
                </a14:m>
                <a:r>
                  <a:rPr lang="en-US" b="0" dirty="0"/>
                  <a:t>)</a:t>
                </a:r>
              </a:p>
              <a:p>
                <a:pPr lvl="1"/>
                <a14:m>
                  <m:oMath xmlns:m="http://schemas.openxmlformats.org/officeDocument/2006/math">
                    <m:r>
                      <a:rPr lang="en-US" i="1" smtClean="0">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r>
                          <a:rPr lang="en-US" i="1" smtClean="0">
                            <a:solidFill>
                              <a:srgbClr val="FF0000"/>
                            </a:solidFill>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𝑞</m:t>
                            </m:r>
                          </m:e>
                          <m:sub>
                            <m:r>
                              <a:rPr lang="en-US" b="0" i="1" smtClean="0">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e>
                    </m:d>
                    <m:r>
                      <a:rPr lang="en-US" b="0" i="0" smtClean="0">
                        <a:latin typeface="Cambria Math" panose="02040503050406030204" pitchFamily="18" charset="0"/>
                      </a:rPr>
                      <m:t>=</m:t>
                    </m:r>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1</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e>
                    </m:d>
                    <m:r>
                      <a:rPr lang="en-US" b="0" i="1" smtClean="0">
                        <a:solidFill>
                          <a:srgbClr val="FF0000"/>
                        </a:solidFill>
                        <a:latin typeface="Cambria Math" panose="02040503050406030204" pitchFamily="18" charset="0"/>
                      </a:rPr>
                      <m:t>⊥</m:t>
                    </m:r>
                    <m:r>
                      <a:rPr lang="en-US" i="1">
                        <a:latin typeface="Cambria Math" panose="02040503050406030204" pitchFamily="18" charset="0"/>
                      </a:rPr>
                      <m:t>𝑇𝑉</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𝑞</m:t>
                            </m:r>
                          </m:e>
                          <m:sub>
                            <m:r>
                              <a:rPr lang="en-US" i="1">
                                <a:latin typeface="Cambria Math" panose="02040503050406030204" pitchFamily="18" charset="0"/>
                              </a:rPr>
                              <m:t>2</m:t>
                            </m:r>
                          </m:sub>
                        </m:sSub>
                        <m:d>
                          <m:dPr>
                            <m:ctrlPr>
                              <a:rPr lang="en-US" i="1">
                                <a:latin typeface="Cambria Math" panose="02040503050406030204" pitchFamily="18" charset="0"/>
                              </a:rPr>
                            </m:ctrlPr>
                          </m:dPr>
                          <m:e>
                            <m:r>
                              <a:rPr lang="en-US" i="1">
                                <a:latin typeface="Cambria Math" panose="02040503050406030204" pitchFamily="18" charset="0"/>
                              </a:rPr>
                              <m:t>𝑦</m:t>
                            </m:r>
                            <m:r>
                              <a:rPr lang="en-US" i="1">
                                <a:latin typeface="Cambria Math" panose="02040503050406030204" pitchFamily="18" charset="0"/>
                              </a:rPr>
                              <m:t>=</m:t>
                            </m:r>
                            <m:r>
                              <a:rPr lang="en-US" i="1">
                                <a:latin typeface="Cambria Math" panose="02040503050406030204" pitchFamily="18" charset="0"/>
                              </a:rPr>
                              <m:t>𝑎</m:t>
                            </m:r>
                          </m:e>
                        </m:d>
                      </m:e>
                    </m:d>
                  </m:oMath>
                </a14:m>
                <a:endParaRPr lang="en-US" b="0" dirty="0"/>
              </a:p>
              <a:p>
                <a:r>
                  <a:rPr lang="en-US" b="0" dirty="0"/>
                  <a:t>A </a:t>
                </a:r>
                <a14:m>
                  <m:oMath xmlns:m="http://schemas.openxmlformats.org/officeDocument/2006/math">
                    <m:r>
                      <a:rPr lang="en-US" b="0" i="1" smtClean="0">
                        <a:latin typeface="Cambria Math" panose="02040503050406030204" pitchFamily="18" charset="0"/>
                      </a:rPr>
                      <m:t>𝑡</m:t>
                    </m:r>
                  </m:oMath>
                </a14:m>
                <a:r>
                  <a:rPr lang="en-US" b="0" dirty="0"/>
                  <a:t>-</a:t>
                </a:r>
                <a:r>
                  <a:rPr lang="en-US" b="0" dirty="0" err="1"/>
                  <a:t>conorm</a:t>
                </a:r>
                <a:r>
                  <a:rPr lang="en-US" b="0" dirty="0"/>
                  <a:t>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m:t>
                        </m:r>
                      </m:e>
                      <m:sup>
                        <m:r>
                          <a:rPr lang="en-US" b="0" i="1" smtClean="0">
                            <a:latin typeface="Cambria Math" panose="02040503050406030204" pitchFamily="18" charset="0"/>
                          </a:rPr>
                          <m:t>∗</m:t>
                        </m:r>
                      </m:sup>
                    </m:sSup>
                  </m:oMath>
                </a14:m>
                <a:r>
                  <a:rPr lang="en-US" b="0" dirty="0"/>
                  <a:t> for existential variable</a:t>
                </a:r>
              </a:p>
              <a:p>
                <a:r>
                  <a:rPr lang="en-US" b="0" dirty="0"/>
                  <a:t>A logical negator </a:t>
                </a:r>
                <a14:m>
                  <m:oMath xmlns:m="http://schemas.openxmlformats.org/officeDocument/2006/math">
                    <m:r>
                      <a:rPr lang="en-US" b="0" i="1" dirty="0" smtClean="0">
                        <a:latin typeface="Cambria Math" panose="02040503050406030204" pitchFamily="18" charset="0"/>
                      </a:rPr>
                      <m:t>𝑇𝑉</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 = 1 – </m:t>
                    </m:r>
                    <m:r>
                      <a:rPr lang="en-US" b="0" i="1" dirty="0" smtClean="0">
                        <a:latin typeface="Cambria Math" panose="02040503050406030204" pitchFamily="18" charset="0"/>
                      </a:rPr>
                      <m:t>𝑇𝑉</m:t>
                    </m:r>
                    <m:r>
                      <a:rPr lang="en-US" b="0" i="1" dirty="0" smtClean="0">
                        <a:latin typeface="Cambria Math" panose="02040503050406030204" pitchFamily="18" charset="0"/>
                      </a:rPr>
                      <m:t>[</m:t>
                    </m:r>
                    <m:r>
                      <a:rPr lang="en-US" b="0" i="1" dirty="0" smtClean="0">
                        <a:latin typeface="Cambria Math" panose="02040503050406030204" pitchFamily="18" charset="0"/>
                      </a:rPr>
                      <m:t>𝑎</m:t>
                    </m:r>
                    <m:r>
                      <a:rPr lang="en-US" b="0" i="1" dirty="0" smtClean="0">
                        <a:latin typeface="Cambria Math" panose="02040503050406030204" pitchFamily="18" charset="0"/>
                      </a:rPr>
                      <m:t>]</m:t>
                    </m:r>
                  </m:oMath>
                </a14:m>
                <a:endParaRPr lang="en-US" b="0" dirty="0"/>
              </a:p>
            </p:txBody>
          </p:sp>
        </mc:Choice>
        <mc:Fallback>
          <p:sp>
            <p:nvSpPr>
              <p:cNvPr id="7" name="Content Placeholder 6">
                <a:extLst>
                  <a:ext uri="{FF2B5EF4-FFF2-40B4-BE49-F238E27FC236}">
                    <a16:creationId xmlns:a16="http://schemas.microsoft.com/office/drawing/2014/main" id="{E29867E2-052B-3660-DD47-51498F467DC5}"/>
                  </a:ext>
                </a:extLst>
              </p:cNvPr>
              <p:cNvSpPr>
                <a:spLocks noGrp="1" noRot="1" noChangeAspect="1" noMove="1" noResize="1" noEditPoints="1" noAdjustHandles="1" noChangeArrowheads="1" noChangeShapeType="1" noTextEdit="1"/>
              </p:cNvSpPr>
              <p:nvPr>
                <p:ph idx="1"/>
              </p:nvPr>
            </p:nvSpPr>
            <p:spPr>
              <a:blipFill>
                <a:blip r:embed="rId3"/>
                <a:stretch>
                  <a:fillRect l="-724" t="-2907"/>
                </a:stretch>
              </a:blipFill>
            </p:spPr>
            <p:txBody>
              <a:bodyPr/>
              <a:lstStyle/>
              <a:p>
                <a:r>
                  <a:rPr lang="en-US">
                    <a:noFill/>
                  </a:rPr>
                  <a:t> </a:t>
                </a:r>
              </a:p>
            </p:txBody>
          </p:sp>
        </mc:Fallback>
      </mc:AlternateContent>
      <p:sp>
        <p:nvSpPr>
          <p:cNvPr id="3" name="Footer Placeholder 2">
            <a:extLst>
              <a:ext uri="{FF2B5EF4-FFF2-40B4-BE49-F238E27FC236}">
                <a16:creationId xmlns:a16="http://schemas.microsoft.com/office/drawing/2014/main" id="{BFB65E5B-531B-5FBD-535C-8DDE771D7FB9}"/>
              </a:ext>
            </a:extLst>
          </p:cNvPr>
          <p:cNvSpPr>
            <a:spLocks noGrp="1"/>
          </p:cNvSpPr>
          <p:nvPr>
            <p:ph type="ftr" sz="quarter" idx="11"/>
          </p:nvPr>
        </p:nvSpPr>
        <p:spPr/>
        <p:txBody>
          <a:bodyPr/>
          <a:lstStyle/>
          <a:p>
            <a:r>
              <a:rPr lang="en-US"/>
              <a:t>Zihao Wang, CSE, HKUST, zihao-wang.github.io</a:t>
            </a:r>
            <a:endParaRPr lang="LID4096"/>
          </a:p>
        </p:txBody>
      </p:sp>
      <p:sp>
        <p:nvSpPr>
          <p:cNvPr id="2" name="Slide Number Placeholder 1">
            <a:extLst>
              <a:ext uri="{FF2B5EF4-FFF2-40B4-BE49-F238E27FC236}">
                <a16:creationId xmlns:a16="http://schemas.microsoft.com/office/drawing/2014/main" id="{8FC1AF46-E6DD-33F1-03AA-8FCA83145D97}"/>
              </a:ext>
            </a:extLst>
          </p:cNvPr>
          <p:cNvSpPr>
            <a:spLocks noGrp="1"/>
          </p:cNvSpPr>
          <p:nvPr>
            <p:ph type="sldNum" sz="quarter" idx="12"/>
          </p:nvPr>
        </p:nvSpPr>
        <p:spPr/>
        <p:txBody>
          <a:bodyPr/>
          <a:lstStyle/>
          <a:p>
            <a:fld id="{AB4510BC-A1D5-4B44-925C-78FB2FCED2D1}" type="slidenum">
              <a:rPr lang="en-US" smtClean="0"/>
              <a:t>9</a:t>
            </a:fld>
            <a:endParaRPr lang="en-US"/>
          </a:p>
        </p:txBody>
      </p:sp>
      <mc:AlternateContent xmlns:mc="http://schemas.openxmlformats.org/markup-compatibility/2006">
        <mc:Choice xmlns:a14="http://schemas.microsoft.com/office/drawing/2010/main" Requires="a14">
          <p:sp>
            <p:nvSpPr>
              <p:cNvPr id="9" name="TextBox 8">
                <a:extLst>
                  <a:ext uri="{FF2B5EF4-FFF2-40B4-BE49-F238E27FC236}">
                    <a16:creationId xmlns:a16="http://schemas.microsoft.com/office/drawing/2014/main" id="{282FAA99-83F0-4B53-CF6C-9199172AECBA}"/>
                  </a:ext>
                </a:extLst>
              </p:cNvPr>
              <p:cNvSpPr txBox="1"/>
              <p:nvPr/>
            </p:nvSpPr>
            <p:spPr>
              <a:xfrm>
                <a:off x="8610600" y="4125696"/>
                <a:ext cx="2392835" cy="1754326"/>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dirty="0"/>
                  <a:t>Godel </a:t>
                </a:r>
                <a14:m>
                  <m:oMath xmlns:m="http://schemas.openxmlformats.org/officeDocument/2006/math">
                    <m:r>
                      <a:rPr lang="en-US" b="0" i="1" smtClean="0">
                        <a:latin typeface="Cambria Math" panose="02040503050406030204" pitchFamily="18" charset="0"/>
                      </a:rPr>
                      <m:t>𝑡</m:t>
                    </m:r>
                  </m:oMath>
                </a14:m>
                <a:r>
                  <a:rPr lang="en-US" dirty="0"/>
                  <a:t>-norm</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 </m:t>
                    </m:r>
                    <m:r>
                      <a:rPr lang="en-US" b="0" i="1" smtClean="0">
                        <a:latin typeface="Cambria Math" panose="02040503050406030204" pitchFamily="18" charset="0"/>
                      </a:rPr>
                      <m:t>𝑏</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min</m:t>
                        </m:r>
                      </m:fName>
                      <m:e>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e>
                    </m:func>
                  </m:oMath>
                </a14:m>
                <a:endParaRPr lang="en-US" b="0"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max</m:t>
                        </m:r>
                      </m:fName>
                      <m:e>
                        <m:d>
                          <m:dPr>
                            <m:ctrlPr>
                              <a:rPr lang="en-US" b="0" i="1" smtClean="0">
                                <a:latin typeface="Cambria Math" panose="02040503050406030204" pitchFamily="18" charset="0"/>
                              </a:rPr>
                            </m:ctrlPr>
                          </m:dPr>
                          <m:e>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e>
                        </m:d>
                      </m:e>
                    </m:func>
                  </m:oMath>
                </a14:m>
                <a:endParaRPr lang="en-US" dirty="0"/>
              </a:p>
              <a:p>
                <a:r>
                  <a:rPr lang="en-US" dirty="0"/>
                  <a:t>Product norm</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 ⊤ </m:t>
                    </m:r>
                    <m:r>
                      <a:rPr lang="en-US" b="0" i="1" smtClean="0">
                        <a:latin typeface="Cambria Math" panose="02040503050406030204" pitchFamily="18" charset="0"/>
                      </a:rPr>
                      <m:t>𝑏</m:t>
                    </m:r>
                    <m:r>
                      <a:rPr lang="en-US" b="0" i="0" smtClean="0">
                        <a:latin typeface="Cambria Math" panose="02040503050406030204" pitchFamily="18" charset="0"/>
                      </a:rPr>
                      <m:t>=</m:t>
                    </m:r>
                    <m:r>
                      <a:rPr lang="en-US" b="0" i="1" smtClean="0">
                        <a:latin typeface="Cambria Math" panose="02040503050406030204" pitchFamily="18" charset="0"/>
                      </a:rPr>
                      <m:t>𝑎𝑏</m:t>
                    </m:r>
                  </m:oMath>
                </a14:m>
                <a:endParaRPr lang="en-US" b="0" i="1"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𝑎𝑏</m:t>
                    </m:r>
                  </m:oMath>
                </a14:m>
                <a:endParaRPr lang="en-US" i="1" dirty="0"/>
              </a:p>
            </p:txBody>
          </p:sp>
        </mc:Choice>
        <mc:Fallback>
          <p:sp>
            <p:nvSpPr>
              <p:cNvPr id="9" name="TextBox 8">
                <a:extLst>
                  <a:ext uri="{FF2B5EF4-FFF2-40B4-BE49-F238E27FC236}">
                    <a16:creationId xmlns:a16="http://schemas.microsoft.com/office/drawing/2014/main" id="{282FAA99-83F0-4B53-CF6C-9199172AECBA}"/>
                  </a:ext>
                </a:extLst>
              </p:cNvPr>
              <p:cNvSpPr txBox="1">
                <a:spLocks noRot="1" noChangeAspect="1" noMove="1" noResize="1" noEditPoints="1" noAdjustHandles="1" noChangeArrowheads="1" noChangeShapeType="1" noTextEdit="1"/>
              </p:cNvSpPr>
              <p:nvPr/>
            </p:nvSpPr>
            <p:spPr>
              <a:xfrm>
                <a:off x="8610600" y="4125696"/>
                <a:ext cx="2392835" cy="1754326"/>
              </a:xfrm>
              <a:prstGeom prst="rect">
                <a:avLst/>
              </a:prstGeom>
              <a:blipFill>
                <a:blip r:embed="rId4"/>
                <a:stretch>
                  <a:fillRect l="-2105" t="-1429" b="-2857"/>
                </a:stretch>
              </a:blipFill>
            </p:spPr>
            <p:txBody>
              <a:bodyPr/>
              <a:lstStyle/>
              <a:p>
                <a:r>
                  <a:rPr lang="en-US">
                    <a:noFill/>
                  </a:rPr>
                  <a:t> </a:t>
                </a:r>
              </a:p>
            </p:txBody>
          </p:sp>
        </mc:Fallback>
      </mc:AlternateContent>
    </p:spTree>
    <p:extLst>
      <p:ext uri="{BB962C8B-B14F-4D97-AF65-F5344CB8AC3E}">
        <p14:creationId xmlns:p14="http://schemas.microsoft.com/office/powerpoint/2010/main" val="1302458812"/>
      </p:ext>
    </p:extLst>
  </p:cSld>
  <p:clrMapOvr>
    <a:masterClrMapping/>
  </p:clrMapOvr>
</p:sld>
</file>

<file path=ppt/theme/theme1.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3172</TotalTime>
  <Words>4827</Words>
  <Application>Microsoft Macintosh PowerPoint</Application>
  <PresentationFormat>Widescreen</PresentationFormat>
  <Paragraphs>733</Paragraphs>
  <Slides>37</Slides>
  <Notes>5</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37</vt:i4>
      </vt:variant>
    </vt:vector>
  </HeadingPairs>
  <TitlesOfParts>
    <vt:vector size="46" baseType="lpstr">
      <vt:lpstr>Arial</vt:lpstr>
      <vt:lpstr>Calibri</vt:lpstr>
      <vt:lpstr>Calibri Light</vt:lpstr>
      <vt:lpstr>Cambria Math</vt:lpstr>
      <vt:lpstr>Consolas</vt:lpstr>
      <vt:lpstr>Georgia</vt:lpstr>
      <vt:lpstr>Times New Roman</vt:lpstr>
      <vt:lpstr>Wingdings</vt:lpstr>
      <vt:lpstr>1_Office Theme</vt:lpstr>
      <vt:lpstr>New Frontiers of Knowledge Graph Reasoning: Recent Advances and Future Trends</vt:lpstr>
      <vt:lpstr>Roadmap</vt:lpstr>
      <vt:lpstr>Why study logical queries</vt:lpstr>
      <vt:lpstr>Background: Query syntax</vt:lpstr>
      <vt:lpstr>Background: Query syntax</vt:lpstr>
      <vt:lpstr>Background: Query Semantics</vt:lpstr>
      <vt:lpstr>The setting of our interest</vt:lpstr>
      <vt:lpstr>Strategy I:  completion and search</vt:lpstr>
      <vt:lpstr>Fuzzy Inference with Truth values</vt:lpstr>
      <vt:lpstr>Fuzzy Inference with Truth values</vt:lpstr>
      <vt:lpstr>Fuzzy Inference with Truth values</vt:lpstr>
      <vt:lpstr>A simpler case of the inference problem</vt:lpstr>
      <vt:lpstr>Search in the continuous space</vt:lpstr>
      <vt:lpstr>Learning to optimize in the continuous space</vt:lpstr>
      <vt:lpstr>Learning to optimize in the continuous space</vt:lpstr>
      <vt:lpstr>Learning to optimize in the continuous space</vt:lpstr>
      <vt:lpstr>Learning to search in the continuous space</vt:lpstr>
      <vt:lpstr>Strategy II: end-to-end training</vt:lpstr>
      <vt:lpstr>What to neuralize?</vt:lpstr>
      <vt:lpstr>The design space of neural set operators</vt:lpstr>
      <vt:lpstr>An example of set operation</vt:lpstr>
      <vt:lpstr>Examples in R^d: Vector</vt:lpstr>
      <vt:lpstr>Example in R^d: multiple vector</vt:lpstr>
      <vt:lpstr>Example in Geometric regions</vt:lpstr>
      <vt:lpstr>Example in Probabilistic distributions</vt:lpstr>
      <vt:lpstr>Can “embeddings” also be logical aware?</vt:lpstr>
      <vt:lpstr>Matrix decomp. leads to element-wise fuzzy logic ops</vt:lpstr>
      <vt:lpstr>From vector to Fuzzy vector</vt:lpstr>
      <vt:lpstr>From fuzzy vectors back to geometric region</vt:lpstr>
      <vt:lpstr>Summary of systems of neural set operations</vt:lpstr>
      <vt:lpstr>Summary of systems of neural set operations</vt:lpstr>
      <vt:lpstr>Theoretical concerns: </vt:lpstr>
      <vt:lpstr>“The queries that can be expressed in Trees”</vt:lpstr>
      <vt:lpstr>TFQ vs EFO: The difference in definition</vt:lpstr>
      <vt:lpstr>TFQ vs EFO: Are TFQ T the same as EFO Q?</vt:lpstr>
      <vt:lpstr>Neural reasoning for logical query: summary</vt:lpstr>
      <vt:lpstr>Coffee Break: Resume in 11 AM</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Neuro-symbolic methods for KG Complex Queries</dc:title>
  <dc:creator>子豪 王</dc:creator>
  <cp:lastModifiedBy>WANG Zihao</cp:lastModifiedBy>
  <cp:revision>27</cp:revision>
  <dcterms:created xsi:type="dcterms:W3CDTF">2023-10-24T11:20:19Z</dcterms:created>
  <dcterms:modified xsi:type="dcterms:W3CDTF">2024-05-13T01:36:41Z</dcterms:modified>
</cp:coreProperties>
</file>